
<file path=[Content_Types].xml><?xml version="1.0" encoding="utf-8"?>
<Types xmlns="http://schemas.openxmlformats.org/package/2006/content-types">
  <Default Extension="m4v" ContentType="video/mp4"/>
  <Default Extension="mkv" ContentType="video/unknown"/>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1"/>
  </p:notesMasterIdLst>
  <p:handoutMasterIdLst>
    <p:handoutMasterId r:id="rId62"/>
  </p:handoutMasterIdLst>
  <p:sldIdLst>
    <p:sldId id="256" r:id="rId5"/>
    <p:sldId id="347" r:id="rId6"/>
    <p:sldId id="304" r:id="rId7"/>
    <p:sldId id="306" r:id="rId8"/>
    <p:sldId id="308" r:id="rId9"/>
    <p:sldId id="307" r:id="rId10"/>
    <p:sldId id="309" r:id="rId11"/>
    <p:sldId id="332" r:id="rId12"/>
    <p:sldId id="333" r:id="rId13"/>
    <p:sldId id="334" r:id="rId14"/>
    <p:sldId id="311" r:id="rId15"/>
    <p:sldId id="328" r:id="rId16"/>
    <p:sldId id="312" r:id="rId17"/>
    <p:sldId id="310" r:id="rId18"/>
    <p:sldId id="313" r:id="rId19"/>
    <p:sldId id="314" r:id="rId20"/>
    <p:sldId id="259" r:id="rId21"/>
    <p:sldId id="260" r:id="rId22"/>
    <p:sldId id="261" r:id="rId23"/>
    <p:sldId id="262" r:id="rId24"/>
    <p:sldId id="263" r:id="rId25"/>
    <p:sldId id="264" r:id="rId26"/>
    <p:sldId id="265" r:id="rId27"/>
    <p:sldId id="266" r:id="rId28"/>
    <p:sldId id="270" r:id="rId29"/>
    <p:sldId id="271" r:id="rId30"/>
    <p:sldId id="272" r:id="rId31"/>
    <p:sldId id="320" r:id="rId32"/>
    <p:sldId id="274" r:id="rId33"/>
    <p:sldId id="275" r:id="rId34"/>
    <p:sldId id="276" r:id="rId35"/>
    <p:sldId id="278" r:id="rId36"/>
    <p:sldId id="279" r:id="rId37"/>
    <p:sldId id="280" r:id="rId38"/>
    <p:sldId id="281" r:id="rId39"/>
    <p:sldId id="300" r:id="rId40"/>
    <p:sldId id="283" r:id="rId41"/>
    <p:sldId id="299" r:id="rId42"/>
    <p:sldId id="301" r:id="rId43"/>
    <p:sldId id="302" r:id="rId44"/>
    <p:sldId id="303" r:id="rId45"/>
    <p:sldId id="315" r:id="rId46"/>
    <p:sldId id="318" r:id="rId47"/>
    <p:sldId id="284" r:id="rId48"/>
    <p:sldId id="321" r:id="rId49"/>
    <p:sldId id="323" r:id="rId50"/>
    <p:sldId id="322" r:id="rId51"/>
    <p:sldId id="324" r:id="rId52"/>
    <p:sldId id="329" r:id="rId53"/>
    <p:sldId id="326" r:id="rId54"/>
    <p:sldId id="327" r:id="rId55"/>
    <p:sldId id="330" r:id="rId56"/>
    <p:sldId id="335" r:id="rId57"/>
    <p:sldId id="331" r:id="rId58"/>
    <p:sldId id="346" r:id="rId59"/>
    <p:sldId id="285" r:id="rId60"/>
  </p:sldIdLst>
  <p:sldSz cx="10080625" cy="567055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8FC18B-4273-472E-947E-ACF5F5BE730C}" v="1" dt="2020-12-10T11:11:44.44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70854" autoAdjust="0"/>
  </p:normalViewPr>
  <p:slideViewPr>
    <p:cSldViewPr snapToGrid="0">
      <p:cViewPr varScale="1">
        <p:scale>
          <a:sx n="121" d="100"/>
          <a:sy n="121" d="100"/>
        </p:scale>
        <p:origin x="114"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NNEAU Steve" userId="640bfb2a-68e6-4366-a3ce-142d27263b0f" providerId="ADAL" clId="{7E8FC18B-4273-472E-947E-ACF5F5BE730C}"/>
    <pc:docChg chg="undo redo custSel addSld delSld modSld addMainMaster delMainMaster">
      <pc:chgData name="TONNEAU Steve" userId="640bfb2a-68e6-4366-a3ce-142d27263b0f" providerId="ADAL" clId="{7E8FC18B-4273-472E-947E-ACF5F5BE730C}" dt="2020-12-10T11:11:44.449" v="9"/>
      <pc:docMkLst>
        <pc:docMk/>
      </pc:docMkLst>
      <pc:sldChg chg="add del">
        <pc:chgData name="TONNEAU Steve" userId="640bfb2a-68e6-4366-a3ce-142d27263b0f" providerId="ADAL" clId="{7E8FC18B-4273-472E-947E-ACF5F5BE730C}" dt="2020-12-10T11:11:37.294" v="7" actId="47"/>
        <pc:sldMkLst>
          <pc:docMk/>
          <pc:sldMk cId="0" sldId="286"/>
        </pc:sldMkLst>
      </pc:sldChg>
      <pc:sldChg chg="add del">
        <pc:chgData name="TONNEAU Steve" userId="640bfb2a-68e6-4366-a3ce-142d27263b0f" providerId="ADAL" clId="{7E8FC18B-4273-472E-947E-ACF5F5BE730C}" dt="2020-12-10T11:11:37.294" v="7" actId="47"/>
        <pc:sldMkLst>
          <pc:docMk/>
          <pc:sldMk cId="0" sldId="288"/>
        </pc:sldMkLst>
      </pc:sldChg>
      <pc:sldChg chg="add del">
        <pc:chgData name="TONNEAU Steve" userId="640bfb2a-68e6-4366-a3ce-142d27263b0f" providerId="ADAL" clId="{7E8FC18B-4273-472E-947E-ACF5F5BE730C}" dt="2020-12-10T11:11:37.294" v="7" actId="47"/>
        <pc:sldMkLst>
          <pc:docMk/>
          <pc:sldMk cId="0" sldId="289"/>
        </pc:sldMkLst>
      </pc:sldChg>
      <pc:sldChg chg="add del">
        <pc:chgData name="TONNEAU Steve" userId="640bfb2a-68e6-4366-a3ce-142d27263b0f" providerId="ADAL" clId="{7E8FC18B-4273-472E-947E-ACF5F5BE730C}" dt="2020-12-10T11:11:37.294" v="7" actId="47"/>
        <pc:sldMkLst>
          <pc:docMk/>
          <pc:sldMk cId="0" sldId="290"/>
        </pc:sldMkLst>
      </pc:sldChg>
      <pc:sldChg chg="add del">
        <pc:chgData name="TONNEAU Steve" userId="640bfb2a-68e6-4366-a3ce-142d27263b0f" providerId="ADAL" clId="{7E8FC18B-4273-472E-947E-ACF5F5BE730C}" dt="2020-12-10T11:11:37.294" v="7" actId="47"/>
        <pc:sldMkLst>
          <pc:docMk/>
          <pc:sldMk cId="0" sldId="291"/>
        </pc:sldMkLst>
      </pc:sldChg>
      <pc:sldChg chg="add del">
        <pc:chgData name="TONNEAU Steve" userId="640bfb2a-68e6-4366-a3ce-142d27263b0f" providerId="ADAL" clId="{7E8FC18B-4273-472E-947E-ACF5F5BE730C}" dt="2020-12-10T11:11:37.294" v="7" actId="47"/>
        <pc:sldMkLst>
          <pc:docMk/>
          <pc:sldMk cId="0" sldId="292"/>
        </pc:sldMkLst>
      </pc:sldChg>
      <pc:sldChg chg="add del">
        <pc:chgData name="TONNEAU Steve" userId="640bfb2a-68e6-4366-a3ce-142d27263b0f" providerId="ADAL" clId="{7E8FC18B-4273-472E-947E-ACF5F5BE730C}" dt="2020-12-10T11:11:37.294" v="7" actId="47"/>
        <pc:sldMkLst>
          <pc:docMk/>
          <pc:sldMk cId="0" sldId="293"/>
        </pc:sldMkLst>
      </pc:sldChg>
      <pc:sldChg chg="add del">
        <pc:chgData name="TONNEAU Steve" userId="640bfb2a-68e6-4366-a3ce-142d27263b0f" providerId="ADAL" clId="{7E8FC18B-4273-472E-947E-ACF5F5BE730C}" dt="2020-12-10T11:11:37.294" v="7" actId="47"/>
        <pc:sldMkLst>
          <pc:docMk/>
          <pc:sldMk cId="0" sldId="294"/>
        </pc:sldMkLst>
      </pc:sldChg>
      <pc:sldChg chg="add del">
        <pc:chgData name="TONNEAU Steve" userId="640bfb2a-68e6-4366-a3ce-142d27263b0f" providerId="ADAL" clId="{7E8FC18B-4273-472E-947E-ACF5F5BE730C}" dt="2020-12-10T11:11:37.294" v="7" actId="47"/>
        <pc:sldMkLst>
          <pc:docMk/>
          <pc:sldMk cId="0" sldId="295"/>
        </pc:sldMkLst>
      </pc:sldChg>
      <pc:sldChg chg="add del">
        <pc:chgData name="TONNEAU Steve" userId="640bfb2a-68e6-4366-a3ce-142d27263b0f" providerId="ADAL" clId="{7E8FC18B-4273-472E-947E-ACF5F5BE730C}" dt="2020-12-10T11:11:37.294" v="7" actId="47"/>
        <pc:sldMkLst>
          <pc:docMk/>
          <pc:sldMk cId="0" sldId="296"/>
        </pc:sldMkLst>
      </pc:sldChg>
      <pc:sldChg chg="add del">
        <pc:chgData name="TONNEAU Steve" userId="640bfb2a-68e6-4366-a3ce-142d27263b0f" providerId="ADAL" clId="{7E8FC18B-4273-472E-947E-ACF5F5BE730C}" dt="2020-12-10T11:11:37.294" v="7" actId="47"/>
        <pc:sldMkLst>
          <pc:docMk/>
          <pc:sldMk cId="0" sldId="297"/>
        </pc:sldMkLst>
      </pc:sldChg>
      <pc:sldChg chg="add del">
        <pc:chgData name="TONNEAU Steve" userId="640bfb2a-68e6-4366-a3ce-142d27263b0f" providerId="ADAL" clId="{7E8FC18B-4273-472E-947E-ACF5F5BE730C}" dt="2020-12-10T11:11:37.111" v="6" actId="47"/>
        <pc:sldMkLst>
          <pc:docMk/>
          <pc:sldMk cId="1561159257" sldId="336"/>
        </pc:sldMkLst>
      </pc:sldChg>
      <pc:sldChg chg="add del">
        <pc:chgData name="TONNEAU Steve" userId="640bfb2a-68e6-4366-a3ce-142d27263b0f" providerId="ADAL" clId="{7E8FC18B-4273-472E-947E-ACF5F5BE730C}" dt="2020-12-10T11:11:37.111" v="6" actId="47"/>
        <pc:sldMkLst>
          <pc:docMk/>
          <pc:sldMk cId="1908113121" sldId="337"/>
        </pc:sldMkLst>
      </pc:sldChg>
      <pc:sldChg chg="add del">
        <pc:chgData name="TONNEAU Steve" userId="640bfb2a-68e6-4366-a3ce-142d27263b0f" providerId="ADAL" clId="{7E8FC18B-4273-472E-947E-ACF5F5BE730C}" dt="2020-12-10T11:11:37.111" v="6" actId="47"/>
        <pc:sldMkLst>
          <pc:docMk/>
          <pc:sldMk cId="3541519937" sldId="338"/>
        </pc:sldMkLst>
      </pc:sldChg>
      <pc:sldChg chg="add del">
        <pc:chgData name="TONNEAU Steve" userId="640bfb2a-68e6-4366-a3ce-142d27263b0f" providerId="ADAL" clId="{7E8FC18B-4273-472E-947E-ACF5F5BE730C}" dt="2020-12-10T11:11:37.111" v="6" actId="47"/>
        <pc:sldMkLst>
          <pc:docMk/>
          <pc:sldMk cId="603761413" sldId="339"/>
        </pc:sldMkLst>
      </pc:sldChg>
      <pc:sldChg chg="add del">
        <pc:chgData name="TONNEAU Steve" userId="640bfb2a-68e6-4366-a3ce-142d27263b0f" providerId="ADAL" clId="{7E8FC18B-4273-472E-947E-ACF5F5BE730C}" dt="2020-12-10T11:11:37.111" v="6" actId="47"/>
        <pc:sldMkLst>
          <pc:docMk/>
          <pc:sldMk cId="1973276770" sldId="340"/>
        </pc:sldMkLst>
      </pc:sldChg>
      <pc:sldChg chg="add del">
        <pc:chgData name="TONNEAU Steve" userId="640bfb2a-68e6-4366-a3ce-142d27263b0f" providerId="ADAL" clId="{7E8FC18B-4273-472E-947E-ACF5F5BE730C}" dt="2020-12-10T11:11:37.111" v="6" actId="47"/>
        <pc:sldMkLst>
          <pc:docMk/>
          <pc:sldMk cId="2708653616" sldId="341"/>
        </pc:sldMkLst>
      </pc:sldChg>
      <pc:sldChg chg="add del">
        <pc:chgData name="TONNEAU Steve" userId="640bfb2a-68e6-4366-a3ce-142d27263b0f" providerId="ADAL" clId="{7E8FC18B-4273-472E-947E-ACF5F5BE730C}" dt="2020-12-10T11:11:37.111" v="6" actId="47"/>
        <pc:sldMkLst>
          <pc:docMk/>
          <pc:sldMk cId="1984111426" sldId="342"/>
        </pc:sldMkLst>
      </pc:sldChg>
      <pc:sldChg chg="add del">
        <pc:chgData name="TONNEAU Steve" userId="640bfb2a-68e6-4366-a3ce-142d27263b0f" providerId="ADAL" clId="{7E8FC18B-4273-472E-947E-ACF5F5BE730C}" dt="2020-12-10T11:11:37.111" v="6" actId="47"/>
        <pc:sldMkLst>
          <pc:docMk/>
          <pc:sldMk cId="3840831505" sldId="343"/>
        </pc:sldMkLst>
      </pc:sldChg>
      <pc:sldChg chg="add del">
        <pc:chgData name="TONNEAU Steve" userId="640bfb2a-68e6-4366-a3ce-142d27263b0f" providerId="ADAL" clId="{7E8FC18B-4273-472E-947E-ACF5F5BE730C}" dt="2020-12-10T11:11:37.111" v="6" actId="47"/>
        <pc:sldMkLst>
          <pc:docMk/>
          <pc:sldMk cId="4223698724" sldId="344"/>
        </pc:sldMkLst>
      </pc:sldChg>
      <pc:sldChg chg="add del">
        <pc:chgData name="TONNEAU Steve" userId="640bfb2a-68e6-4366-a3ce-142d27263b0f" providerId="ADAL" clId="{7E8FC18B-4273-472E-947E-ACF5F5BE730C}" dt="2020-12-10T11:11:37.111" v="6" actId="47"/>
        <pc:sldMkLst>
          <pc:docMk/>
          <pc:sldMk cId="1828809470" sldId="345"/>
        </pc:sldMkLst>
      </pc:sldChg>
      <pc:sldChg chg="addSp delSp modSp mod">
        <pc:chgData name="TONNEAU Steve" userId="640bfb2a-68e6-4366-a3ce-142d27263b0f" providerId="ADAL" clId="{7E8FC18B-4273-472E-947E-ACF5F5BE730C}" dt="2020-12-10T11:11:44.449" v="9"/>
        <pc:sldMkLst>
          <pc:docMk/>
          <pc:sldMk cId="1024074630" sldId="347"/>
        </pc:sldMkLst>
        <pc:picChg chg="del mod">
          <ac:chgData name="TONNEAU Steve" userId="640bfb2a-68e6-4366-a3ce-142d27263b0f" providerId="ADAL" clId="{7E8FC18B-4273-472E-947E-ACF5F5BE730C}" dt="2020-12-10T11:11:44.112" v="8" actId="478"/>
          <ac:picMkLst>
            <pc:docMk/>
            <pc:sldMk cId="1024074630" sldId="347"/>
            <ac:picMk id="4" creationId="{EE488DB0-F178-41EC-911B-1C748D80C8C3}"/>
          </ac:picMkLst>
        </pc:picChg>
        <pc:picChg chg="add mod">
          <ac:chgData name="TONNEAU Steve" userId="640bfb2a-68e6-4366-a3ce-142d27263b0f" providerId="ADAL" clId="{7E8FC18B-4273-472E-947E-ACF5F5BE730C}" dt="2020-12-10T11:11:44.449" v="9"/>
          <ac:picMkLst>
            <pc:docMk/>
            <pc:sldMk cId="1024074630" sldId="347"/>
            <ac:picMk id="5" creationId="{4BBACAA9-5690-4185-A30E-123DC730904D}"/>
          </ac:picMkLst>
        </pc:picChg>
      </pc:sldChg>
      <pc:sldMasterChg chg="add del addSldLayout delSldLayout">
        <pc:chgData name="TONNEAU Steve" userId="640bfb2a-68e6-4366-a3ce-142d27263b0f" providerId="ADAL" clId="{7E8FC18B-4273-472E-947E-ACF5F5BE730C}" dt="2020-12-10T11:11:37.294" v="7" actId="47"/>
        <pc:sldMasterMkLst>
          <pc:docMk/>
          <pc:sldMasterMk cId="0" sldId="2147483672"/>
        </pc:sldMasterMkLst>
        <pc:sldLayoutChg chg="add del">
          <pc:chgData name="TONNEAU Steve" userId="640bfb2a-68e6-4366-a3ce-142d27263b0f" providerId="ADAL" clId="{7E8FC18B-4273-472E-947E-ACF5F5BE730C}" dt="2020-12-10T11:11:37.294" v="7" actId="47"/>
          <pc:sldLayoutMkLst>
            <pc:docMk/>
            <pc:sldMasterMk cId="0" sldId="2147483672"/>
            <pc:sldLayoutMk cId="170176994" sldId="2147483673"/>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4215435717" sldId="2147483674"/>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3615718490" sldId="2147483675"/>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2733763517" sldId="2147483676"/>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3766300307" sldId="2147483677"/>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2843826990" sldId="2147483678"/>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2651029519" sldId="2147483679"/>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3736555357" sldId="2147483680"/>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4035208468" sldId="2147483681"/>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3734136885" sldId="2147483682"/>
          </pc:sldLayoutMkLst>
        </pc:sldLayoutChg>
        <pc:sldLayoutChg chg="add del">
          <pc:chgData name="TONNEAU Steve" userId="640bfb2a-68e6-4366-a3ce-142d27263b0f" providerId="ADAL" clId="{7E8FC18B-4273-472E-947E-ACF5F5BE730C}" dt="2020-12-10T11:11:37.294" v="7" actId="47"/>
          <pc:sldLayoutMkLst>
            <pc:docMk/>
            <pc:sldMasterMk cId="0" sldId="2147483672"/>
            <pc:sldLayoutMk cId="59730858" sldId="214748368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747551-BBA8-4305-B748-95BB5E0B3E82}"/>
              </a:ext>
            </a:extLst>
          </p:cNvPr>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noAutofit/>
          </a:bodyPr>
          <a:lstStyle/>
          <a:p>
            <a:pPr marL="0" marR="0" lvl="0" indent="0" rtl="0" hangingPunct="0">
              <a:lnSpc>
                <a:spcPct val="100000"/>
              </a:lnSpc>
              <a:spcBef>
                <a:spcPts val="0"/>
              </a:spcBef>
              <a:spcAft>
                <a:spcPts val="0"/>
              </a:spcAft>
              <a:buNone/>
              <a:tabLst/>
              <a:defRPr sz="1400"/>
            </a:pPr>
            <a:endParaRPr lang="en-GB" sz="1400" b="0" i="0" u="none" strike="noStrike" kern="1200" cap="none">
              <a:ln>
                <a:noFill/>
              </a:ln>
              <a:latin typeface="Liberation Sans" pitchFamily="18"/>
              <a:ea typeface="Noto Sans CJK SC Regular" pitchFamily="2"/>
              <a:cs typeface="FreeSans" pitchFamily="2"/>
            </a:endParaRPr>
          </a:p>
        </p:txBody>
      </p:sp>
      <p:sp>
        <p:nvSpPr>
          <p:cNvPr id="3" name="Date Placeholder 2">
            <a:extLst>
              <a:ext uri="{FF2B5EF4-FFF2-40B4-BE49-F238E27FC236}">
                <a16:creationId xmlns:a16="http://schemas.microsoft.com/office/drawing/2014/main" id="{A39DD103-6C40-4C43-BC18-BBD01FB0B0FA}"/>
              </a:ext>
            </a:extLst>
          </p:cNvPr>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noAutofit/>
          </a:bodyPr>
          <a:lstStyle/>
          <a:p>
            <a:pPr marL="0" marR="0" lvl="0" indent="0" algn="r" rtl="0" hangingPunct="0">
              <a:lnSpc>
                <a:spcPct val="100000"/>
              </a:lnSpc>
              <a:spcBef>
                <a:spcPts val="0"/>
              </a:spcBef>
              <a:spcAft>
                <a:spcPts val="0"/>
              </a:spcAft>
              <a:buNone/>
              <a:tabLst/>
              <a:defRPr sz="1400"/>
            </a:pPr>
            <a:endParaRPr lang="en-GB" sz="1400" b="0" i="0" u="none" strike="noStrike" kern="1200" cap="none">
              <a:ln>
                <a:noFill/>
              </a:ln>
              <a:latin typeface="Liberation Sans" pitchFamily="18"/>
              <a:ea typeface="Noto Sans CJK SC Regular" pitchFamily="2"/>
              <a:cs typeface="FreeSans" pitchFamily="2"/>
            </a:endParaRPr>
          </a:p>
        </p:txBody>
      </p:sp>
      <p:sp>
        <p:nvSpPr>
          <p:cNvPr id="4" name="Footer Placeholder 3">
            <a:extLst>
              <a:ext uri="{FF2B5EF4-FFF2-40B4-BE49-F238E27FC236}">
                <a16:creationId xmlns:a16="http://schemas.microsoft.com/office/drawing/2014/main" id="{B9DDFA52-8BA8-49DF-9EB9-9DC627C7DB2D}"/>
              </a:ext>
            </a:extLst>
          </p:cNvPr>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noAutofit/>
          </a:bodyPr>
          <a:lstStyle/>
          <a:p>
            <a:pPr marL="0" marR="0" lvl="0" indent="0" rtl="0" hangingPunct="0">
              <a:lnSpc>
                <a:spcPct val="100000"/>
              </a:lnSpc>
              <a:spcBef>
                <a:spcPts val="0"/>
              </a:spcBef>
              <a:spcAft>
                <a:spcPts val="0"/>
              </a:spcAft>
              <a:buNone/>
              <a:tabLst/>
              <a:defRPr sz="1400"/>
            </a:pPr>
            <a:endParaRPr lang="en-GB" sz="1400" b="0" i="0" u="none" strike="noStrike" kern="1200" cap="none">
              <a:ln>
                <a:noFill/>
              </a:ln>
              <a:latin typeface="Liberation Sans" pitchFamily="18"/>
              <a:ea typeface="Noto Sans CJK SC Regular" pitchFamily="2"/>
              <a:cs typeface="FreeSans" pitchFamily="2"/>
            </a:endParaRPr>
          </a:p>
        </p:txBody>
      </p:sp>
      <p:sp>
        <p:nvSpPr>
          <p:cNvPr id="5" name="Slide Number Placeholder 4">
            <a:extLst>
              <a:ext uri="{FF2B5EF4-FFF2-40B4-BE49-F238E27FC236}">
                <a16:creationId xmlns:a16="http://schemas.microsoft.com/office/drawing/2014/main" id="{3186BAA5-4F0A-467D-BFC9-56FCA56AC43D}"/>
              </a:ext>
            </a:extLst>
          </p:cNvPr>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noAutofit/>
          </a:bodyPr>
          <a:lstStyle/>
          <a:p>
            <a:pPr marL="0" marR="0" lvl="0" indent="0" algn="r" rtl="0" hangingPunct="0">
              <a:lnSpc>
                <a:spcPct val="100000"/>
              </a:lnSpc>
              <a:spcBef>
                <a:spcPts val="0"/>
              </a:spcBef>
              <a:spcAft>
                <a:spcPts val="0"/>
              </a:spcAft>
              <a:buNone/>
              <a:tabLst/>
              <a:defRPr sz="1400"/>
            </a:pPr>
            <a:fld id="{DEC9061E-579F-4CDE-9726-F24B8B6ABFE3}" type="slidenum">
              <a:t>‹#›</a:t>
            </a:fld>
            <a:endParaRPr lang="en-GB" sz="14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3677643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70243-A0E9-4B4B-8419-D733C86CDA2D}"/>
              </a:ext>
            </a:extLst>
          </p:cNvPr>
          <p:cNvSpPr>
            <a:spLocks noGrp="1" noRot="1" noChangeAspect="1"/>
          </p:cNvSpPr>
          <p:nvPr>
            <p:ph type="sldImg" idx="2"/>
          </p:nvPr>
        </p:nvSpPr>
        <p:spPr>
          <a:xfrm>
            <a:off x="1107000" y="812520"/>
            <a:ext cx="5345280" cy="4008959"/>
          </a:xfrm>
          <a:prstGeom prst="rect">
            <a:avLst/>
          </a:prstGeom>
          <a:noFill/>
          <a:ln>
            <a:noFill/>
            <a:prstDash val="solid"/>
          </a:ln>
        </p:spPr>
      </p:sp>
      <p:sp>
        <p:nvSpPr>
          <p:cNvPr id="3" name="Notes Placeholder 2">
            <a:extLst>
              <a:ext uri="{FF2B5EF4-FFF2-40B4-BE49-F238E27FC236}">
                <a16:creationId xmlns:a16="http://schemas.microsoft.com/office/drawing/2014/main" id="{C15305B8-52C1-4817-887B-2DB4D9794A9D}"/>
              </a:ext>
            </a:extLst>
          </p:cNvPr>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GB"/>
          </a:p>
        </p:txBody>
      </p:sp>
      <p:sp>
        <p:nvSpPr>
          <p:cNvPr id="4" name="Header Placeholder 3">
            <a:extLst>
              <a:ext uri="{FF2B5EF4-FFF2-40B4-BE49-F238E27FC236}">
                <a16:creationId xmlns:a16="http://schemas.microsoft.com/office/drawing/2014/main" id="{305F22AB-4DFD-4B23-9E05-21912BAD1268}"/>
              </a:ext>
            </a:extLst>
          </p:cNvPr>
          <p:cNvSpPr txBox="1">
            <a:spLocks noGrp="1"/>
          </p:cNvSpPr>
          <p:nvPr>
            <p:ph type="hdr" sz="quarter"/>
          </p:nvPr>
        </p:nvSpPr>
        <p:spPr>
          <a:xfrm>
            <a:off x="0" y="0"/>
            <a:ext cx="3280680" cy="534240"/>
          </a:xfrm>
          <a:prstGeom prst="rect">
            <a:avLst/>
          </a:prstGeom>
          <a:noFill/>
          <a:ln>
            <a:noFill/>
          </a:ln>
        </p:spPr>
        <p:txBody>
          <a:bodyPr lIns="0" tIns="0" rIns="0" bIns="0"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5" name="Date Placeholder 4">
            <a:extLst>
              <a:ext uri="{FF2B5EF4-FFF2-40B4-BE49-F238E27FC236}">
                <a16:creationId xmlns:a16="http://schemas.microsoft.com/office/drawing/2014/main" id="{E9E3C873-8D53-4756-BD33-1E350475DD7C}"/>
              </a:ext>
            </a:extLst>
          </p:cNvPr>
          <p:cNvSpPr txBox="1">
            <a:spLocks noGrp="1"/>
          </p:cNvSpPr>
          <p:nvPr>
            <p:ph type="dt" idx="1"/>
          </p:nvPr>
        </p:nvSpPr>
        <p:spPr>
          <a:xfrm>
            <a:off x="4278960" y="0"/>
            <a:ext cx="3280680" cy="534240"/>
          </a:xfrm>
          <a:prstGeom prst="rect">
            <a:avLst/>
          </a:prstGeom>
          <a:noFill/>
          <a:ln>
            <a:noFill/>
          </a:ln>
        </p:spPr>
        <p:txBody>
          <a:bodyPr lIns="0" tIns="0" rIns="0" bIns="0"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6" name="Footer Placeholder 5">
            <a:extLst>
              <a:ext uri="{FF2B5EF4-FFF2-40B4-BE49-F238E27FC236}">
                <a16:creationId xmlns:a16="http://schemas.microsoft.com/office/drawing/2014/main" id="{A3D35415-C761-4CC9-92EA-A6C95B96A179}"/>
              </a:ext>
            </a:extLst>
          </p:cNvPr>
          <p:cNvSpPr txBox="1">
            <a:spLocks noGrp="1"/>
          </p:cNvSpPr>
          <p:nvPr>
            <p:ph type="ftr" sz="quarter" idx="4"/>
          </p:nvPr>
        </p:nvSpPr>
        <p:spPr>
          <a:xfrm>
            <a:off x="0" y="10157400"/>
            <a:ext cx="3280680" cy="534240"/>
          </a:xfrm>
          <a:prstGeom prst="rect">
            <a:avLst/>
          </a:prstGeom>
          <a:noFill/>
          <a:ln>
            <a:noFill/>
          </a:ln>
        </p:spPr>
        <p:txBody>
          <a:bodyPr lIns="0" tIns="0" rIns="0" bIns="0" anchor="b"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7" name="Slide Number Placeholder 6">
            <a:extLst>
              <a:ext uri="{FF2B5EF4-FFF2-40B4-BE49-F238E27FC236}">
                <a16:creationId xmlns:a16="http://schemas.microsoft.com/office/drawing/2014/main" id="{9456063E-452E-4352-A55E-59718B833480}"/>
              </a:ext>
            </a:extLst>
          </p:cNvPr>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fld id="{5D955F5C-7C33-4796-9700-4AC74EC23938}" type="slidenum">
              <a:t>‹#›</a:t>
            </a:fld>
            <a:endParaRPr lang="en-GB"/>
          </a:p>
        </p:txBody>
      </p:sp>
    </p:spTree>
    <p:extLst>
      <p:ext uri="{BB962C8B-B14F-4D97-AF65-F5344CB8AC3E}">
        <p14:creationId xmlns:p14="http://schemas.microsoft.com/office/powerpoint/2010/main" val="3638532540"/>
      </p:ext>
    </p:extLst>
  </p:cSld>
  <p:clrMap bg1="lt1" tx1="dk1" bg2="lt2" tx2="dk2" accent1="accent1" accent2="accent2" accent3="accent3" accent4="accent4" accent5="accent5" accent6="accent6" hlink="hlink" folHlink="folHlink"/>
  <p:notesStyle>
    <a:lvl1pPr marL="216000" marR="0" indent="-216000" rtl="0" hangingPunct="0">
      <a:tabLst/>
      <a:defRPr lang="en-GB" sz="2000" b="0" i="0" u="none" strike="noStrike" kern="1200" cap="none">
        <a:ln>
          <a:noFill/>
        </a:ln>
        <a:highlight>
          <a:scrgbClr r="0" g="0" b="0">
            <a:alpha val="0"/>
          </a:scrgbClr>
        </a:highlight>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B258109-B574-4661-8E8C-BCB7E2D1663A}"/>
              </a:ext>
            </a:extLst>
          </p:cNvPr>
          <p:cNvSpPr txBox="1">
            <a:spLocks noGrp="1"/>
          </p:cNvSpPr>
          <p:nvPr>
            <p:ph type="sldNum" sz="quarter" idx="5"/>
          </p:nvPr>
        </p:nvSpPr>
        <p:spPr>
          <a:ln/>
        </p:spPr>
        <p:txBody>
          <a:bodyPr lIns="0" tIns="0" rIns="0" bIns="0" anchor="b" anchorCtr="0">
            <a:noAutofit/>
          </a:bodyPr>
          <a:lstStyle/>
          <a:p>
            <a:pPr lvl="0"/>
            <a:fld id="{C5A9DE87-9688-499A-9C53-997A0C1050FD}" type="slidenum">
              <a:t>1</a:t>
            </a:fld>
            <a:endParaRPr lang="en-GB"/>
          </a:p>
        </p:txBody>
      </p:sp>
      <p:sp>
        <p:nvSpPr>
          <p:cNvPr id="2" name="Slide Image Placeholder 1">
            <a:extLst>
              <a:ext uri="{FF2B5EF4-FFF2-40B4-BE49-F238E27FC236}">
                <a16:creationId xmlns:a16="http://schemas.microsoft.com/office/drawing/2014/main" id="{CB7E46E5-919E-43CF-BEF5-AC81685A46BA}"/>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8023857-25AA-4729-8378-C06A4B39516E}"/>
              </a:ext>
            </a:extLst>
          </p:cNvPr>
          <p:cNvSpPr txBox="1">
            <a:spLocks noGrp="1"/>
          </p:cNvSpPr>
          <p:nvPr>
            <p:ph type="body" sz="quarter" idx="1"/>
          </p:nvPr>
        </p:nvSpPr>
        <p:spPr/>
        <p:txBody>
          <a:bodyPr/>
          <a:lstStyle/>
          <a:p>
            <a:r>
              <a:rPr lang="en-GB" dirty="0"/>
              <a:t>Hi ! I m Steve Tonneau from the University of Edinburgh. Today I d like to talk about locomotion for legged robots. More specifically I d like to talk about the so-called contact planning problem, which is a problem that we are very familiar with as humans being. Whenever we walk we have to constantly decide where we are going to step in order</a:t>
            </a:r>
            <a:br>
              <a:rPr lang="en-GB" dirty="0"/>
            </a:br>
            <a:r>
              <a:rPr lang="en-GB" dirty="0"/>
              <a:t>to move closer to our objective. Consider the picture on this slide, where you can see the </a:t>
            </a:r>
            <a:r>
              <a:rPr lang="en-GB" dirty="0" err="1"/>
              <a:t>talos</a:t>
            </a:r>
            <a:r>
              <a:rPr lang="en-GB" dirty="0"/>
              <a:t> robot from pal robotics, walking on complex terrain. Starting from the bottom right position, we want to reach the end of the platform. How many steps should we make to reach our objective ? Where should each step be created ? Those questions depends on the laws of physics, the environment and the capabilities of the robot of course. </a:t>
            </a:r>
          </a:p>
          <a:p>
            <a:r>
              <a:rPr lang="en-GB" dirty="0"/>
              <a:t>. I would like to discuss the combinatorial aspect of these questions, and propose some possible avenues of research to address it.</a:t>
            </a:r>
            <a:br>
              <a:rPr lang="en-GB" dirty="0"/>
            </a:br>
            <a:br>
              <a:rPr lang="en-GB" dirty="0"/>
            </a:br>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r>
              <a:rPr lang="fr-FR" dirty="0" err="1"/>
              <a:t>Why</a:t>
            </a:r>
            <a:r>
              <a:rPr lang="fr-FR" dirty="0"/>
              <a:t> </a:t>
            </a:r>
            <a:r>
              <a:rPr lang="fr-FR" dirty="0" err="1"/>
              <a:t>is</a:t>
            </a:r>
            <a:r>
              <a:rPr lang="fr-FR" dirty="0"/>
              <a:t> </a:t>
            </a:r>
            <a:r>
              <a:rPr lang="fr-FR" dirty="0" err="1"/>
              <a:t>this</a:t>
            </a:r>
            <a:r>
              <a:rPr lang="fr-FR" dirty="0"/>
              <a:t> an </a:t>
            </a:r>
            <a:r>
              <a:rPr lang="fr-FR" dirty="0" err="1"/>
              <a:t>interesting</a:t>
            </a:r>
            <a:r>
              <a:rPr lang="fr-FR" dirty="0"/>
              <a:t> </a:t>
            </a:r>
            <a:r>
              <a:rPr lang="fr-FR" dirty="0" err="1"/>
              <a:t>problem</a:t>
            </a:r>
            <a:r>
              <a:rPr lang="fr-FR" dirty="0"/>
              <a:t> ? This issue </a:t>
            </a:r>
            <a:r>
              <a:rPr lang="fr-FR" dirty="0" err="1"/>
              <a:t>is</a:t>
            </a:r>
            <a:r>
              <a:rPr lang="fr-FR" dirty="0"/>
              <a:t> </a:t>
            </a:r>
            <a:r>
              <a:rPr lang="fr-FR" dirty="0" err="1"/>
              <a:t>related</a:t>
            </a:r>
            <a:r>
              <a:rPr lang="fr-FR" dirty="0"/>
              <a:t> to </a:t>
            </a:r>
            <a:r>
              <a:rPr lang="fr-FR" dirty="0" err="1"/>
              <a:t>my</a:t>
            </a:r>
            <a:r>
              <a:rPr lang="fr-FR" dirty="0"/>
              <a:t> </a:t>
            </a:r>
            <a:r>
              <a:rPr lang="fr-FR" dirty="0" err="1"/>
              <a:t>research</a:t>
            </a:r>
            <a:r>
              <a:rPr lang="fr-FR" dirty="0"/>
              <a:t> objective, </a:t>
            </a:r>
            <a:r>
              <a:rPr lang="fr-FR" dirty="0" err="1"/>
              <a:t>which</a:t>
            </a:r>
            <a:r>
              <a:rPr lang="fr-FR" dirty="0"/>
              <a:t> I </a:t>
            </a:r>
            <a:r>
              <a:rPr lang="fr-FR" dirty="0" err="1"/>
              <a:t>share</a:t>
            </a:r>
            <a:r>
              <a:rPr lang="fr-FR" dirty="0"/>
              <a:t> </a:t>
            </a:r>
            <a:r>
              <a:rPr lang="fr-FR" dirty="0" err="1"/>
              <a:t>with</a:t>
            </a:r>
            <a:r>
              <a:rPr lang="fr-FR" dirty="0"/>
              <a:t> a large part of </a:t>
            </a:r>
            <a:r>
              <a:rPr lang="fr-FR" dirty="0" err="1"/>
              <a:t>our</a:t>
            </a:r>
            <a:r>
              <a:rPr lang="fr-FR" dirty="0"/>
              <a:t> </a:t>
            </a:r>
            <a:r>
              <a:rPr lang="fr-FR" dirty="0" err="1"/>
              <a:t>community</a:t>
            </a:r>
            <a:r>
              <a:rPr lang="fr-FR" dirty="0"/>
              <a:t>: </a:t>
            </a:r>
            <a:r>
              <a:rPr lang="fr-FR" dirty="0" err="1"/>
              <a:t>we</a:t>
            </a:r>
            <a:r>
              <a:rPr lang="fr-FR" dirty="0"/>
              <a:t> </a:t>
            </a:r>
            <a:r>
              <a:rPr lang="fr-FR" dirty="0" err="1"/>
              <a:t>want</a:t>
            </a:r>
            <a:r>
              <a:rPr lang="fr-FR" dirty="0"/>
              <a:t> to </a:t>
            </a:r>
            <a:r>
              <a:rPr lang="fr-FR" dirty="0" err="1"/>
              <a:t>provide</a:t>
            </a:r>
            <a:r>
              <a:rPr lang="fr-FR" dirty="0"/>
              <a:t> robots </a:t>
            </a:r>
            <a:r>
              <a:rPr lang="fr-FR" dirty="0" err="1"/>
              <a:t>with</a:t>
            </a:r>
            <a:r>
              <a:rPr lang="fr-FR" dirty="0"/>
              <a:t> an </a:t>
            </a:r>
            <a:r>
              <a:rPr lang="fr-FR" dirty="0" err="1"/>
              <a:t>autonomy</a:t>
            </a:r>
            <a:r>
              <a:rPr lang="fr-FR" dirty="0"/>
              <a:t> of motion, </a:t>
            </a:r>
            <a:r>
              <a:rPr lang="fr-FR" dirty="0" err="1"/>
              <a:t>that</a:t>
            </a:r>
            <a:r>
              <a:rPr lang="fr-FR" dirty="0"/>
              <a:t> </a:t>
            </a:r>
            <a:r>
              <a:rPr lang="fr-FR" dirty="0" err="1"/>
              <a:t>is</a:t>
            </a:r>
            <a:r>
              <a:rPr lang="fr-FR" dirty="0"/>
              <a:t> to </a:t>
            </a:r>
            <a:r>
              <a:rPr lang="fr-FR" dirty="0" err="1"/>
              <a:t>provide</a:t>
            </a:r>
            <a:r>
              <a:rPr lang="fr-FR" dirty="0"/>
              <a:t> </a:t>
            </a:r>
            <a:r>
              <a:rPr lang="fr-FR" dirty="0" err="1"/>
              <a:t>them</a:t>
            </a:r>
            <a:r>
              <a:rPr lang="fr-FR" dirty="0"/>
              <a:t> </a:t>
            </a:r>
            <a:r>
              <a:rPr lang="fr-FR" dirty="0" err="1"/>
              <a:t>with</a:t>
            </a:r>
            <a:r>
              <a:rPr lang="fr-FR" dirty="0"/>
              <a:t> the </a:t>
            </a:r>
            <a:r>
              <a:rPr lang="fr-FR" dirty="0" err="1"/>
              <a:t>ability</a:t>
            </a:r>
            <a:r>
              <a:rPr lang="fr-FR" dirty="0"/>
              <a:t> to </a:t>
            </a:r>
            <a:r>
              <a:rPr lang="fr-FR" dirty="0" err="1"/>
              <a:t>navigate</a:t>
            </a:r>
            <a:r>
              <a:rPr lang="fr-FR" dirty="0"/>
              <a:t> </a:t>
            </a:r>
            <a:r>
              <a:rPr lang="fr-FR" dirty="0" err="1"/>
              <a:t>among</a:t>
            </a:r>
            <a:r>
              <a:rPr lang="fr-FR" dirty="0"/>
              <a:t> a large </a:t>
            </a:r>
            <a:r>
              <a:rPr lang="fr-FR" dirty="0" err="1"/>
              <a:t>variety</a:t>
            </a:r>
            <a:r>
              <a:rPr lang="fr-FR" dirty="0"/>
              <a:t> of </a:t>
            </a:r>
            <a:r>
              <a:rPr lang="fr-FR" dirty="0" err="1"/>
              <a:t>environments</a:t>
            </a:r>
            <a:r>
              <a:rPr lang="fr-FR" dirty="0"/>
              <a:t> </a:t>
            </a:r>
            <a:r>
              <a:rPr lang="fr-FR" dirty="0" err="1"/>
              <a:t>without</a:t>
            </a:r>
            <a:r>
              <a:rPr lang="fr-FR" dirty="0"/>
              <a:t> </a:t>
            </a:r>
            <a:r>
              <a:rPr lang="fr-FR" dirty="0" err="1"/>
              <a:t>requiring</a:t>
            </a:r>
            <a:r>
              <a:rPr lang="fr-FR" dirty="0"/>
              <a:t> </a:t>
            </a:r>
            <a:r>
              <a:rPr lang="fr-FR" dirty="0" err="1"/>
              <a:t>human</a:t>
            </a:r>
            <a:r>
              <a:rPr lang="fr-FR" dirty="0"/>
              <a:t> intervention.</a:t>
            </a:r>
          </a:p>
          <a:p>
            <a:endParaRPr lang="fr-FR" dirty="0"/>
          </a:p>
          <a:p>
            <a:r>
              <a:rPr lang="fr-FR" dirty="0" err="1"/>
              <a:t>Unfortunately</a:t>
            </a:r>
            <a:r>
              <a:rPr lang="fr-FR" dirty="0"/>
              <a:t>, </a:t>
            </a:r>
            <a:r>
              <a:rPr lang="fr-FR" dirty="0" err="1"/>
              <a:t>legged</a:t>
            </a:r>
            <a:r>
              <a:rPr lang="fr-FR" dirty="0"/>
              <a:t> motion </a:t>
            </a:r>
            <a:r>
              <a:rPr lang="fr-FR" dirty="0" err="1"/>
              <a:t>is</a:t>
            </a:r>
            <a:r>
              <a:rPr lang="fr-FR" dirty="0"/>
              <a:t> </a:t>
            </a:r>
            <a:r>
              <a:rPr lang="fr-FR" dirty="0" err="1"/>
              <a:t>associated</a:t>
            </a:r>
            <a:r>
              <a:rPr lang="fr-FR" dirty="0"/>
              <a:t> </a:t>
            </a:r>
            <a:r>
              <a:rPr lang="fr-FR" dirty="0" err="1"/>
              <a:t>with</a:t>
            </a:r>
            <a:r>
              <a:rPr lang="fr-FR" dirty="0"/>
              <a:t> a large </a:t>
            </a:r>
            <a:r>
              <a:rPr lang="fr-FR" dirty="0" err="1"/>
              <a:t>variety</a:t>
            </a:r>
            <a:r>
              <a:rPr lang="fr-FR" dirty="0"/>
              <a:t> of open </a:t>
            </a:r>
            <a:r>
              <a:rPr lang="fr-FR" dirty="0" err="1"/>
              <a:t>problems</a:t>
            </a:r>
            <a:r>
              <a:rPr lang="fr-FR" dirty="0"/>
              <a:t> </a:t>
            </a:r>
            <a:r>
              <a:rPr lang="fr-FR" dirty="0" err="1"/>
              <a:t>that</a:t>
            </a:r>
            <a:r>
              <a:rPr lang="fr-FR" dirty="0"/>
              <a:t> I </a:t>
            </a:r>
            <a:r>
              <a:rPr lang="fr-FR" dirty="0" err="1"/>
              <a:t>would</a:t>
            </a:r>
            <a:r>
              <a:rPr lang="fr-FR" dirty="0"/>
              <a:t> like to </a:t>
            </a:r>
            <a:r>
              <a:rPr lang="fr-FR" dirty="0" err="1"/>
              <a:t>briefly</a:t>
            </a:r>
            <a:r>
              <a:rPr lang="fr-FR" dirty="0"/>
              <a:t> mention </a:t>
            </a:r>
            <a:r>
              <a:rPr lang="fr-FR" dirty="0" err="1"/>
              <a:t>here</a:t>
            </a:r>
            <a:r>
              <a:rPr lang="fr-FR" dirty="0"/>
              <a:t>.</a:t>
            </a: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3</a:t>
            </a:fld>
            <a:endParaRPr lang="fr-FR"/>
          </a:p>
        </p:txBody>
      </p:sp>
    </p:spTree>
    <p:extLst>
      <p:ext uri="{BB962C8B-B14F-4D97-AF65-F5344CB8AC3E}">
        <p14:creationId xmlns:p14="http://schemas.microsoft.com/office/powerpoint/2010/main" val="3690783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a:t>
            </a:fld>
            <a:endParaRPr lang="fr-FR"/>
          </a:p>
        </p:txBody>
      </p:sp>
    </p:spTree>
    <p:extLst>
      <p:ext uri="{BB962C8B-B14F-4D97-AF65-F5344CB8AC3E}">
        <p14:creationId xmlns:p14="http://schemas.microsoft.com/office/powerpoint/2010/main" val="2621330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5</a:t>
            </a:fld>
            <a:endParaRPr lang="fr-FR"/>
          </a:p>
        </p:txBody>
      </p:sp>
    </p:spTree>
    <p:extLst>
      <p:ext uri="{BB962C8B-B14F-4D97-AF65-F5344CB8AC3E}">
        <p14:creationId xmlns:p14="http://schemas.microsoft.com/office/powerpoint/2010/main" val="1336493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6</a:t>
            </a:fld>
            <a:endParaRPr lang="fr-FR"/>
          </a:p>
        </p:txBody>
      </p:sp>
    </p:spTree>
    <p:extLst>
      <p:ext uri="{BB962C8B-B14F-4D97-AF65-F5344CB8AC3E}">
        <p14:creationId xmlns:p14="http://schemas.microsoft.com/office/powerpoint/2010/main" val="803781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7</a:t>
            </a:fld>
            <a:endParaRPr lang="fr-FR"/>
          </a:p>
        </p:txBody>
      </p:sp>
    </p:spTree>
    <p:extLst>
      <p:ext uri="{BB962C8B-B14F-4D97-AF65-F5344CB8AC3E}">
        <p14:creationId xmlns:p14="http://schemas.microsoft.com/office/powerpoint/2010/main" val="996214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8</a:t>
            </a:fld>
            <a:endParaRPr lang="fr-FR"/>
          </a:p>
        </p:txBody>
      </p:sp>
    </p:spTree>
    <p:extLst>
      <p:ext uri="{BB962C8B-B14F-4D97-AF65-F5344CB8AC3E}">
        <p14:creationId xmlns:p14="http://schemas.microsoft.com/office/powerpoint/2010/main" val="3700113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9</a:t>
            </a:fld>
            <a:endParaRPr lang="fr-FR"/>
          </a:p>
        </p:txBody>
      </p:sp>
    </p:spTree>
    <p:extLst>
      <p:ext uri="{BB962C8B-B14F-4D97-AF65-F5344CB8AC3E}">
        <p14:creationId xmlns:p14="http://schemas.microsoft.com/office/powerpoint/2010/main" val="242680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10</a:t>
            </a:fld>
            <a:endParaRPr lang="fr-FR"/>
          </a:p>
        </p:txBody>
      </p:sp>
    </p:spTree>
    <p:extLst>
      <p:ext uri="{BB962C8B-B14F-4D97-AF65-F5344CB8AC3E}">
        <p14:creationId xmlns:p14="http://schemas.microsoft.com/office/powerpoint/2010/main" val="1021913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11</a:t>
            </a:fld>
            <a:endParaRPr lang="fr-FR"/>
          </a:p>
        </p:txBody>
      </p:sp>
    </p:spTree>
    <p:extLst>
      <p:ext uri="{BB962C8B-B14F-4D97-AF65-F5344CB8AC3E}">
        <p14:creationId xmlns:p14="http://schemas.microsoft.com/office/powerpoint/2010/main" val="84175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12</a:t>
            </a:fld>
            <a:endParaRPr lang="fr-FR"/>
          </a:p>
        </p:txBody>
      </p:sp>
    </p:spTree>
    <p:extLst>
      <p:ext uri="{BB962C8B-B14F-4D97-AF65-F5344CB8AC3E}">
        <p14:creationId xmlns:p14="http://schemas.microsoft.com/office/powerpoint/2010/main" val="2159906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13</a:t>
            </a:fld>
            <a:endParaRPr lang="fr-FR"/>
          </a:p>
        </p:txBody>
      </p:sp>
    </p:spTree>
    <p:extLst>
      <p:ext uri="{BB962C8B-B14F-4D97-AF65-F5344CB8AC3E}">
        <p14:creationId xmlns:p14="http://schemas.microsoft.com/office/powerpoint/2010/main" val="3588870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14</a:t>
            </a:fld>
            <a:endParaRPr lang="fr-FR"/>
          </a:p>
        </p:txBody>
      </p:sp>
    </p:spTree>
    <p:extLst>
      <p:ext uri="{BB962C8B-B14F-4D97-AF65-F5344CB8AC3E}">
        <p14:creationId xmlns:p14="http://schemas.microsoft.com/office/powerpoint/2010/main" val="705506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15</a:t>
            </a:fld>
            <a:endParaRPr lang="fr-FR"/>
          </a:p>
        </p:txBody>
      </p:sp>
    </p:spTree>
    <p:extLst>
      <p:ext uri="{BB962C8B-B14F-4D97-AF65-F5344CB8AC3E}">
        <p14:creationId xmlns:p14="http://schemas.microsoft.com/office/powerpoint/2010/main" val="3681487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16</a:t>
            </a:fld>
            <a:endParaRPr lang="fr-FR"/>
          </a:p>
        </p:txBody>
      </p:sp>
    </p:spTree>
    <p:extLst>
      <p:ext uri="{BB962C8B-B14F-4D97-AF65-F5344CB8AC3E}">
        <p14:creationId xmlns:p14="http://schemas.microsoft.com/office/powerpoint/2010/main" val="3395103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56FB27F0-4847-44BF-8D60-9895AAB9C00E}"/>
              </a:ext>
            </a:extLst>
          </p:cNvPr>
          <p:cNvSpPr txBox="1">
            <a:spLocks noGrp="1"/>
          </p:cNvSpPr>
          <p:nvPr>
            <p:ph type="sldNum" sz="quarter" idx="5"/>
          </p:nvPr>
        </p:nvSpPr>
        <p:spPr>
          <a:ln/>
        </p:spPr>
        <p:txBody>
          <a:bodyPr lIns="0" tIns="0" rIns="0" bIns="0" anchor="b" anchorCtr="0">
            <a:noAutofit/>
          </a:bodyPr>
          <a:lstStyle/>
          <a:p>
            <a:pPr lvl="0"/>
            <a:fld id="{0158605A-C614-4411-9E1D-16B2EC3F073F}" type="slidenum">
              <a:t>17</a:t>
            </a:fld>
            <a:endParaRPr lang="en-GB"/>
          </a:p>
        </p:txBody>
      </p:sp>
      <p:sp>
        <p:nvSpPr>
          <p:cNvPr id="2" name="Slide Image Placeholder 1">
            <a:extLst>
              <a:ext uri="{FF2B5EF4-FFF2-40B4-BE49-F238E27FC236}">
                <a16:creationId xmlns:a16="http://schemas.microsoft.com/office/drawing/2014/main" id="{2064C048-0E6C-4A62-8682-CAB6BC28976A}"/>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4EE814C1-14C8-4BA9-9298-243C8886777E}"/>
              </a:ext>
            </a:extLst>
          </p:cNvPr>
          <p:cNvSpPr txBox="1">
            <a:spLocks noGrp="1"/>
          </p:cNvSpPr>
          <p:nvPr>
            <p:ph type="body" sz="quarter" idx="1"/>
          </p:nvPr>
        </p:nvSpPr>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en-GB" dirty="0"/>
              <a:t>Let’s now consider the bird eye view of a slightly different scene and suppose we want to compute the motion that will bring </a:t>
            </a:r>
            <a:r>
              <a:rPr lang="en-GB" dirty="0" err="1"/>
              <a:t>talos</a:t>
            </a:r>
            <a:r>
              <a:rPr lang="en-GB" dirty="0"/>
              <a:t> to the other side of the platform.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FEB67EA-F593-495B-96DA-C3F458565964}"/>
              </a:ext>
            </a:extLst>
          </p:cNvPr>
          <p:cNvSpPr txBox="1">
            <a:spLocks noGrp="1"/>
          </p:cNvSpPr>
          <p:nvPr>
            <p:ph type="sldNum" sz="quarter" idx="5"/>
          </p:nvPr>
        </p:nvSpPr>
        <p:spPr>
          <a:ln/>
        </p:spPr>
        <p:txBody>
          <a:bodyPr lIns="0" tIns="0" rIns="0" bIns="0" anchor="b" anchorCtr="0">
            <a:noAutofit/>
          </a:bodyPr>
          <a:lstStyle/>
          <a:p>
            <a:pPr lvl="0"/>
            <a:fld id="{86BF149F-917C-4143-B279-9E986A626560}" type="slidenum">
              <a:t>18</a:t>
            </a:fld>
            <a:endParaRPr lang="en-GB"/>
          </a:p>
        </p:txBody>
      </p:sp>
      <p:sp>
        <p:nvSpPr>
          <p:cNvPr id="2" name="Slide Image Placeholder 1">
            <a:extLst>
              <a:ext uri="{FF2B5EF4-FFF2-40B4-BE49-F238E27FC236}">
                <a16:creationId xmlns:a16="http://schemas.microsoft.com/office/drawing/2014/main" id="{612DD55F-11AD-465A-B077-2BABF3BD7F4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B1D4014-9516-40C3-BA73-D7F23A3E3516}"/>
              </a:ext>
            </a:extLst>
          </p:cNvPr>
          <p:cNvSpPr txBox="1">
            <a:spLocks noGrp="1"/>
          </p:cNvSpPr>
          <p:nvPr>
            <p:ph type="body" sz="quarter" idx="1"/>
          </p:nvPr>
        </p:nvSpPr>
        <p:spPr/>
        <p:txBody>
          <a:bodyPr/>
          <a:lstStyle/>
          <a:p>
            <a:r>
              <a:rPr lang="en-GB" dirty="0"/>
              <a:t> Our combinatorial problem starts with the selection of the first step. </a:t>
            </a:r>
          </a:p>
          <a:p>
            <a:r>
              <a:rPr lang="en-GB" dirty="0"/>
              <a:t>Naively, we decide to go on a straight line. We  arbitrarily decide to start with the left foot and place it at the red position on the first platform.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286C849-51C7-4191-9A93-71FF31A26C18}"/>
              </a:ext>
            </a:extLst>
          </p:cNvPr>
          <p:cNvSpPr txBox="1">
            <a:spLocks noGrp="1"/>
          </p:cNvSpPr>
          <p:nvPr>
            <p:ph type="sldNum" sz="quarter" idx="5"/>
          </p:nvPr>
        </p:nvSpPr>
        <p:spPr>
          <a:ln/>
        </p:spPr>
        <p:txBody>
          <a:bodyPr lIns="0" tIns="0" rIns="0" bIns="0" anchor="b" anchorCtr="0">
            <a:noAutofit/>
          </a:bodyPr>
          <a:lstStyle/>
          <a:p>
            <a:pPr lvl="0"/>
            <a:fld id="{E8235CFD-730D-4976-8C1A-E69CB35B1BA1}" type="slidenum">
              <a:t>19</a:t>
            </a:fld>
            <a:endParaRPr lang="en-GB"/>
          </a:p>
        </p:txBody>
      </p:sp>
      <p:sp>
        <p:nvSpPr>
          <p:cNvPr id="2" name="Slide Image Placeholder 1">
            <a:extLst>
              <a:ext uri="{FF2B5EF4-FFF2-40B4-BE49-F238E27FC236}">
                <a16:creationId xmlns:a16="http://schemas.microsoft.com/office/drawing/2014/main" id="{1FAB7445-4391-49F2-BC10-69934CBB1ED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9410DA9-2CB7-4A89-88AE-3C20EA0F6D1E}"/>
              </a:ext>
            </a:extLst>
          </p:cNvPr>
          <p:cNvSpPr txBox="1">
            <a:spLocks noGrp="1"/>
          </p:cNvSpPr>
          <p:nvPr>
            <p:ph type="body" sz="quarter" idx="1"/>
          </p:nvPr>
        </p:nvSpPr>
        <p:spPr/>
        <p:txBody>
          <a:bodyPr/>
          <a:lstStyle/>
          <a:p>
            <a:pPr marL="216000" marR="0" lvl="0" indent="-216000" defTabSz="914400" rtl="0" eaLnBrk="1" fontAlgn="auto" latinLnBrk="0" hangingPunct="0">
              <a:lnSpc>
                <a:spcPct val="100000"/>
              </a:lnSpc>
              <a:spcBef>
                <a:spcPts val="0"/>
              </a:spcBef>
              <a:spcAft>
                <a:spcPts val="0"/>
              </a:spcAft>
              <a:buClrTx/>
              <a:buSzTx/>
              <a:buFontTx/>
              <a:buNone/>
              <a:tabLst/>
              <a:defRPr/>
            </a:pPr>
            <a:r>
              <a:rPr lang="en-GB" dirty="0"/>
              <a:t>Similarly, assuming a cyclic motion we now place the right foot at the green position. Now ideally we would like to make our next step on the second platform.</a:t>
            </a:r>
          </a:p>
          <a:p>
            <a:pPr marL="216000" marR="0" lvl="0" indent="-216000" defTabSz="914400" rtl="0" eaLnBrk="1" fontAlgn="auto" latinLnBrk="0" hangingPunct="0">
              <a:lnSpc>
                <a:spcPct val="100000"/>
              </a:lnSpc>
              <a:spcBef>
                <a:spcPts val="0"/>
              </a:spcBef>
              <a:spcAft>
                <a:spcPts val="0"/>
              </a:spcAft>
              <a:buClrTx/>
              <a:buSzTx/>
              <a:buFontTx/>
              <a:buNone/>
              <a:tabLst/>
              <a:defRPr/>
            </a:pPr>
            <a:r>
              <a:rPr lang="en-GB" dirty="0"/>
              <a:t>However, we need to account for the feasibility of our contact plan. </a:t>
            </a:r>
          </a:p>
          <a:p>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0D20DEE-19E2-4D29-BF21-8BE93F8D1E8D}"/>
              </a:ext>
            </a:extLst>
          </p:cNvPr>
          <p:cNvSpPr txBox="1">
            <a:spLocks noGrp="1"/>
          </p:cNvSpPr>
          <p:nvPr>
            <p:ph type="sldNum" sz="quarter" idx="5"/>
          </p:nvPr>
        </p:nvSpPr>
        <p:spPr>
          <a:ln/>
        </p:spPr>
        <p:txBody>
          <a:bodyPr lIns="0" tIns="0" rIns="0" bIns="0" anchor="b" anchorCtr="0">
            <a:noAutofit/>
          </a:bodyPr>
          <a:lstStyle/>
          <a:p>
            <a:pPr lvl="0"/>
            <a:fld id="{739AE772-F685-4A89-8CCC-733DF5725A8F}" type="slidenum">
              <a:t>20</a:t>
            </a:fld>
            <a:endParaRPr lang="en-GB"/>
          </a:p>
        </p:txBody>
      </p:sp>
      <p:sp>
        <p:nvSpPr>
          <p:cNvPr id="2" name="Slide Image Placeholder 1">
            <a:extLst>
              <a:ext uri="{FF2B5EF4-FFF2-40B4-BE49-F238E27FC236}">
                <a16:creationId xmlns:a16="http://schemas.microsoft.com/office/drawing/2014/main" id="{73C46CF2-8978-4E4D-B64C-F0614E13A3EC}"/>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30455414-AD2C-49ED-A416-18FEC2D57986}"/>
              </a:ext>
            </a:extLst>
          </p:cNvPr>
          <p:cNvSpPr txBox="1">
            <a:spLocks noGrp="1"/>
          </p:cNvSpPr>
          <p:nvPr>
            <p:ph type="body" sz="quarter" idx="1"/>
          </p:nvPr>
        </p:nvSpPr>
        <p:spPr/>
        <p:txBody>
          <a:bodyPr/>
          <a:lstStyle/>
          <a:p>
            <a:r>
              <a:rPr lang="en-GB" dirty="0"/>
              <a:t>This crescent approximates the kinematic constraints of </a:t>
            </a:r>
            <a:r>
              <a:rPr lang="en-GB" dirty="0" err="1"/>
              <a:t>talos</a:t>
            </a:r>
            <a:r>
              <a:rPr lang="en-GB" dirty="0"/>
              <a:t>. With a right foot on the green location, the </a:t>
            </a:r>
            <a:r>
              <a:rPr lang="en-GB" dirty="0" err="1"/>
              <a:t>center</a:t>
            </a:r>
            <a:r>
              <a:rPr lang="en-GB" dirty="0"/>
              <a:t> of the left foot must belong to the crescent</a:t>
            </a:r>
          </a:p>
          <a:p>
            <a:r>
              <a:rPr lang="en-GB" dirty="0"/>
              <a:t>To satisfy the geometric feasibility.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C98AD28-5E95-4F3B-88CE-30CD007211AE}"/>
              </a:ext>
            </a:extLst>
          </p:cNvPr>
          <p:cNvSpPr txBox="1">
            <a:spLocks noGrp="1"/>
          </p:cNvSpPr>
          <p:nvPr>
            <p:ph type="sldNum" sz="quarter" idx="5"/>
          </p:nvPr>
        </p:nvSpPr>
        <p:spPr>
          <a:ln/>
        </p:spPr>
        <p:txBody>
          <a:bodyPr lIns="0" tIns="0" rIns="0" bIns="0" anchor="b" anchorCtr="0">
            <a:noAutofit/>
          </a:bodyPr>
          <a:lstStyle/>
          <a:p>
            <a:pPr lvl="0"/>
            <a:fld id="{E2812893-47DD-4F8F-81A9-0156819DC5EE}" type="slidenum">
              <a:t>21</a:t>
            </a:fld>
            <a:endParaRPr lang="en-GB"/>
          </a:p>
        </p:txBody>
      </p:sp>
      <p:sp>
        <p:nvSpPr>
          <p:cNvPr id="2" name="Slide Image Placeholder 1">
            <a:extLst>
              <a:ext uri="{FF2B5EF4-FFF2-40B4-BE49-F238E27FC236}">
                <a16:creationId xmlns:a16="http://schemas.microsoft.com/office/drawing/2014/main" id="{47B8B95D-2A67-4E2B-93FC-68D6B8D7C9A5}"/>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5AA323C5-14A9-4DE9-8D8A-FB9A09892475}"/>
              </a:ext>
            </a:extLst>
          </p:cNvPr>
          <p:cNvSpPr txBox="1">
            <a:spLocks noGrp="1"/>
          </p:cNvSpPr>
          <p:nvPr>
            <p:ph type="body" sz="quarter" idx="1"/>
          </p:nvPr>
        </p:nvSpPr>
        <p:spPr/>
        <p:txBody>
          <a:bodyPr/>
          <a:lstStyle/>
          <a:p>
            <a:r>
              <a:rPr lang="en-GB" dirty="0"/>
              <a:t>It appears safer to backtrack our contact plan and place the first step a little bit forward. This allows for the third step to lie completely on the second platform.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0800657-B9CD-4F37-9D96-5B569A069230}"/>
              </a:ext>
            </a:extLst>
          </p:cNvPr>
          <p:cNvSpPr txBox="1">
            <a:spLocks noGrp="1"/>
          </p:cNvSpPr>
          <p:nvPr>
            <p:ph type="sldNum" sz="quarter" idx="5"/>
          </p:nvPr>
        </p:nvSpPr>
        <p:spPr>
          <a:ln/>
        </p:spPr>
        <p:txBody>
          <a:bodyPr lIns="0" tIns="0" rIns="0" bIns="0" anchor="b" anchorCtr="0">
            <a:noAutofit/>
          </a:bodyPr>
          <a:lstStyle/>
          <a:p>
            <a:pPr lvl="0"/>
            <a:fld id="{0F60394B-F549-40F8-B9BF-8C7B69AC87AA}" type="slidenum">
              <a:t>22</a:t>
            </a:fld>
            <a:endParaRPr lang="en-GB"/>
          </a:p>
        </p:txBody>
      </p:sp>
      <p:sp>
        <p:nvSpPr>
          <p:cNvPr id="2" name="Slide Image Placeholder 1">
            <a:extLst>
              <a:ext uri="{FF2B5EF4-FFF2-40B4-BE49-F238E27FC236}">
                <a16:creationId xmlns:a16="http://schemas.microsoft.com/office/drawing/2014/main" id="{E8FD5C7C-8E95-4631-A659-BF0AA1E22D4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A6C407A-21AD-4EC5-95B7-718012B5F01F}"/>
              </a:ext>
            </a:extLst>
          </p:cNvPr>
          <p:cNvSpPr txBox="1">
            <a:spLocks noGrp="1"/>
          </p:cNvSpPr>
          <p:nvPr>
            <p:ph type="body" sz="quarter" idx="1"/>
          </p:nvPr>
        </p:nvSpPr>
        <p:spPr/>
        <p:txBody>
          <a:bodyPr/>
          <a:lstStyle/>
          <a:p>
            <a:r>
              <a:rPr lang="en-GB" dirty="0"/>
              <a:t>Unrolling our naïve policy, we end up in a local minima. You probably saw it coming a while ago, but most algorithms will exhibit this myopic behaviour as they only</a:t>
            </a:r>
            <a:br>
              <a:rPr lang="en-GB" dirty="0"/>
            </a:br>
            <a:r>
              <a:rPr lang="en-GB" dirty="0"/>
              <a:t>plan a few steps ahead. We thus need to plan the path to our goal GLOBALLY, with as many steps in advance as possible. This is of course problematic when dealing</a:t>
            </a:r>
            <a:br>
              <a:rPr lang="en-GB" dirty="0"/>
            </a:br>
            <a:r>
              <a:rPr lang="en-GB" dirty="0"/>
              <a:t>with combinatorial problems.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A8F2657-4D6C-4274-AB3F-B0669B988124}"/>
              </a:ext>
            </a:extLst>
          </p:cNvPr>
          <p:cNvSpPr txBox="1">
            <a:spLocks noGrp="1"/>
          </p:cNvSpPr>
          <p:nvPr>
            <p:ph type="sldNum" sz="quarter" idx="5"/>
          </p:nvPr>
        </p:nvSpPr>
        <p:spPr>
          <a:ln/>
        </p:spPr>
        <p:txBody>
          <a:bodyPr lIns="0" tIns="0" rIns="0" bIns="0" anchor="b" anchorCtr="0">
            <a:noAutofit/>
          </a:bodyPr>
          <a:lstStyle/>
          <a:p>
            <a:pPr lvl="0"/>
            <a:fld id="{B2A9F60C-E709-40C4-8E19-D68DFF7626CC}" type="slidenum">
              <a:t>23</a:t>
            </a:fld>
            <a:endParaRPr lang="en-GB"/>
          </a:p>
        </p:txBody>
      </p:sp>
      <p:sp>
        <p:nvSpPr>
          <p:cNvPr id="2" name="Slide Image Placeholder 1">
            <a:extLst>
              <a:ext uri="{FF2B5EF4-FFF2-40B4-BE49-F238E27FC236}">
                <a16:creationId xmlns:a16="http://schemas.microsoft.com/office/drawing/2014/main" id="{35FAB5FF-7CFD-4FA3-A324-013B9FE501E1}"/>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0B240420-3DAB-42B7-A5E8-9D17712610FF}"/>
              </a:ext>
            </a:extLst>
          </p:cNvPr>
          <p:cNvSpPr txBox="1">
            <a:spLocks noGrp="1"/>
          </p:cNvSpPr>
          <p:nvPr>
            <p:ph type="body" sz="quarter" idx="1"/>
          </p:nvPr>
        </p:nvSpPr>
        <p:spPr/>
        <p:txBody>
          <a:bodyPr/>
          <a:lstStyle/>
          <a:p>
            <a:r>
              <a:rPr lang="en-GB" dirty="0"/>
              <a:t>Backtracking again, after a few trials and error we may end up in this situation. We are at the border of the red stepping stones, however we are not able to cross the final step.</a:t>
            </a:r>
            <a:br>
              <a:rPr lang="en-GB" dirty="0"/>
            </a:br>
            <a:r>
              <a:rPr lang="en-GB" dirty="0"/>
              <a:t>Again, our plan is not feasible. This time it is not because of geometric constraints but because of the dynamics.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6BB4DD0-E097-4004-B639-E96E0E30C68E}"/>
              </a:ext>
            </a:extLst>
          </p:cNvPr>
          <p:cNvSpPr txBox="1">
            <a:spLocks noGrp="1"/>
          </p:cNvSpPr>
          <p:nvPr>
            <p:ph type="sldNum" sz="quarter" idx="5"/>
          </p:nvPr>
        </p:nvSpPr>
        <p:spPr>
          <a:ln/>
        </p:spPr>
        <p:txBody>
          <a:bodyPr lIns="0" tIns="0" rIns="0" bIns="0" anchor="b" anchorCtr="0">
            <a:noAutofit/>
          </a:bodyPr>
          <a:lstStyle/>
          <a:p>
            <a:pPr lvl="0"/>
            <a:fld id="{B384D355-4122-4B7A-8C45-43BCF4D87005}" type="slidenum">
              <a:t>24</a:t>
            </a:fld>
            <a:endParaRPr lang="en-GB"/>
          </a:p>
        </p:txBody>
      </p:sp>
      <p:sp>
        <p:nvSpPr>
          <p:cNvPr id="2" name="Slide Image Placeholder 1">
            <a:extLst>
              <a:ext uri="{FF2B5EF4-FFF2-40B4-BE49-F238E27FC236}">
                <a16:creationId xmlns:a16="http://schemas.microsoft.com/office/drawing/2014/main" id="{5AC9CCE8-6EA5-48EC-94CF-4C91FCDA8393}"/>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38EF290E-F496-4872-818A-865D9E5B1FE1}"/>
              </a:ext>
            </a:extLst>
          </p:cNvPr>
          <p:cNvSpPr txBox="1">
            <a:spLocks noGrp="1"/>
          </p:cNvSpPr>
          <p:nvPr>
            <p:ph type="body" sz="quarter" idx="1"/>
          </p:nvPr>
        </p:nvSpPr>
        <p:spPr/>
        <p:txBody>
          <a:bodyPr/>
          <a:lstStyle/>
          <a:p>
            <a:r>
              <a:rPr lang="en-GB" dirty="0"/>
              <a:t>To cross the gap we need to reach the last stepping stone with enough velocity to jump. Dynamic feasibility must thus be considered as well. The issue is obvious in this dynamic situation, however even when walking</a:t>
            </a:r>
          </a:p>
          <a:p>
            <a:r>
              <a:rPr lang="en-GB" dirty="0"/>
              <a:t>We must of course continuously ensure that the robot can maintain equilibrium while following the footsteps.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58682B2-5786-49D4-8337-63C953BC0500}"/>
              </a:ext>
            </a:extLst>
          </p:cNvPr>
          <p:cNvSpPr txBox="1">
            <a:spLocks noGrp="1"/>
          </p:cNvSpPr>
          <p:nvPr>
            <p:ph type="sldNum" sz="quarter" idx="5"/>
          </p:nvPr>
        </p:nvSpPr>
        <p:spPr>
          <a:ln/>
        </p:spPr>
        <p:txBody>
          <a:bodyPr lIns="0" tIns="0" rIns="0" bIns="0" anchor="b" anchorCtr="0">
            <a:noAutofit/>
          </a:bodyPr>
          <a:lstStyle/>
          <a:p>
            <a:pPr lvl="0"/>
            <a:fld id="{AAE469D7-03EE-4DE2-B14E-80F9541EE888}" type="slidenum">
              <a:t>25</a:t>
            </a:fld>
            <a:endParaRPr lang="en-GB"/>
          </a:p>
        </p:txBody>
      </p:sp>
      <p:sp>
        <p:nvSpPr>
          <p:cNvPr id="2" name="Slide Image Placeholder 1">
            <a:extLst>
              <a:ext uri="{FF2B5EF4-FFF2-40B4-BE49-F238E27FC236}">
                <a16:creationId xmlns:a16="http://schemas.microsoft.com/office/drawing/2014/main" id="{B0A283FD-8BDD-4700-A009-0741CF81B12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58B7691-5A95-4DA7-88CB-8E6D41B6687E}"/>
              </a:ext>
            </a:extLst>
          </p:cNvPr>
          <p:cNvSpPr txBox="1">
            <a:spLocks noGrp="1"/>
          </p:cNvSpPr>
          <p:nvPr>
            <p:ph type="body" sz="quarter" idx="1"/>
          </p:nvPr>
        </p:nvSpPr>
        <p:spPr/>
        <p:txBody>
          <a:bodyPr/>
          <a:lstStyle/>
          <a:p>
            <a:r>
              <a:rPr lang="en-GB" dirty="0"/>
              <a:t>In summary, at each new step we must choose a contact surface such that the motion is feasible and make sure that it allows us to make progress towards our goal.</a:t>
            </a:r>
            <a:br>
              <a:rPr lang="en-GB" dirty="0"/>
            </a:br>
            <a:r>
              <a:rPr lang="en-GB" dirty="0"/>
              <a:t>Let’s formalize the contact selection problem.</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F86B642-424B-4225-B6EA-5104F186CD7C}"/>
              </a:ext>
            </a:extLst>
          </p:cNvPr>
          <p:cNvSpPr txBox="1">
            <a:spLocks noGrp="1"/>
          </p:cNvSpPr>
          <p:nvPr>
            <p:ph type="sldNum" sz="quarter" idx="5"/>
          </p:nvPr>
        </p:nvSpPr>
        <p:spPr>
          <a:ln/>
        </p:spPr>
        <p:txBody>
          <a:bodyPr lIns="0" tIns="0" rIns="0" bIns="0" anchor="b" anchorCtr="0">
            <a:noAutofit/>
          </a:bodyPr>
          <a:lstStyle/>
          <a:p>
            <a:pPr lvl="0"/>
            <a:fld id="{9EE1002C-4361-4E3D-997C-8F6E2DE7EF44}" type="slidenum">
              <a:t>26</a:t>
            </a:fld>
            <a:endParaRPr lang="en-GB"/>
          </a:p>
        </p:txBody>
      </p:sp>
      <p:sp>
        <p:nvSpPr>
          <p:cNvPr id="2" name="Slide Image Placeholder 1">
            <a:extLst>
              <a:ext uri="{FF2B5EF4-FFF2-40B4-BE49-F238E27FC236}">
                <a16:creationId xmlns:a16="http://schemas.microsoft.com/office/drawing/2014/main" id="{28D48F97-1365-4891-A6B5-8224DFBBF42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7D441C8-24BA-4631-BDEA-2D8B8C5CF624}"/>
              </a:ext>
            </a:extLst>
          </p:cNvPr>
          <p:cNvSpPr txBox="1">
            <a:spLocks noGrp="1"/>
          </p:cNvSpPr>
          <p:nvPr>
            <p:ph type="body" sz="quarter" idx="1"/>
          </p:nvPr>
        </p:nvSpPr>
        <p:spPr/>
        <p:txBody>
          <a:bodyPr/>
          <a:lstStyle/>
          <a:p>
            <a:r>
              <a:rPr lang="en-GB" dirty="0"/>
              <a:t>We assume a quasi flat environment, with n candidate contact surfaces. We assume the surfaces are convex. Thus a surface </a:t>
            </a:r>
            <a:r>
              <a:rPr lang="en-GB" dirty="0" err="1"/>
              <a:t>Sj</a:t>
            </a:r>
            <a:r>
              <a:rPr lang="en-GB" dirty="0"/>
              <a:t> can be represented by a set of linear inequalities.</a:t>
            </a:r>
          </a:p>
          <a:p>
            <a:endParaRPr lang="en-GB" dirty="0"/>
          </a:p>
          <a:p>
            <a:r>
              <a:rPr lang="en-GB" dirty="0"/>
              <a:t>At each new phase </a:t>
            </a:r>
            <a:r>
              <a:rPr lang="en-GB" dirty="0" err="1"/>
              <a:t>i</a:t>
            </a:r>
            <a:r>
              <a:rPr lang="en-GB" dirty="0"/>
              <a:t> we associate one footstep position </a:t>
            </a:r>
            <a:r>
              <a:rPr lang="en-GB" dirty="0" err="1"/>
              <a:t>p_i</a:t>
            </a:r>
            <a:r>
              <a:rPr lang="en-GB" dirty="0"/>
              <a:t>. </a:t>
            </a:r>
            <a:br>
              <a:rPr lang="en-GB" dirty="0"/>
            </a:br>
            <a:endParaRPr lang="en-GB"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21BD971-F258-4BEF-9D88-A4B50C7FEB62}"/>
              </a:ext>
            </a:extLst>
          </p:cNvPr>
          <p:cNvSpPr txBox="1">
            <a:spLocks noGrp="1"/>
          </p:cNvSpPr>
          <p:nvPr>
            <p:ph type="sldNum" sz="quarter" idx="5"/>
          </p:nvPr>
        </p:nvSpPr>
        <p:spPr>
          <a:ln/>
        </p:spPr>
        <p:txBody>
          <a:bodyPr lIns="0" tIns="0" rIns="0" bIns="0" anchor="b" anchorCtr="0">
            <a:noAutofit/>
          </a:bodyPr>
          <a:lstStyle/>
          <a:p>
            <a:pPr lvl="0"/>
            <a:fld id="{351D51C7-5222-4AD2-8722-447D21D58A26}" type="slidenum">
              <a:t>27</a:t>
            </a:fld>
            <a:endParaRPr lang="en-GB"/>
          </a:p>
        </p:txBody>
      </p:sp>
      <p:sp>
        <p:nvSpPr>
          <p:cNvPr id="2" name="Slide Image Placeholder 1">
            <a:extLst>
              <a:ext uri="{FF2B5EF4-FFF2-40B4-BE49-F238E27FC236}">
                <a16:creationId xmlns:a16="http://schemas.microsoft.com/office/drawing/2014/main" id="{DCCA0562-FD8E-4999-A7F3-9AFD2A32DD39}"/>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C8C1084-6B8A-47D7-8882-86EC0B3C130A}"/>
              </a:ext>
            </a:extLst>
          </p:cNvPr>
          <p:cNvSpPr txBox="1">
            <a:spLocks noGrp="1"/>
          </p:cNvSpPr>
          <p:nvPr>
            <p:ph type="body" sz="quarter" idx="1"/>
          </p:nvPr>
        </p:nvSpPr>
        <p:spPr/>
        <p:txBody>
          <a:bodyPr/>
          <a:lstStyle/>
          <a:p>
            <a:r>
              <a:rPr lang="en-GB" dirty="0"/>
              <a:t>A contact point </a:t>
            </a:r>
            <a:r>
              <a:rPr lang="en-GB" dirty="0" err="1"/>
              <a:t>p_i</a:t>
            </a:r>
            <a:r>
              <a:rPr lang="en-GB" dirty="0"/>
              <a:t> is constrained to belong to any  of the n surfaces. </a:t>
            </a:r>
          </a:p>
          <a:p>
            <a:r>
              <a:rPr lang="en-GB" dirty="0"/>
              <a:t>So for each step, there are n possibilities. For planning m steps, there are n to the power of m possible combinations.</a:t>
            </a:r>
          </a:p>
          <a:p>
            <a:r>
              <a:rPr lang="en-GB" dirty="0"/>
              <a:t>The number of possibilities thus explodes with the number of steps that we want to plan.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21BD971-F258-4BEF-9D88-A4B50C7FEB62}"/>
              </a:ext>
            </a:extLst>
          </p:cNvPr>
          <p:cNvSpPr txBox="1">
            <a:spLocks noGrp="1"/>
          </p:cNvSpPr>
          <p:nvPr>
            <p:ph type="sldNum" sz="quarter" idx="5"/>
          </p:nvPr>
        </p:nvSpPr>
        <p:spPr>
          <a:ln/>
        </p:spPr>
        <p:txBody>
          <a:bodyPr lIns="0" tIns="0" rIns="0" bIns="0" anchor="b" anchorCtr="0">
            <a:noAutofit/>
          </a:bodyPr>
          <a:lstStyle/>
          <a:p>
            <a:pPr lvl="0"/>
            <a:fld id="{351D51C7-5222-4AD2-8722-447D21D58A26}" type="slidenum">
              <a:t>28</a:t>
            </a:fld>
            <a:endParaRPr lang="en-GB"/>
          </a:p>
        </p:txBody>
      </p:sp>
      <p:sp>
        <p:nvSpPr>
          <p:cNvPr id="2" name="Slide Image Placeholder 1">
            <a:extLst>
              <a:ext uri="{FF2B5EF4-FFF2-40B4-BE49-F238E27FC236}">
                <a16:creationId xmlns:a16="http://schemas.microsoft.com/office/drawing/2014/main" id="{DCCA0562-FD8E-4999-A7F3-9AFD2A32DD39}"/>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7C8C1084-6B8A-47D7-8882-86EC0B3C130A}"/>
              </a:ext>
            </a:extLst>
          </p:cNvPr>
          <p:cNvSpPr txBox="1">
            <a:spLocks noGrp="1"/>
          </p:cNvSpPr>
          <p:nvPr>
            <p:ph type="body" sz="quarter" idx="1"/>
          </p:nvPr>
        </p:nvSpPr>
        <p:spPr/>
        <p:txBody>
          <a:bodyPr/>
          <a:lstStyle/>
          <a:p>
            <a:r>
              <a:rPr lang="en-GB" dirty="0"/>
              <a:t>A contact point </a:t>
            </a:r>
            <a:r>
              <a:rPr lang="en-GB" dirty="0" err="1"/>
              <a:t>p_i</a:t>
            </a:r>
            <a:r>
              <a:rPr lang="en-GB" dirty="0"/>
              <a:t> is constrained to belong to any  of the n surfaces. </a:t>
            </a:r>
          </a:p>
          <a:p>
            <a:r>
              <a:rPr lang="en-GB" dirty="0"/>
              <a:t>So for each step, there are n possibilities. For planning m steps, there are n to the power of m possible combinations.</a:t>
            </a:r>
          </a:p>
          <a:p>
            <a:r>
              <a:rPr lang="en-GB" dirty="0"/>
              <a:t>The number of possibilities thus explodes with the number of steps that we want to plan.</a:t>
            </a:r>
          </a:p>
        </p:txBody>
      </p:sp>
    </p:spTree>
    <p:extLst>
      <p:ext uri="{BB962C8B-B14F-4D97-AF65-F5344CB8AC3E}">
        <p14:creationId xmlns:p14="http://schemas.microsoft.com/office/powerpoint/2010/main" val="3542361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184CBE1-019C-4E43-A9DF-6AA049FC2629}"/>
              </a:ext>
            </a:extLst>
          </p:cNvPr>
          <p:cNvSpPr txBox="1">
            <a:spLocks noGrp="1"/>
          </p:cNvSpPr>
          <p:nvPr>
            <p:ph type="sldNum" sz="quarter" idx="5"/>
          </p:nvPr>
        </p:nvSpPr>
        <p:spPr>
          <a:ln/>
        </p:spPr>
        <p:txBody>
          <a:bodyPr lIns="0" tIns="0" rIns="0" bIns="0" anchor="b" anchorCtr="0">
            <a:noAutofit/>
          </a:bodyPr>
          <a:lstStyle/>
          <a:p>
            <a:pPr lvl="0"/>
            <a:fld id="{53E90872-374C-42AD-8380-00E278B4DD64}" type="slidenum">
              <a:t>29</a:t>
            </a:fld>
            <a:endParaRPr lang="en-GB"/>
          </a:p>
        </p:txBody>
      </p:sp>
      <p:sp>
        <p:nvSpPr>
          <p:cNvPr id="2" name="Slide Image Placeholder 1">
            <a:extLst>
              <a:ext uri="{FF2B5EF4-FFF2-40B4-BE49-F238E27FC236}">
                <a16:creationId xmlns:a16="http://schemas.microsoft.com/office/drawing/2014/main" id="{71FD1596-9CDE-4552-BE2B-08C955494CDE}"/>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518E907F-26CF-477A-AD77-39FBB049C9B2}"/>
              </a:ext>
            </a:extLst>
          </p:cNvPr>
          <p:cNvSpPr txBox="1">
            <a:spLocks noGrp="1"/>
          </p:cNvSpPr>
          <p:nvPr>
            <p:ph type="body" sz="quarter" idx="1"/>
          </p:nvPr>
        </p:nvSpPr>
        <p:spPr/>
        <p:txBody>
          <a:bodyPr/>
          <a:lstStyle/>
          <a:p>
            <a:r>
              <a:rPr lang="en-GB" dirty="0"/>
              <a:t>Our problem can be written in the following general form:</a:t>
            </a:r>
          </a:p>
          <a:p>
            <a:r>
              <a:rPr lang="en-GB" dirty="0"/>
              <a:t>Find m contact positions (that s the variable X), such that the kinematic and dynamic feasibility of the plan is guaranteed, and such that </a:t>
            </a:r>
          </a:p>
          <a:p>
            <a:r>
              <a:rPr lang="en-GB" dirty="0"/>
              <a:t>The initial and final conditions of the problem are met. (In our previous example a goal condition is that the robot lies on the platform on the far right)</a:t>
            </a:r>
          </a:p>
          <a:p>
            <a:r>
              <a:rPr lang="en-GB" dirty="0"/>
              <a:t>The combinatorial constraint is that at each phase I, the contact position pi must lie on either of the contact surface.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AF8D315-9D7F-4AD8-A347-AE12F96A7096}"/>
              </a:ext>
            </a:extLst>
          </p:cNvPr>
          <p:cNvSpPr txBox="1">
            <a:spLocks noGrp="1"/>
          </p:cNvSpPr>
          <p:nvPr>
            <p:ph type="sldNum" sz="quarter" idx="5"/>
          </p:nvPr>
        </p:nvSpPr>
        <p:spPr>
          <a:ln/>
        </p:spPr>
        <p:txBody>
          <a:bodyPr lIns="0" tIns="0" rIns="0" bIns="0" anchor="b" anchorCtr="0">
            <a:noAutofit/>
          </a:bodyPr>
          <a:lstStyle/>
          <a:p>
            <a:pPr lvl="0"/>
            <a:fld id="{39D3E93D-4F4D-4A21-B255-A49FA832F4BD}" type="slidenum">
              <a:t>30</a:t>
            </a:fld>
            <a:endParaRPr lang="en-GB"/>
          </a:p>
        </p:txBody>
      </p:sp>
      <p:sp>
        <p:nvSpPr>
          <p:cNvPr id="2" name="Slide Image Placeholder 1">
            <a:extLst>
              <a:ext uri="{FF2B5EF4-FFF2-40B4-BE49-F238E27FC236}">
                <a16:creationId xmlns:a16="http://schemas.microsoft.com/office/drawing/2014/main" id="{F0FFC97B-A86C-42EF-84DD-65DF094F921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F98C9CF7-34DC-4A3B-BEC6-B01184A074A8}"/>
              </a:ext>
            </a:extLst>
          </p:cNvPr>
          <p:cNvSpPr txBox="1">
            <a:spLocks noGrp="1"/>
          </p:cNvSpPr>
          <p:nvPr>
            <p:ph type="body" sz="quarter" idx="1"/>
          </p:nvPr>
        </p:nvSpPr>
        <p:spPr/>
        <p:txBody>
          <a:bodyPr/>
          <a:lstStyle/>
          <a:p>
            <a:r>
              <a:rPr lang="en-GB" dirty="0"/>
              <a:t>This is our starting point. Let’s try to see how we can try to handle the combinatorial efficiently.</a:t>
            </a:r>
          </a:p>
          <a:p>
            <a:r>
              <a:rPr lang="en-GB" dirty="0"/>
              <a:t>Handling the OR constraint usually involves solving a mixed integer linear program, which can lead to a combinatorial explosion.</a:t>
            </a:r>
            <a:br>
              <a:rPr lang="en-GB" dirty="0"/>
            </a:br>
            <a:r>
              <a:rPr lang="en-GB" dirty="0"/>
              <a:t>Our objective is thus to get rid of the OR constraint and relax this problem as a convex linear </a:t>
            </a:r>
            <a:r>
              <a:rPr lang="en-GB" dirty="0" err="1"/>
              <a:t>programm</a:t>
            </a:r>
            <a:r>
              <a:rPr lang="en-GB" dirty="0"/>
              <a:t>. For this, we will assume that the feasibility, initial and goal</a:t>
            </a:r>
          </a:p>
          <a:p>
            <a:r>
              <a:rPr lang="en-GB" dirty="0"/>
              <a:t>Constraints are convex, following the assumptions that we mentioned before.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48FC34DA-BB7C-48F1-9A0D-8336499278E3}"/>
              </a:ext>
            </a:extLst>
          </p:cNvPr>
          <p:cNvSpPr txBox="1">
            <a:spLocks noGrp="1"/>
          </p:cNvSpPr>
          <p:nvPr>
            <p:ph type="sldNum" sz="quarter" idx="5"/>
          </p:nvPr>
        </p:nvSpPr>
        <p:spPr>
          <a:ln/>
        </p:spPr>
        <p:txBody>
          <a:bodyPr lIns="0" tIns="0" rIns="0" bIns="0" anchor="b" anchorCtr="0">
            <a:noAutofit/>
          </a:bodyPr>
          <a:lstStyle/>
          <a:p>
            <a:pPr lvl="0"/>
            <a:fld id="{D675CA0B-E909-4AA3-A8A8-E1AC4CDBC7CD}" type="slidenum">
              <a:t>31</a:t>
            </a:fld>
            <a:endParaRPr lang="en-GB"/>
          </a:p>
        </p:txBody>
      </p:sp>
      <p:sp>
        <p:nvSpPr>
          <p:cNvPr id="2" name="Slide Image Placeholder 1">
            <a:extLst>
              <a:ext uri="{FF2B5EF4-FFF2-40B4-BE49-F238E27FC236}">
                <a16:creationId xmlns:a16="http://schemas.microsoft.com/office/drawing/2014/main" id="{6BB0B545-B0CB-48A5-90E5-D7CC1791BE6A}"/>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880E4BA-5977-43FF-9132-BF644DDEF109}"/>
              </a:ext>
            </a:extLst>
          </p:cNvPr>
          <p:cNvSpPr txBox="1">
            <a:spLocks noGrp="1"/>
          </p:cNvSpPr>
          <p:nvPr>
            <p:ph type="body" sz="quarter" idx="1"/>
          </p:nvPr>
        </p:nvSpPr>
        <p:spPr/>
        <p:txBody>
          <a:bodyPr/>
          <a:lstStyle/>
          <a:p>
            <a:r>
              <a:rPr lang="en-GB" dirty="0"/>
              <a:t>If a point pi lies on SJ, then this inequality is necessarily satisfied.</a:t>
            </a:r>
            <a:br>
              <a:rPr lang="en-GB" dirty="0"/>
            </a:br>
            <a:r>
              <a:rPr lang="en-GB" dirty="0"/>
              <a:t>In our example there are no overlap between the contact surfaces so only one such inequality can be satisfied at each phase.</a:t>
            </a:r>
          </a:p>
          <a:p>
            <a:r>
              <a:rPr lang="en-GB" dirty="0"/>
              <a:t>But what if we wanted to satisfy them all simultaneously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9DA2DFB2-8E0F-424F-BEE9-7049D83D62F3}"/>
              </a:ext>
            </a:extLst>
          </p:cNvPr>
          <p:cNvSpPr txBox="1">
            <a:spLocks noGrp="1"/>
          </p:cNvSpPr>
          <p:nvPr>
            <p:ph type="sldNum" sz="quarter" idx="5"/>
          </p:nvPr>
        </p:nvSpPr>
        <p:spPr>
          <a:ln/>
        </p:spPr>
        <p:txBody>
          <a:bodyPr lIns="0" tIns="0" rIns="0" bIns="0" anchor="b" anchorCtr="0">
            <a:noAutofit/>
          </a:bodyPr>
          <a:lstStyle/>
          <a:p>
            <a:pPr lvl="0"/>
            <a:fld id="{3A9A216E-D882-4782-A004-BF8125C626BD}" type="slidenum">
              <a:t>32</a:t>
            </a:fld>
            <a:endParaRPr lang="en-GB"/>
          </a:p>
        </p:txBody>
      </p:sp>
      <p:sp>
        <p:nvSpPr>
          <p:cNvPr id="2" name="Slide Image Placeholder 1">
            <a:extLst>
              <a:ext uri="{FF2B5EF4-FFF2-40B4-BE49-F238E27FC236}">
                <a16:creationId xmlns:a16="http://schemas.microsoft.com/office/drawing/2014/main" id="{C4610BC4-F10F-43C6-B695-FC3819A5523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1F459AF-D113-4385-A010-F0B36EB00409}"/>
              </a:ext>
            </a:extLst>
          </p:cNvPr>
          <p:cNvSpPr txBox="1">
            <a:spLocks noGrp="1"/>
          </p:cNvSpPr>
          <p:nvPr>
            <p:ph type="body" sz="quarter" idx="1"/>
          </p:nvPr>
        </p:nvSpPr>
        <p:spPr/>
        <p:txBody>
          <a:bodyPr/>
          <a:lstStyle/>
          <a:p>
            <a:r>
              <a:rPr lang="en-GB" dirty="0"/>
              <a:t>We can introduce positive slack variables c </a:t>
            </a:r>
            <a:r>
              <a:rPr lang="en-GB" dirty="0" err="1"/>
              <a:t>i</a:t>
            </a:r>
            <a:r>
              <a:rPr lang="en-GB" dirty="0"/>
              <a:t> j, one for each contact surfaces at each phase. For an arbitrarily large value of c </a:t>
            </a:r>
            <a:r>
              <a:rPr lang="en-GB" dirty="0" err="1"/>
              <a:t>i</a:t>
            </a:r>
            <a:r>
              <a:rPr lang="en-GB" dirty="0"/>
              <a:t> j the constraints will always be satisfied.</a:t>
            </a:r>
          </a:p>
          <a:p>
            <a:r>
              <a:rPr lang="en-GB" dirty="0"/>
              <a:t>On the other end if c </a:t>
            </a:r>
            <a:r>
              <a:rPr lang="en-GB" dirty="0" err="1"/>
              <a:t>i</a:t>
            </a:r>
            <a:r>
              <a:rPr lang="en-GB" dirty="0"/>
              <a:t> j is equal to 0 then necessarily pi belongs to the surface </a:t>
            </a:r>
            <a:r>
              <a:rPr lang="en-GB" dirty="0" err="1"/>
              <a:t>sj</a:t>
            </a:r>
            <a:endParaRPr lang="en-GB"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0EFA38F-DA7B-415F-8F9A-3E7D25183C8B}"/>
              </a:ext>
            </a:extLst>
          </p:cNvPr>
          <p:cNvSpPr txBox="1">
            <a:spLocks noGrp="1"/>
          </p:cNvSpPr>
          <p:nvPr>
            <p:ph type="sldNum" sz="quarter" idx="5"/>
          </p:nvPr>
        </p:nvSpPr>
        <p:spPr>
          <a:ln/>
        </p:spPr>
        <p:txBody>
          <a:bodyPr lIns="0" tIns="0" rIns="0" bIns="0" anchor="b" anchorCtr="0">
            <a:noAutofit/>
          </a:bodyPr>
          <a:lstStyle/>
          <a:p>
            <a:pPr lvl="0"/>
            <a:fld id="{BA6A4A5B-28BA-4851-8B59-959C5B273CEC}" type="slidenum">
              <a:t>33</a:t>
            </a:fld>
            <a:endParaRPr lang="en-GB"/>
          </a:p>
        </p:txBody>
      </p:sp>
      <p:sp>
        <p:nvSpPr>
          <p:cNvPr id="2" name="Slide Image Placeholder 1">
            <a:extLst>
              <a:ext uri="{FF2B5EF4-FFF2-40B4-BE49-F238E27FC236}">
                <a16:creationId xmlns:a16="http://schemas.microsoft.com/office/drawing/2014/main" id="{43968093-4E15-4C5D-B2F6-CE4D7182C7B2}"/>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3D47C218-8FA7-46B1-A364-B16F937AE6C8}"/>
              </a:ext>
            </a:extLst>
          </p:cNvPr>
          <p:cNvSpPr txBox="1">
            <a:spLocks noGrp="1"/>
          </p:cNvSpPr>
          <p:nvPr>
            <p:ph type="body" sz="quarter" idx="1"/>
          </p:nvPr>
        </p:nvSpPr>
        <p:spPr/>
        <p:txBody>
          <a:bodyPr/>
          <a:lstStyle/>
          <a:p>
            <a:r>
              <a:rPr lang="en-GB" dirty="0"/>
              <a:t>We can use the ci vector, which contains all the c </a:t>
            </a:r>
            <a:r>
              <a:rPr lang="en-GB" dirty="0" err="1"/>
              <a:t>i</a:t>
            </a:r>
            <a:r>
              <a:rPr lang="en-GB" dirty="0"/>
              <a:t> j, to draw a necessary condition for the point pi to lie on a surface. If the number of non zeros in ci is less than the total number of surfaces, pi is necessarily on a contact surface. This number is called the cardinality</a:t>
            </a:r>
            <a:br>
              <a:rPr lang="en-GB" dirty="0"/>
            </a:br>
            <a:r>
              <a:rPr lang="en-GB" dirty="0"/>
              <a:t>of the vector. As our surfaces are not intersecting, we know that the minimum value is n-1.</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3B650E77-B8EB-4A24-9710-7786F6A65537}"/>
              </a:ext>
            </a:extLst>
          </p:cNvPr>
          <p:cNvSpPr txBox="1">
            <a:spLocks noGrp="1"/>
          </p:cNvSpPr>
          <p:nvPr>
            <p:ph type="sldNum" sz="quarter" idx="5"/>
          </p:nvPr>
        </p:nvSpPr>
        <p:spPr>
          <a:ln/>
        </p:spPr>
        <p:txBody>
          <a:bodyPr lIns="0" tIns="0" rIns="0" bIns="0" anchor="b" anchorCtr="0">
            <a:noAutofit/>
          </a:bodyPr>
          <a:lstStyle/>
          <a:p>
            <a:pPr lvl="0"/>
            <a:fld id="{2396F914-ABAA-4EB6-A349-973CFC242916}" type="slidenum">
              <a:t>34</a:t>
            </a:fld>
            <a:endParaRPr lang="en-GB"/>
          </a:p>
        </p:txBody>
      </p:sp>
      <p:sp>
        <p:nvSpPr>
          <p:cNvPr id="2" name="Slide Image Placeholder 1">
            <a:extLst>
              <a:ext uri="{FF2B5EF4-FFF2-40B4-BE49-F238E27FC236}">
                <a16:creationId xmlns:a16="http://schemas.microsoft.com/office/drawing/2014/main" id="{ADAF2C72-5AF9-47B6-B9A6-E06AD1982007}"/>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91B770C5-8C93-4FEA-9389-C7DF1A4A0256}"/>
              </a:ext>
            </a:extLst>
          </p:cNvPr>
          <p:cNvSpPr txBox="1">
            <a:spLocks noGrp="1"/>
          </p:cNvSpPr>
          <p:nvPr>
            <p:ph type="body" sz="quarter" idx="1"/>
          </p:nvPr>
        </p:nvSpPr>
        <p:spPr/>
        <p:txBody>
          <a:bodyPr/>
          <a:lstStyle/>
          <a:p>
            <a:r>
              <a:rPr lang="en-GB" dirty="0"/>
              <a:t>This shows that finding a point pi on a surface is strictly equivalent to an optimization problem where we try to minimize the cardinality of the slack vector ci.</a:t>
            </a:r>
            <a:br>
              <a:rPr lang="en-GB" dirty="0"/>
            </a:br>
            <a:r>
              <a:rPr lang="en-GB" dirty="0"/>
              <a:t>At the minimum one of the </a:t>
            </a:r>
            <a:r>
              <a:rPr lang="en-GB" dirty="0" err="1"/>
              <a:t>cij</a:t>
            </a:r>
            <a:r>
              <a:rPr lang="en-GB" dirty="0"/>
              <a:t> is equal to 0, thus pi belongs to a surface.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50785DE-B817-4150-90F9-121D883DEBB9}"/>
              </a:ext>
            </a:extLst>
          </p:cNvPr>
          <p:cNvSpPr txBox="1">
            <a:spLocks noGrp="1"/>
          </p:cNvSpPr>
          <p:nvPr>
            <p:ph type="sldNum" sz="quarter" idx="5"/>
          </p:nvPr>
        </p:nvSpPr>
        <p:spPr>
          <a:ln/>
        </p:spPr>
        <p:txBody>
          <a:bodyPr lIns="0" tIns="0" rIns="0" bIns="0" anchor="b" anchorCtr="0">
            <a:noAutofit/>
          </a:bodyPr>
          <a:lstStyle/>
          <a:p>
            <a:pPr lvl="0"/>
            <a:fld id="{9E592233-3DDD-463C-B082-C800D1C900D2}" type="slidenum">
              <a:t>35</a:t>
            </a:fld>
            <a:endParaRPr lang="en-GB"/>
          </a:p>
        </p:txBody>
      </p:sp>
      <p:sp>
        <p:nvSpPr>
          <p:cNvPr id="2" name="Slide Image Placeholder 1">
            <a:extLst>
              <a:ext uri="{FF2B5EF4-FFF2-40B4-BE49-F238E27FC236}">
                <a16:creationId xmlns:a16="http://schemas.microsoft.com/office/drawing/2014/main" id="{879BBB68-4CBF-4E93-9272-86CEF3109B79}"/>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E29EDC39-A460-4D1E-8E36-6F32BFD7FF87}"/>
              </a:ext>
            </a:extLst>
          </p:cNvPr>
          <p:cNvSpPr txBox="1">
            <a:spLocks noGrp="1"/>
          </p:cNvSpPr>
          <p:nvPr>
            <p:ph type="body" sz="quarter" idx="1"/>
          </p:nvPr>
        </p:nvSpPr>
        <p:spPr/>
        <p:txBody>
          <a:bodyPr/>
          <a:lstStyle/>
          <a:p>
            <a:r>
              <a:rPr lang="en-GB" dirty="0"/>
              <a:t>We can thus reformulate our original problem  and remove completely the or constraint.</a:t>
            </a:r>
          </a:p>
          <a:p>
            <a:r>
              <a:rPr lang="en-GB" dirty="0"/>
              <a:t>We traded the feasibility problem for a strictly equivalent minimization problem.</a:t>
            </a:r>
          </a:p>
          <a:p>
            <a:r>
              <a:rPr lang="en-GB" dirty="0"/>
              <a:t>Still, minimizing the cardinality of a vector is in fact also a mixed integer optimization.</a:t>
            </a:r>
          </a:p>
          <a:p>
            <a:r>
              <a:rPr lang="en-GB" dirty="0"/>
              <a:t>So it seems that we have not progressed that much!</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318B9EE-F3C3-4B51-BB6F-0CAEBBE36260}"/>
              </a:ext>
            </a:extLst>
          </p:cNvPr>
          <p:cNvSpPr txBox="1">
            <a:spLocks noGrp="1"/>
          </p:cNvSpPr>
          <p:nvPr>
            <p:ph type="sldNum" sz="quarter" idx="5"/>
          </p:nvPr>
        </p:nvSpPr>
        <p:spPr>
          <a:ln/>
        </p:spPr>
        <p:txBody>
          <a:bodyPr lIns="0" tIns="0" rIns="0" bIns="0" anchor="b" anchorCtr="0">
            <a:noAutofit/>
          </a:bodyPr>
          <a:lstStyle/>
          <a:p>
            <a:pPr lvl="0"/>
            <a:fld id="{C0450F7A-E3A3-4FAF-91B3-FF743A71627F}" type="slidenum">
              <a:t>36</a:t>
            </a:fld>
            <a:endParaRPr lang="en-GB"/>
          </a:p>
        </p:txBody>
      </p:sp>
      <p:sp>
        <p:nvSpPr>
          <p:cNvPr id="2" name="Slide Image Placeholder 1">
            <a:extLst>
              <a:ext uri="{FF2B5EF4-FFF2-40B4-BE49-F238E27FC236}">
                <a16:creationId xmlns:a16="http://schemas.microsoft.com/office/drawing/2014/main" id="{97A82EBC-70F8-453E-A740-D06770D2AF8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DB19D2CD-AD38-4117-8FC8-E4901580EE73}"/>
              </a:ext>
            </a:extLst>
          </p:cNvPr>
          <p:cNvSpPr txBox="1">
            <a:spLocks noGrp="1"/>
          </p:cNvSpPr>
          <p:nvPr>
            <p:ph type="body" sz="quarter" idx="1"/>
          </p:nvPr>
        </p:nvSpPr>
        <p:spPr/>
        <p:txBody>
          <a:bodyPr/>
          <a:lstStyle/>
          <a:p>
            <a:r>
              <a:rPr lang="en-GB" dirty="0"/>
              <a:t>Fortunately, it is well known that the cardinality minimization problem can be well approximated by a l1 norm minimization problem.</a:t>
            </a:r>
            <a:br>
              <a:rPr lang="en-GB" dirty="0"/>
            </a:br>
            <a:r>
              <a:rPr lang="en-GB" dirty="0"/>
              <a:t>The l1 norm minimization induces sparsity which means that we can hope that some entries of the ci vectors will be 0 at the end of the optimisation.</a:t>
            </a:r>
          </a:p>
          <a:p>
            <a:r>
              <a:rPr lang="en-GB" dirty="0"/>
              <a:t>Why is this the case ? I d like to give an informal justification</a:t>
            </a:r>
          </a:p>
        </p:txBody>
      </p:sp>
    </p:spTree>
    <p:extLst>
      <p:ext uri="{BB962C8B-B14F-4D97-AF65-F5344CB8AC3E}">
        <p14:creationId xmlns:p14="http://schemas.microsoft.com/office/powerpoint/2010/main" val="4057957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318B9EE-F3C3-4B51-BB6F-0CAEBBE36260}"/>
              </a:ext>
            </a:extLst>
          </p:cNvPr>
          <p:cNvSpPr txBox="1">
            <a:spLocks noGrp="1"/>
          </p:cNvSpPr>
          <p:nvPr>
            <p:ph type="sldNum" sz="quarter" idx="5"/>
          </p:nvPr>
        </p:nvSpPr>
        <p:spPr>
          <a:ln/>
        </p:spPr>
        <p:txBody>
          <a:bodyPr lIns="0" tIns="0" rIns="0" bIns="0" anchor="b" anchorCtr="0">
            <a:noAutofit/>
          </a:bodyPr>
          <a:lstStyle/>
          <a:p>
            <a:pPr lvl="0"/>
            <a:fld id="{C0450F7A-E3A3-4FAF-91B3-FF743A71627F}" type="slidenum">
              <a:t>37</a:t>
            </a:fld>
            <a:endParaRPr lang="en-GB"/>
          </a:p>
        </p:txBody>
      </p:sp>
      <p:sp>
        <p:nvSpPr>
          <p:cNvPr id="2" name="Slide Image Placeholder 1">
            <a:extLst>
              <a:ext uri="{FF2B5EF4-FFF2-40B4-BE49-F238E27FC236}">
                <a16:creationId xmlns:a16="http://schemas.microsoft.com/office/drawing/2014/main" id="{97A82EBC-70F8-453E-A740-D06770D2AF8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DB19D2CD-AD38-4117-8FC8-E4901580EE73}"/>
              </a:ext>
            </a:extLst>
          </p:cNvPr>
          <p:cNvSpPr txBox="1">
            <a:spLocks noGrp="1"/>
          </p:cNvSpPr>
          <p:nvPr>
            <p:ph type="body" sz="quarter" idx="1"/>
          </p:nvPr>
        </p:nvSpPr>
        <p:spPr/>
        <p:txBody>
          <a:bodyPr/>
          <a:lstStyle/>
          <a:p>
            <a:endParaRPr lang="en-GB"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38</a:t>
            </a:fld>
            <a:endParaRPr lang="fr-FR"/>
          </a:p>
        </p:txBody>
      </p:sp>
    </p:spTree>
    <p:extLst>
      <p:ext uri="{BB962C8B-B14F-4D97-AF65-F5344CB8AC3E}">
        <p14:creationId xmlns:p14="http://schemas.microsoft.com/office/powerpoint/2010/main" val="19849590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39</a:t>
            </a:fld>
            <a:endParaRPr lang="fr-FR"/>
          </a:p>
        </p:txBody>
      </p:sp>
    </p:spTree>
    <p:extLst>
      <p:ext uri="{BB962C8B-B14F-4D97-AF65-F5344CB8AC3E}">
        <p14:creationId xmlns:p14="http://schemas.microsoft.com/office/powerpoint/2010/main" val="42333661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40</a:t>
            </a:fld>
            <a:endParaRPr lang="fr-FR"/>
          </a:p>
        </p:txBody>
      </p:sp>
    </p:spTree>
    <p:extLst>
      <p:ext uri="{BB962C8B-B14F-4D97-AF65-F5344CB8AC3E}">
        <p14:creationId xmlns:p14="http://schemas.microsoft.com/office/powerpoint/2010/main" val="2523448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318B9EE-F3C3-4B51-BB6F-0CAEBBE36260}"/>
              </a:ext>
            </a:extLst>
          </p:cNvPr>
          <p:cNvSpPr txBox="1">
            <a:spLocks noGrp="1"/>
          </p:cNvSpPr>
          <p:nvPr>
            <p:ph type="sldNum" sz="quarter" idx="5"/>
          </p:nvPr>
        </p:nvSpPr>
        <p:spPr>
          <a:ln/>
        </p:spPr>
        <p:txBody>
          <a:bodyPr lIns="0" tIns="0" rIns="0" bIns="0" anchor="b" anchorCtr="0">
            <a:noAutofit/>
          </a:bodyPr>
          <a:lstStyle/>
          <a:p>
            <a:pPr lvl="0"/>
            <a:fld id="{C0450F7A-E3A3-4FAF-91B3-FF743A71627F}" type="slidenum">
              <a:t>41</a:t>
            </a:fld>
            <a:endParaRPr lang="en-GB"/>
          </a:p>
        </p:txBody>
      </p:sp>
      <p:sp>
        <p:nvSpPr>
          <p:cNvPr id="2" name="Slide Image Placeholder 1">
            <a:extLst>
              <a:ext uri="{FF2B5EF4-FFF2-40B4-BE49-F238E27FC236}">
                <a16:creationId xmlns:a16="http://schemas.microsoft.com/office/drawing/2014/main" id="{97A82EBC-70F8-453E-A740-D06770D2AF86}"/>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DB19D2CD-AD38-4117-8FC8-E4901580EE73}"/>
              </a:ext>
            </a:extLst>
          </p:cNvPr>
          <p:cNvSpPr txBox="1">
            <a:spLocks noGrp="1"/>
          </p:cNvSpPr>
          <p:nvPr>
            <p:ph type="body" sz="quarter" idx="1"/>
          </p:nvPr>
        </p:nvSpPr>
        <p:spPr/>
        <p:txBody>
          <a:bodyPr/>
          <a:lstStyle/>
          <a:p>
            <a:endParaRPr lang="en-GB" dirty="0"/>
          </a:p>
        </p:txBody>
      </p:sp>
    </p:spTree>
    <p:extLst>
      <p:ext uri="{BB962C8B-B14F-4D97-AF65-F5344CB8AC3E}">
        <p14:creationId xmlns:p14="http://schemas.microsoft.com/office/powerpoint/2010/main" val="7256299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42</a:t>
            </a:fld>
            <a:endParaRPr lang="fr-FR"/>
          </a:p>
        </p:txBody>
      </p:sp>
    </p:spTree>
    <p:extLst>
      <p:ext uri="{BB962C8B-B14F-4D97-AF65-F5344CB8AC3E}">
        <p14:creationId xmlns:p14="http://schemas.microsoft.com/office/powerpoint/2010/main" val="13861978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43</a:t>
            </a:fld>
            <a:endParaRPr lang="fr-FR"/>
          </a:p>
        </p:txBody>
      </p:sp>
    </p:spTree>
    <p:extLst>
      <p:ext uri="{BB962C8B-B14F-4D97-AF65-F5344CB8AC3E}">
        <p14:creationId xmlns:p14="http://schemas.microsoft.com/office/powerpoint/2010/main" val="28990283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4CE3045-CB27-4D95-AFBC-B3B66B6BA428}"/>
              </a:ext>
            </a:extLst>
          </p:cNvPr>
          <p:cNvSpPr txBox="1">
            <a:spLocks noGrp="1"/>
          </p:cNvSpPr>
          <p:nvPr>
            <p:ph type="sldNum" sz="quarter" idx="5"/>
          </p:nvPr>
        </p:nvSpPr>
        <p:spPr>
          <a:ln/>
        </p:spPr>
        <p:txBody>
          <a:bodyPr lIns="0" tIns="0" rIns="0" bIns="0" anchor="b" anchorCtr="0">
            <a:noAutofit/>
          </a:bodyPr>
          <a:lstStyle/>
          <a:p>
            <a:pPr lvl="0"/>
            <a:fld id="{A85362D9-C97F-44B6-A683-24A167B2A834}" type="slidenum">
              <a:t>44</a:t>
            </a:fld>
            <a:endParaRPr lang="en-GB"/>
          </a:p>
        </p:txBody>
      </p:sp>
      <p:sp>
        <p:nvSpPr>
          <p:cNvPr id="2" name="Slide Image Placeholder 1">
            <a:extLst>
              <a:ext uri="{FF2B5EF4-FFF2-40B4-BE49-F238E27FC236}">
                <a16:creationId xmlns:a16="http://schemas.microsoft.com/office/drawing/2014/main" id="{F00926E3-A418-4320-9FA8-9AF54344806B}"/>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833D08CE-8C65-44E2-9A10-C24ADB8FEBBE}"/>
              </a:ext>
            </a:extLst>
          </p:cNvPr>
          <p:cNvSpPr txBox="1">
            <a:spLocks noGrp="1"/>
          </p:cNvSpPr>
          <p:nvPr>
            <p:ph type="body" sz="quarter" idx="1"/>
          </p:nvPr>
        </p:nvSpPr>
        <p:spPr/>
        <p:txBody>
          <a:bodyPr/>
          <a:lstStyle/>
          <a:p>
            <a:r>
              <a:rPr lang="en-GB" dirty="0"/>
              <a:t>The main advantage of the approximation is computational efficiency. Our method 100 times faster than the mixed integer formulation in the most </a:t>
            </a:r>
            <a:r>
              <a:rPr lang="en-GB" dirty="0" err="1"/>
              <a:t>favorable</a:t>
            </a:r>
            <a:r>
              <a:rPr lang="en-GB" dirty="0"/>
              <a:t> cases when considering</a:t>
            </a:r>
            <a:br>
              <a:rPr lang="en-GB" dirty="0"/>
            </a:br>
            <a:r>
              <a:rPr lang="en-GB" dirty="0"/>
              <a:t>an additional objective function</a:t>
            </a:r>
          </a:p>
          <a:p>
            <a:endParaRPr lang="en-GB" dirty="0"/>
          </a:p>
          <a:p>
            <a:r>
              <a:rPr lang="en-GB" dirty="0"/>
              <a:t>However the drawback is that the relaxation can converge to unfeasible solutions, and handling those cases can reduce the computational advantage. </a:t>
            </a:r>
            <a:br>
              <a:rPr lang="en-GB" dirty="0"/>
            </a:br>
            <a:r>
              <a:rPr lang="en-GB" dirty="0"/>
              <a:t>Further research is needed to deeply understand the cases where sl1m is advantageous over MIP.</a:t>
            </a:r>
          </a:p>
          <a:p>
            <a:endParaRPr lang="en-GB" dirty="0"/>
          </a:p>
          <a:p>
            <a:endParaRPr lang="en-GB"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45</a:t>
            </a:fld>
            <a:endParaRPr lang="fr-FR"/>
          </a:p>
        </p:txBody>
      </p:sp>
    </p:spTree>
    <p:extLst>
      <p:ext uri="{BB962C8B-B14F-4D97-AF65-F5344CB8AC3E}">
        <p14:creationId xmlns:p14="http://schemas.microsoft.com/office/powerpoint/2010/main" val="9081024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46</a:t>
            </a:fld>
            <a:endParaRPr lang="fr-FR"/>
          </a:p>
        </p:txBody>
      </p:sp>
    </p:spTree>
    <p:extLst>
      <p:ext uri="{BB962C8B-B14F-4D97-AF65-F5344CB8AC3E}">
        <p14:creationId xmlns:p14="http://schemas.microsoft.com/office/powerpoint/2010/main" val="26750085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47</a:t>
            </a:fld>
            <a:endParaRPr lang="fr-FR"/>
          </a:p>
        </p:txBody>
      </p:sp>
    </p:spTree>
    <p:extLst>
      <p:ext uri="{BB962C8B-B14F-4D97-AF65-F5344CB8AC3E}">
        <p14:creationId xmlns:p14="http://schemas.microsoft.com/office/powerpoint/2010/main" val="32039041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48</a:t>
            </a:fld>
            <a:endParaRPr lang="fr-FR"/>
          </a:p>
        </p:txBody>
      </p:sp>
    </p:spTree>
    <p:extLst>
      <p:ext uri="{BB962C8B-B14F-4D97-AF65-F5344CB8AC3E}">
        <p14:creationId xmlns:p14="http://schemas.microsoft.com/office/powerpoint/2010/main" val="12626259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49</a:t>
            </a:fld>
            <a:endParaRPr lang="fr-FR"/>
          </a:p>
        </p:txBody>
      </p:sp>
    </p:spTree>
    <p:extLst>
      <p:ext uri="{BB962C8B-B14F-4D97-AF65-F5344CB8AC3E}">
        <p14:creationId xmlns:p14="http://schemas.microsoft.com/office/powerpoint/2010/main" val="6219152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3A23DB3-B0E9-47C6-A7DD-2AA5A006A287}"/>
              </a:ext>
            </a:extLst>
          </p:cNvPr>
          <p:cNvSpPr txBox="1">
            <a:spLocks noGrp="1"/>
          </p:cNvSpPr>
          <p:nvPr>
            <p:ph type="sldNum" sz="quarter" idx="5"/>
          </p:nvPr>
        </p:nvSpPr>
        <p:spPr>
          <a:ln/>
        </p:spPr>
        <p:txBody>
          <a:bodyPr lIns="0" tIns="0" rIns="0" bIns="0" anchor="b" anchorCtr="0">
            <a:noAutofit/>
          </a:bodyPr>
          <a:lstStyle/>
          <a:p>
            <a:pPr lvl="0"/>
            <a:fld id="{043E31B7-6FDA-4156-B646-EF73D6B9AE2F}" type="slidenum">
              <a:t>50</a:t>
            </a:fld>
            <a:endParaRPr lang="en-GB"/>
          </a:p>
        </p:txBody>
      </p:sp>
      <p:sp>
        <p:nvSpPr>
          <p:cNvPr id="2" name="Slide Image Placeholder 1">
            <a:extLst>
              <a:ext uri="{FF2B5EF4-FFF2-40B4-BE49-F238E27FC236}">
                <a16:creationId xmlns:a16="http://schemas.microsoft.com/office/drawing/2014/main" id="{820DEC48-DCB7-450F-AE07-5FC3A6CA5D43}"/>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347359D-2C49-4AC8-9A75-EB02CCDBA9B8}"/>
              </a:ext>
            </a:extLst>
          </p:cNvPr>
          <p:cNvSpPr txBox="1">
            <a:spLocks noGrp="1"/>
          </p:cNvSpPr>
          <p:nvPr>
            <p:ph type="body" sz="quarter" idx="1"/>
          </p:nvPr>
        </p:nvSpPr>
        <p:spPr/>
        <p:txBody>
          <a:bodyPr/>
          <a:lstStyle/>
          <a:p>
            <a:endParaRPr lang="en-GB"/>
          </a:p>
        </p:txBody>
      </p:sp>
    </p:spTree>
    <p:extLst>
      <p:ext uri="{BB962C8B-B14F-4D97-AF65-F5344CB8AC3E}">
        <p14:creationId xmlns:p14="http://schemas.microsoft.com/office/powerpoint/2010/main" val="11145496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3A23DB3-B0E9-47C6-A7DD-2AA5A006A287}"/>
              </a:ext>
            </a:extLst>
          </p:cNvPr>
          <p:cNvSpPr txBox="1">
            <a:spLocks noGrp="1"/>
          </p:cNvSpPr>
          <p:nvPr>
            <p:ph type="sldNum" sz="quarter" idx="5"/>
          </p:nvPr>
        </p:nvSpPr>
        <p:spPr>
          <a:ln/>
        </p:spPr>
        <p:txBody>
          <a:bodyPr lIns="0" tIns="0" rIns="0" bIns="0" anchor="b" anchorCtr="0">
            <a:noAutofit/>
          </a:bodyPr>
          <a:lstStyle/>
          <a:p>
            <a:pPr lvl="0"/>
            <a:fld id="{043E31B7-6FDA-4156-B646-EF73D6B9AE2F}" type="slidenum">
              <a:t>51</a:t>
            </a:fld>
            <a:endParaRPr lang="en-GB"/>
          </a:p>
        </p:txBody>
      </p:sp>
      <p:sp>
        <p:nvSpPr>
          <p:cNvPr id="2" name="Slide Image Placeholder 1">
            <a:extLst>
              <a:ext uri="{FF2B5EF4-FFF2-40B4-BE49-F238E27FC236}">
                <a16:creationId xmlns:a16="http://schemas.microsoft.com/office/drawing/2014/main" id="{820DEC48-DCB7-450F-AE07-5FC3A6CA5D43}"/>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347359D-2C49-4AC8-9A75-EB02CCDBA9B8}"/>
              </a:ext>
            </a:extLst>
          </p:cNvPr>
          <p:cNvSpPr txBox="1">
            <a:spLocks noGrp="1"/>
          </p:cNvSpPr>
          <p:nvPr>
            <p:ph type="body" sz="quarter" idx="1"/>
          </p:nvPr>
        </p:nvSpPr>
        <p:spPr/>
        <p:txBody>
          <a:bodyPr/>
          <a:lstStyle/>
          <a:p>
            <a:endParaRPr lang="en-GB"/>
          </a:p>
        </p:txBody>
      </p:sp>
    </p:spTree>
    <p:extLst>
      <p:ext uri="{BB962C8B-B14F-4D97-AF65-F5344CB8AC3E}">
        <p14:creationId xmlns:p14="http://schemas.microsoft.com/office/powerpoint/2010/main" val="25305081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52</a:t>
            </a:fld>
            <a:endParaRPr lang="fr-FR"/>
          </a:p>
        </p:txBody>
      </p:sp>
    </p:spTree>
    <p:extLst>
      <p:ext uri="{BB962C8B-B14F-4D97-AF65-F5344CB8AC3E}">
        <p14:creationId xmlns:p14="http://schemas.microsoft.com/office/powerpoint/2010/main" val="26621605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53</a:t>
            </a:fld>
            <a:endParaRPr lang="fr-FR"/>
          </a:p>
        </p:txBody>
      </p:sp>
    </p:spTree>
    <p:extLst>
      <p:ext uri="{BB962C8B-B14F-4D97-AF65-F5344CB8AC3E}">
        <p14:creationId xmlns:p14="http://schemas.microsoft.com/office/powerpoint/2010/main" val="20653737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54</a:t>
            </a:fld>
            <a:endParaRPr lang="fr-FR"/>
          </a:p>
        </p:txBody>
      </p:sp>
    </p:spTree>
    <p:extLst>
      <p:ext uri="{BB962C8B-B14F-4D97-AF65-F5344CB8AC3E}">
        <p14:creationId xmlns:p14="http://schemas.microsoft.com/office/powerpoint/2010/main" val="13226996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3112" cy="40084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lvl="0"/>
            <a:fld id="{5D955F5C-7C33-4796-9700-4AC74EC23938}" type="slidenum">
              <a:rPr lang="fr-FR" smtClean="0"/>
              <a:t>55</a:t>
            </a:fld>
            <a:endParaRPr lang="fr-FR"/>
          </a:p>
        </p:txBody>
      </p:sp>
    </p:spTree>
    <p:extLst>
      <p:ext uri="{BB962C8B-B14F-4D97-AF65-F5344CB8AC3E}">
        <p14:creationId xmlns:p14="http://schemas.microsoft.com/office/powerpoint/2010/main" val="4486938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4CCA829-B186-4A66-92A5-2A9A54A4AC4D}"/>
              </a:ext>
            </a:extLst>
          </p:cNvPr>
          <p:cNvSpPr txBox="1">
            <a:spLocks noGrp="1"/>
          </p:cNvSpPr>
          <p:nvPr>
            <p:ph type="sldNum" sz="quarter" idx="5"/>
          </p:nvPr>
        </p:nvSpPr>
        <p:spPr>
          <a:ln/>
        </p:spPr>
        <p:txBody>
          <a:bodyPr lIns="0" tIns="0" rIns="0" bIns="0" anchor="b" anchorCtr="0">
            <a:noAutofit/>
          </a:bodyPr>
          <a:lstStyle/>
          <a:p>
            <a:pPr lvl="0"/>
            <a:fld id="{86A788B4-54E7-4AA7-872D-DA0774FE0C03}" type="slidenum">
              <a:t>56</a:t>
            </a:fld>
            <a:endParaRPr lang="en-GB"/>
          </a:p>
        </p:txBody>
      </p:sp>
      <p:sp>
        <p:nvSpPr>
          <p:cNvPr id="2" name="Slide Image Placeholder 1">
            <a:extLst>
              <a:ext uri="{FF2B5EF4-FFF2-40B4-BE49-F238E27FC236}">
                <a16:creationId xmlns:a16="http://schemas.microsoft.com/office/drawing/2014/main" id="{9D1C2769-F077-4FE0-896D-FD458963411B}"/>
              </a:ext>
            </a:extLst>
          </p:cNvPr>
          <p:cNvSpPr>
            <a:spLocks noGrp="1" noRot="1" noChangeAspect="1" noResize="1"/>
          </p:cNvSpPr>
          <p:nvPr>
            <p:ph type="sldImg"/>
          </p:nvPr>
        </p:nvSpPr>
        <p:spPr>
          <a:xfrm>
            <a:off x="217488" y="812800"/>
            <a:ext cx="7123112" cy="4008438"/>
          </a:xfrm>
          <a:solidFill>
            <a:srgbClr val="729FCF"/>
          </a:solidFill>
          <a:ln w="25400">
            <a:solidFill>
              <a:srgbClr val="3465A4"/>
            </a:solidFill>
            <a:prstDash val="solid"/>
          </a:ln>
        </p:spPr>
      </p:sp>
      <p:sp>
        <p:nvSpPr>
          <p:cNvPr id="3" name="Notes Placeholder 2">
            <a:extLst>
              <a:ext uri="{FF2B5EF4-FFF2-40B4-BE49-F238E27FC236}">
                <a16:creationId xmlns:a16="http://schemas.microsoft.com/office/drawing/2014/main" id="{1856A05F-8835-4999-BF92-2D93E8546353}"/>
              </a:ext>
            </a:extLst>
          </p:cNvPr>
          <p:cNvSpPr txBox="1">
            <a:spLocks noGrp="1"/>
          </p:cNvSpPr>
          <p:nvPr>
            <p:ph type="body" sz="quarter" idx="1"/>
          </p:nvPr>
        </p:nvSpPr>
        <p:spPr/>
        <p:txBody>
          <a:bodyPr/>
          <a:lstStyle/>
          <a:p>
            <a:r>
              <a:rPr lang="en-GB" dirty="0"/>
              <a:t>That s about all I have to say in 10 minutes. Please consult my website stevetonneau.fr for the paper, video and source code. I will be very happy to take questions during ICRA or at any other time by email.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4ECE-D54D-4A66-9E53-E0AF55607997}"/>
              </a:ext>
            </a:extLst>
          </p:cNvPr>
          <p:cNvSpPr>
            <a:spLocks noGrp="1"/>
          </p:cNvSpPr>
          <p:nvPr>
            <p:ph type="ctrTitle"/>
          </p:nvPr>
        </p:nvSpPr>
        <p:spPr>
          <a:xfrm>
            <a:off x="1260475" y="928688"/>
            <a:ext cx="7559675" cy="1973262"/>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85B3EE5-7715-4473-91AB-F6F7AB58662C}"/>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790299-7D58-4F65-BC95-B3D04F920BCF}"/>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15B0EF82-1B84-4D06-8DFE-40C227DCA386}"/>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C9FDAA27-A63B-4603-8DE6-CED8C2304B59}"/>
              </a:ext>
            </a:extLst>
          </p:cNvPr>
          <p:cNvSpPr>
            <a:spLocks noGrp="1"/>
          </p:cNvSpPr>
          <p:nvPr>
            <p:ph type="sldNum" sz="quarter" idx="12"/>
          </p:nvPr>
        </p:nvSpPr>
        <p:spPr/>
        <p:txBody>
          <a:bodyPr/>
          <a:lstStyle/>
          <a:p>
            <a:pPr lvl="0"/>
            <a:fld id="{2EF91229-A590-4D8F-8CC6-9BC3AF2B31AA}" type="slidenum">
              <a:t>‹#›</a:t>
            </a:fld>
            <a:endParaRPr lang="en-GB"/>
          </a:p>
        </p:txBody>
      </p:sp>
    </p:spTree>
    <p:extLst>
      <p:ext uri="{BB962C8B-B14F-4D97-AF65-F5344CB8AC3E}">
        <p14:creationId xmlns:p14="http://schemas.microsoft.com/office/powerpoint/2010/main" val="2501388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222B-7387-4D84-80B1-CAB97A19D0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21AB00-B855-4AB6-9C2C-7A94A2DC42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512BF4-C19B-40F3-994F-AB7F819D000A}"/>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9B9BC21B-8F31-46E4-87C3-CCE3B139ED42}"/>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9268CEAA-F6BE-444A-8362-29E74EA31B2D}"/>
              </a:ext>
            </a:extLst>
          </p:cNvPr>
          <p:cNvSpPr>
            <a:spLocks noGrp="1"/>
          </p:cNvSpPr>
          <p:nvPr>
            <p:ph type="sldNum" sz="quarter" idx="12"/>
          </p:nvPr>
        </p:nvSpPr>
        <p:spPr/>
        <p:txBody>
          <a:bodyPr/>
          <a:lstStyle/>
          <a:p>
            <a:pPr lvl="0"/>
            <a:fld id="{29C345F7-458D-4EEE-9D72-0E5113CBCB1D}" type="slidenum">
              <a:t>‹#›</a:t>
            </a:fld>
            <a:endParaRPr lang="en-GB"/>
          </a:p>
        </p:txBody>
      </p:sp>
    </p:spTree>
    <p:extLst>
      <p:ext uri="{BB962C8B-B14F-4D97-AF65-F5344CB8AC3E}">
        <p14:creationId xmlns:p14="http://schemas.microsoft.com/office/powerpoint/2010/main" val="3524699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C2A27-316B-463E-9AAE-1506727E6465}"/>
              </a:ext>
            </a:extLst>
          </p:cNvPr>
          <p:cNvSpPr>
            <a:spLocks noGrp="1"/>
          </p:cNvSpPr>
          <p:nvPr>
            <p:ph type="title"/>
          </p:nvPr>
        </p:nvSpPr>
        <p:spPr>
          <a:xfrm>
            <a:off x="687388" y="1414463"/>
            <a:ext cx="8694737" cy="23574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0AB8DA-286C-48C6-8029-1809F8021119}"/>
              </a:ext>
            </a:extLst>
          </p:cNvPr>
          <p:cNvSpPr>
            <a:spLocks noGrp="1"/>
          </p:cNvSpPr>
          <p:nvPr>
            <p:ph type="body" idx="1"/>
          </p:nvPr>
        </p:nvSpPr>
        <p:spPr>
          <a:xfrm>
            <a:off x="687388" y="3794125"/>
            <a:ext cx="8694737" cy="12414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FE45C8-5D74-4502-9829-296998E6D73D}"/>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6D3B3E57-3897-4BC9-AFD8-96B930065D55}"/>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101539A6-F8D7-4861-BB44-36A79F961A4C}"/>
              </a:ext>
            </a:extLst>
          </p:cNvPr>
          <p:cNvSpPr>
            <a:spLocks noGrp="1"/>
          </p:cNvSpPr>
          <p:nvPr>
            <p:ph type="sldNum" sz="quarter" idx="12"/>
          </p:nvPr>
        </p:nvSpPr>
        <p:spPr/>
        <p:txBody>
          <a:bodyPr/>
          <a:lstStyle/>
          <a:p>
            <a:pPr lvl="0"/>
            <a:fld id="{BE00C974-2B6B-44B5-9925-17EF3CEB6C92}" type="slidenum">
              <a:t>‹#›</a:t>
            </a:fld>
            <a:endParaRPr lang="en-GB"/>
          </a:p>
        </p:txBody>
      </p:sp>
    </p:spTree>
    <p:extLst>
      <p:ext uri="{BB962C8B-B14F-4D97-AF65-F5344CB8AC3E}">
        <p14:creationId xmlns:p14="http://schemas.microsoft.com/office/powerpoint/2010/main" val="157055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D09E-D686-4798-98A7-F93C0D57D9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A975A26-9E70-4717-82D9-2F77E10448F3}"/>
              </a:ext>
            </a:extLst>
          </p:cNvPr>
          <p:cNvSpPr>
            <a:spLocks noGrp="1"/>
          </p:cNvSpPr>
          <p:nvPr>
            <p:ph sz="half" idx="1"/>
          </p:nvPr>
        </p:nvSpPr>
        <p:spPr>
          <a:xfrm>
            <a:off x="503238" y="1511300"/>
            <a:ext cx="4459287"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8C29CED-B833-492B-9A41-F96D452F1906}"/>
              </a:ext>
            </a:extLst>
          </p:cNvPr>
          <p:cNvSpPr>
            <a:spLocks noGrp="1"/>
          </p:cNvSpPr>
          <p:nvPr>
            <p:ph sz="half" idx="2"/>
          </p:nvPr>
        </p:nvSpPr>
        <p:spPr>
          <a:xfrm>
            <a:off x="5114925" y="1511300"/>
            <a:ext cx="4460875" cy="328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0D17B60-D4CD-4ABB-B3F7-8AC5DAB54105}"/>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EB1878F9-2FA0-4CFB-A9DE-A1D762E16A32}"/>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92C2D46E-F060-4876-A695-BDEB5BFAC506}"/>
              </a:ext>
            </a:extLst>
          </p:cNvPr>
          <p:cNvSpPr>
            <a:spLocks noGrp="1"/>
          </p:cNvSpPr>
          <p:nvPr>
            <p:ph type="sldNum" sz="quarter" idx="12"/>
          </p:nvPr>
        </p:nvSpPr>
        <p:spPr/>
        <p:txBody>
          <a:bodyPr/>
          <a:lstStyle/>
          <a:p>
            <a:pPr lvl="0"/>
            <a:fld id="{253C9F3D-42F8-4760-836A-02E21B655EBA}" type="slidenum">
              <a:t>‹#›</a:t>
            </a:fld>
            <a:endParaRPr lang="en-GB"/>
          </a:p>
        </p:txBody>
      </p:sp>
    </p:spTree>
    <p:extLst>
      <p:ext uri="{BB962C8B-B14F-4D97-AF65-F5344CB8AC3E}">
        <p14:creationId xmlns:p14="http://schemas.microsoft.com/office/powerpoint/2010/main" val="2377238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8FF14-7205-4694-BB37-8073278C4465}"/>
              </a:ext>
            </a:extLst>
          </p:cNvPr>
          <p:cNvSpPr>
            <a:spLocks noGrp="1"/>
          </p:cNvSpPr>
          <p:nvPr>
            <p:ph type="title"/>
          </p:nvPr>
        </p:nvSpPr>
        <p:spPr>
          <a:xfrm>
            <a:off x="693738" y="301625"/>
            <a:ext cx="8694737" cy="10969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079363-B804-4A17-9A1E-42EDC4677F06}"/>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08A146-3154-4C32-B6BE-B01294BFC7A9}"/>
              </a:ext>
            </a:extLst>
          </p:cNvPr>
          <p:cNvSpPr>
            <a:spLocks noGrp="1"/>
          </p:cNvSpPr>
          <p:nvPr>
            <p:ph sz="half" idx="2"/>
          </p:nvPr>
        </p:nvSpPr>
        <p:spPr>
          <a:xfrm>
            <a:off x="693738" y="2071688"/>
            <a:ext cx="4265612" cy="3046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F327F48-D8D3-42F7-99FD-EC1801385EC1}"/>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27F276B-68BC-4F21-B705-9EC7309EA371}"/>
              </a:ext>
            </a:extLst>
          </p:cNvPr>
          <p:cNvSpPr>
            <a:spLocks noGrp="1"/>
          </p:cNvSpPr>
          <p:nvPr>
            <p:ph sz="quarter" idx="4"/>
          </p:nvPr>
        </p:nvSpPr>
        <p:spPr>
          <a:xfrm>
            <a:off x="5103813" y="2071688"/>
            <a:ext cx="4284662" cy="30464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a:extLst>
              <a:ext uri="{FF2B5EF4-FFF2-40B4-BE49-F238E27FC236}">
                <a16:creationId xmlns:a16="http://schemas.microsoft.com/office/drawing/2014/main" id="{85BF98A1-293A-4CC0-9841-01585111EE36}"/>
              </a:ext>
            </a:extLst>
          </p:cNvPr>
          <p:cNvSpPr>
            <a:spLocks noGrp="1"/>
          </p:cNvSpPr>
          <p:nvPr>
            <p:ph type="dt" sz="half" idx="10"/>
          </p:nvPr>
        </p:nvSpPr>
        <p:spPr/>
        <p:txBody>
          <a:bodyPr/>
          <a:lstStyle/>
          <a:p>
            <a:pPr lvl="0"/>
            <a:endParaRPr lang="en-GB"/>
          </a:p>
        </p:txBody>
      </p:sp>
      <p:sp>
        <p:nvSpPr>
          <p:cNvPr id="8" name="Footer Placeholder 7">
            <a:extLst>
              <a:ext uri="{FF2B5EF4-FFF2-40B4-BE49-F238E27FC236}">
                <a16:creationId xmlns:a16="http://schemas.microsoft.com/office/drawing/2014/main" id="{EC6F460B-BFF7-423B-9F38-68E8D8E0CEC2}"/>
              </a:ext>
            </a:extLst>
          </p:cNvPr>
          <p:cNvSpPr>
            <a:spLocks noGrp="1"/>
          </p:cNvSpPr>
          <p:nvPr>
            <p:ph type="ftr" sz="quarter" idx="11"/>
          </p:nvPr>
        </p:nvSpPr>
        <p:spPr/>
        <p:txBody>
          <a:bodyPr/>
          <a:lstStyle/>
          <a:p>
            <a:pPr lvl="0"/>
            <a:endParaRPr lang="en-GB"/>
          </a:p>
        </p:txBody>
      </p:sp>
      <p:sp>
        <p:nvSpPr>
          <p:cNvPr id="9" name="Slide Number Placeholder 8">
            <a:extLst>
              <a:ext uri="{FF2B5EF4-FFF2-40B4-BE49-F238E27FC236}">
                <a16:creationId xmlns:a16="http://schemas.microsoft.com/office/drawing/2014/main" id="{10EC2FC7-A9BC-476E-908D-13E54091B4A9}"/>
              </a:ext>
            </a:extLst>
          </p:cNvPr>
          <p:cNvSpPr>
            <a:spLocks noGrp="1"/>
          </p:cNvSpPr>
          <p:nvPr>
            <p:ph type="sldNum" sz="quarter" idx="12"/>
          </p:nvPr>
        </p:nvSpPr>
        <p:spPr/>
        <p:txBody>
          <a:bodyPr/>
          <a:lstStyle/>
          <a:p>
            <a:pPr lvl="0"/>
            <a:fld id="{E2F24442-249D-49A2-8B06-4C921917084B}" type="slidenum">
              <a:t>‹#›</a:t>
            </a:fld>
            <a:endParaRPr lang="en-GB" dirty="0"/>
          </a:p>
        </p:txBody>
      </p:sp>
    </p:spTree>
    <p:extLst>
      <p:ext uri="{BB962C8B-B14F-4D97-AF65-F5344CB8AC3E}">
        <p14:creationId xmlns:p14="http://schemas.microsoft.com/office/powerpoint/2010/main" val="878540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3E987-52DE-4A37-8BE3-00220587ADB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EC5900-2465-460F-B6EE-8104B94A1042}"/>
              </a:ext>
            </a:extLst>
          </p:cNvPr>
          <p:cNvSpPr>
            <a:spLocks noGrp="1"/>
          </p:cNvSpPr>
          <p:nvPr>
            <p:ph type="dt" sz="half" idx="10"/>
          </p:nvPr>
        </p:nvSpPr>
        <p:spPr/>
        <p:txBody>
          <a:bodyPr/>
          <a:lstStyle/>
          <a:p>
            <a:pPr lvl="0"/>
            <a:endParaRPr lang="en-GB"/>
          </a:p>
        </p:txBody>
      </p:sp>
      <p:sp>
        <p:nvSpPr>
          <p:cNvPr id="4" name="Footer Placeholder 3">
            <a:extLst>
              <a:ext uri="{FF2B5EF4-FFF2-40B4-BE49-F238E27FC236}">
                <a16:creationId xmlns:a16="http://schemas.microsoft.com/office/drawing/2014/main" id="{5B7A7016-A706-41AC-A3CA-2677795FD999}"/>
              </a:ext>
            </a:extLst>
          </p:cNvPr>
          <p:cNvSpPr>
            <a:spLocks noGrp="1"/>
          </p:cNvSpPr>
          <p:nvPr>
            <p:ph type="ftr" sz="quarter" idx="11"/>
          </p:nvPr>
        </p:nvSpPr>
        <p:spPr/>
        <p:txBody>
          <a:bodyPr/>
          <a:lstStyle/>
          <a:p>
            <a:pPr lvl="0"/>
            <a:endParaRPr lang="en-GB"/>
          </a:p>
        </p:txBody>
      </p:sp>
      <p:sp>
        <p:nvSpPr>
          <p:cNvPr id="5" name="Slide Number Placeholder 4">
            <a:extLst>
              <a:ext uri="{FF2B5EF4-FFF2-40B4-BE49-F238E27FC236}">
                <a16:creationId xmlns:a16="http://schemas.microsoft.com/office/drawing/2014/main" id="{7F4F1BD2-750A-4D0B-8191-F856D157E66D}"/>
              </a:ext>
            </a:extLst>
          </p:cNvPr>
          <p:cNvSpPr>
            <a:spLocks noGrp="1"/>
          </p:cNvSpPr>
          <p:nvPr>
            <p:ph type="sldNum" sz="quarter" idx="12"/>
          </p:nvPr>
        </p:nvSpPr>
        <p:spPr/>
        <p:txBody>
          <a:bodyPr/>
          <a:lstStyle/>
          <a:p>
            <a:pPr lvl="0"/>
            <a:fld id="{40CF0EB0-B9FE-4909-9E86-4B0ADCBA4D30}" type="slidenum">
              <a:t>‹#›</a:t>
            </a:fld>
            <a:endParaRPr lang="en-GB"/>
          </a:p>
        </p:txBody>
      </p:sp>
    </p:spTree>
    <p:extLst>
      <p:ext uri="{BB962C8B-B14F-4D97-AF65-F5344CB8AC3E}">
        <p14:creationId xmlns:p14="http://schemas.microsoft.com/office/powerpoint/2010/main" val="3754617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340EC0-AC4B-45CC-A43D-2ACEC587316D}"/>
              </a:ext>
            </a:extLst>
          </p:cNvPr>
          <p:cNvSpPr>
            <a:spLocks noGrp="1"/>
          </p:cNvSpPr>
          <p:nvPr>
            <p:ph type="dt" sz="half" idx="10"/>
          </p:nvPr>
        </p:nvSpPr>
        <p:spPr/>
        <p:txBody>
          <a:bodyPr/>
          <a:lstStyle/>
          <a:p>
            <a:pPr lvl="0"/>
            <a:endParaRPr lang="en-GB"/>
          </a:p>
        </p:txBody>
      </p:sp>
      <p:sp>
        <p:nvSpPr>
          <p:cNvPr id="3" name="Footer Placeholder 2">
            <a:extLst>
              <a:ext uri="{FF2B5EF4-FFF2-40B4-BE49-F238E27FC236}">
                <a16:creationId xmlns:a16="http://schemas.microsoft.com/office/drawing/2014/main" id="{B437EF86-60BB-477C-B0A1-9819FB76EC3A}"/>
              </a:ext>
            </a:extLst>
          </p:cNvPr>
          <p:cNvSpPr>
            <a:spLocks noGrp="1"/>
          </p:cNvSpPr>
          <p:nvPr>
            <p:ph type="ftr" sz="quarter" idx="11"/>
          </p:nvPr>
        </p:nvSpPr>
        <p:spPr/>
        <p:txBody>
          <a:bodyPr/>
          <a:lstStyle/>
          <a:p>
            <a:pPr lvl="0"/>
            <a:endParaRPr lang="en-GB"/>
          </a:p>
        </p:txBody>
      </p:sp>
      <p:sp>
        <p:nvSpPr>
          <p:cNvPr id="4" name="Slide Number Placeholder 3">
            <a:extLst>
              <a:ext uri="{FF2B5EF4-FFF2-40B4-BE49-F238E27FC236}">
                <a16:creationId xmlns:a16="http://schemas.microsoft.com/office/drawing/2014/main" id="{3FC2E201-BEF4-4671-BC2E-F2714BB6CAAA}"/>
              </a:ext>
            </a:extLst>
          </p:cNvPr>
          <p:cNvSpPr>
            <a:spLocks noGrp="1"/>
          </p:cNvSpPr>
          <p:nvPr>
            <p:ph type="sldNum" sz="quarter" idx="12"/>
          </p:nvPr>
        </p:nvSpPr>
        <p:spPr/>
        <p:txBody>
          <a:bodyPr/>
          <a:lstStyle/>
          <a:p>
            <a:pPr lvl="0"/>
            <a:fld id="{68D571B1-D848-4842-8951-F09866D784EA}" type="slidenum">
              <a:t>‹#›</a:t>
            </a:fld>
            <a:endParaRPr lang="en-GB"/>
          </a:p>
        </p:txBody>
      </p:sp>
    </p:spTree>
    <p:extLst>
      <p:ext uri="{BB962C8B-B14F-4D97-AF65-F5344CB8AC3E}">
        <p14:creationId xmlns:p14="http://schemas.microsoft.com/office/powerpoint/2010/main" val="265809737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2DB5C-4787-4A76-BB17-939C44B09423}"/>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D1C0907-182D-497B-B487-1D93B8A3BA62}"/>
              </a:ext>
            </a:extLst>
          </p:cNvPr>
          <p:cNvSpPr>
            <a:spLocks noGrp="1"/>
          </p:cNvSpPr>
          <p:nvPr>
            <p:ph idx="1"/>
          </p:nvPr>
        </p:nvSpPr>
        <p:spPr>
          <a:xfrm>
            <a:off x="4286250" y="815975"/>
            <a:ext cx="5102225" cy="4030663"/>
          </a:xfrm>
        </p:spPr>
        <p:txBody>
          <a:bodyPr/>
          <a:lstStyle>
            <a:lvl1pPr>
              <a:defRPr sz="2400"/>
            </a:lvl1pPr>
            <a:lvl2pPr>
              <a:defRPr sz="24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a:extLst>
              <a:ext uri="{FF2B5EF4-FFF2-40B4-BE49-F238E27FC236}">
                <a16:creationId xmlns:a16="http://schemas.microsoft.com/office/drawing/2014/main" id="{6957FBA0-01B2-4310-B2AA-FACECD26704E}"/>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9E29D-77B2-43D4-A53E-508BEB64196A}"/>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08333FF8-42B2-4A61-9EEB-73862C7E064C}"/>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B9ADCD59-9EE6-467F-9011-E0828AE8BDAC}"/>
              </a:ext>
            </a:extLst>
          </p:cNvPr>
          <p:cNvSpPr>
            <a:spLocks noGrp="1"/>
          </p:cNvSpPr>
          <p:nvPr>
            <p:ph type="sldNum" sz="quarter" idx="12"/>
          </p:nvPr>
        </p:nvSpPr>
        <p:spPr/>
        <p:txBody>
          <a:bodyPr/>
          <a:lstStyle/>
          <a:p>
            <a:pPr lvl="0"/>
            <a:fld id="{E35A8166-0CE8-4798-9216-FA74E5411199}" type="slidenum">
              <a:t>‹#›</a:t>
            </a:fld>
            <a:endParaRPr lang="en-GB" dirty="0"/>
          </a:p>
        </p:txBody>
      </p:sp>
    </p:spTree>
    <p:extLst>
      <p:ext uri="{BB962C8B-B14F-4D97-AF65-F5344CB8AC3E}">
        <p14:creationId xmlns:p14="http://schemas.microsoft.com/office/powerpoint/2010/main" val="942226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FB40-B218-45C1-BE00-5B0DF3A20459}"/>
              </a:ext>
            </a:extLst>
          </p:cNvPr>
          <p:cNvSpPr>
            <a:spLocks noGrp="1"/>
          </p:cNvSpPr>
          <p:nvPr>
            <p:ph type="title"/>
          </p:nvPr>
        </p:nvSpPr>
        <p:spPr>
          <a:xfrm>
            <a:off x="693738" y="377825"/>
            <a:ext cx="3251200" cy="1323975"/>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BDE50B6-2B60-4C1B-8CCE-69FB2B3A2D5C}"/>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9C1BCD-65DD-4808-ACE0-1F2DD222831A}"/>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12D08D-ED6B-4BE1-90F0-66F31DE376FE}"/>
              </a:ext>
            </a:extLst>
          </p:cNvPr>
          <p:cNvSpPr>
            <a:spLocks noGrp="1"/>
          </p:cNvSpPr>
          <p:nvPr>
            <p:ph type="dt" sz="half" idx="10"/>
          </p:nvPr>
        </p:nvSpPr>
        <p:spPr/>
        <p:txBody>
          <a:bodyPr/>
          <a:lstStyle/>
          <a:p>
            <a:pPr lvl="0"/>
            <a:endParaRPr lang="en-GB"/>
          </a:p>
        </p:txBody>
      </p:sp>
      <p:sp>
        <p:nvSpPr>
          <p:cNvPr id="6" name="Footer Placeholder 5">
            <a:extLst>
              <a:ext uri="{FF2B5EF4-FFF2-40B4-BE49-F238E27FC236}">
                <a16:creationId xmlns:a16="http://schemas.microsoft.com/office/drawing/2014/main" id="{C8E24632-BE88-4625-B7BE-0BAA8797D393}"/>
              </a:ext>
            </a:extLst>
          </p:cNvPr>
          <p:cNvSpPr>
            <a:spLocks noGrp="1"/>
          </p:cNvSpPr>
          <p:nvPr>
            <p:ph type="ftr" sz="quarter" idx="11"/>
          </p:nvPr>
        </p:nvSpPr>
        <p:spPr/>
        <p:txBody>
          <a:bodyPr/>
          <a:lstStyle/>
          <a:p>
            <a:pPr lvl="0"/>
            <a:endParaRPr lang="en-GB"/>
          </a:p>
        </p:txBody>
      </p:sp>
      <p:sp>
        <p:nvSpPr>
          <p:cNvPr id="7" name="Slide Number Placeholder 6">
            <a:extLst>
              <a:ext uri="{FF2B5EF4-FFF2-40B4-BE49-F238E27FC236}">
                <a16:creationId xmlns:a16="http://schemas.microsoft.com/office/drawing/2014/main" id="{E0ECEF3D-BB92-4AF4-B645-2F1426A1D6FA}"/>
              </a:ext>
            </a:extLst>
          </p:cNvPr>
          <p:cNvSpPr>
            <a:spLocks noGrp="1"/>
          </p:cNvSpPr>
          <p:nvPr>
            <p:ph type="sldNum" sz="quarter" idx="12"/>
          </p:nvPr>
        </p:nvSpPr>
        <p:spPr/>
        <p:txBody>
          <a:bodyPr/>
          <a:lstStyle/>
          <a:p>
            <a:pPr lvl="0"/>
            <a:fld id="{37FCB02C-4811-4333-8204-C3100D7E50B7}" type="slidenum">
              <a:t>‹#›</a:t>
            </a:fld>
            <a:endParaRPr lang="en-GB"/>
          </a:p>
        </p:txBody>
      </p:sp>
    </p:spTree>
    <p:extLst>
      <p:ext uri="{BB962C8B-B14F-4D97-AF65-F5344CB8AC3E}">
        <p14:creationId xmlns:p14="http://schemas.microsoft.com/office/powerpoint/2010/main" val="3559134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8F675-BA25-4DD2-B201-0748EE417A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2F7AF2-3ECE-457D-A1B0-7BE1257ED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F7DBD0-5CBA-47BD-BAE3-361FBA70A773}"/>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A51E1506-EC07-43E4-BEC9-CE387A8E3AEC}"/>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ABBFF86C-40FF-43DB-B50D-4DD576C43093}"/>
              </a:ext>
            </a:extLst>
          </p:cNvPr>
          <p:cNvSpPr>
            <a:spLocks noGrp="1"/>
          </p:cNvSpPr>
          <p:nvPr>
            <p:ph type="sldNum" sz="quarter" idx="12"/>
          </p:nvPr>
        </p:nvSpPr>
        <p:spPr/>
        <p:txBody>
          <a:bodyPr/>
          <a:lstStyle/>
          <a:p>
            <a:pPr lvl="0"/>
            <a:fld id="{82DD3E9F-54F8-46D5-8D7C-1F22ACBC3D29}" type="slidenum">
              <a:t>‹#›</a:t>
            </a:fld>
            <a:endParaRPr lang="en-GB"/>
          </a:p>
        </p:txBody>
      </p:sp>
    </p:spTree>
    <p:extLst>
      <p:ext uri="{BB962C8B-B14F-4D97-AF65-F5344CB8AC3E}">
        <p14:creationId xmlns:p14="http://schemas.microsoft.com/office/powerpoint/2010/main" val="2087086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C32669-579F-4BF4-B29F-72A3D60A2AA7}"/>
              </a:ext>
            </a:extLst>
          </p:cNvPr>
          <p:cNvSpPr>
            <a:spLocks noGrp="1"/>
          </p:cNvSpPr>
          <p:nvPr>
            <p:ph type="title" orient="vert"/>
          </p:nvPr>
        </p:nvSpPr>
        <p:spPr>
          <a:xfrm>
            <a:off x="7308850" y="225425"/>
            <a:ext cx="2266950" cy="457517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F3CACF-A622-4D2B-BB59-167D4C7F4DBD}"/>
              </a:ext>
            </a:extLst>
          </p:cNvPr>
          <p:cNvSpPr>
            <a:spLocks noGrp="1"/>
          </p:cNvSpPr>
          <p:nvPr>
            <p:ph type="body" orient="vert" idx="1"/>
          </p:nvPr>
        </p:nvSpPr>
        <p:spPr>
          <a:xfrm>
            <a:off x="503238" y="225425"/>
            <a:ext cx="6653212" cy="45751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BE485-9857-47E5-B1DD-F1111392A30D}"/>
              </a:ext>
            </a:extLst>
          </p:cNvPr>
          <p:cNvSpPr>
            <a:spLocks noGrp="1"/>
          </p:cNvSpPr>
          <p:nvPr>
            <p:ph type="dt" sz="half" idx="10"/>
          </p:nvPr>
        </p:nvSpPr>
        <p:spPr/>
        <p:txBody>
          <a:bodyPr/>
          <a:lstStyle/>
          <a:p>
            <a:pPr lvl="0"/>
            <a:endParaRPr lang="en-GB"/>
          </a:p>
        </p:txBody>
      </p:sp>
      <p:sp>
        <p:nvSpPr>
          <p:cNvPr id="5" name="Footer Placeholder 4">
            <a:extLst>
              <a:ext uri="{FF2B5EF4-FFF2-40B4-BE49-F238E27FC236}">
                <a16:creationId xmlns:a16="http://schemas.microsoft.com/office/drawing/2014/main" id="{9B87A024-7774-4DBA-BAB4-C87885622A0A}"/>
              </a:ext>
            </a:extLst>
          </p:cNvPr>
          <p:cNvSpPr>
            <a:spLocks noGrp="1"/>
          </p:cNvSpPr>
          <p:nvPr>
            <p:ph type="ftr" sz="quarter" idx="11"/>
          </p:nvPr>
        </p:nvSpPr>
        <p:spPr/>
        <p:txBody>
          <a:bodyPr/>
          <a:lstStyle/>
          <a:p>
            <a:pPr lvl="0"/>
            <a:endParaRPr lang="en-GB"/>
          </a:p>
        </p:txBody>
      </p:sp>
      <p:sp>
        <p:nvSpPr>
          <p:cNvPr id="6" name="Slide Number Placeholder 5">
            <a:extLst>
              <a:ext uri="{FF2B5EF4-FFF2-40B4-BE49-F238E27FC236}">
                <a16:creationId xmlns:a16="http://schemas.microsoft.com/office/drawing/2014/main" id="{7BFA5D8B-05FA-4E0A-BBA0-D5A4D7E0A1C2}"/>
              </a:ext>
            </a:extLst>
          </p:cNvPr>
          <p:cNvSpPr>
            <a:spLocks noGrp="1"/>
          </p:cNvSpPr>
          <p:nvPr>
            <p:ph type="sldNum" sz="quarter" idx="12"/>
          </p:nvPr>
        </p:nvSpPr>
        <p:spPr/>
        <p:txBody>
          <a:bodyPr/>
          <a:lstStyle/>
          <a:p>
            <a:pPr lvl="0"/>
            <a:fld id="{1418BDD7-195B-439E-B674-A04BDC0980C2}" type="slidenum">
              <a:t>‹#›</a:t>
            </a:fld>
            <a:endParaRPr lang="en-GB"/>
          </a:p>
        </p:txBody>
      </p:sp>
    </p:spTree>
    <p:extLst>
      <p:ext uri="{BB962C8B-B14F-4D97-AF65-F5344CB8AC3E}">
        <p14:creationId xmlns:p14="http://schemas.microsoft.com/office/powerpoint/2010/main" val="2758113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2BDB19-5974-4F5F-AFE0-8D45BED02C44}"/>
              </a:ext>
            </a:extLst>
          </p:cNvPr>
          <p:cNvSpPr txBox="1">
            <a:spLocks noGrp="1"/>
          </p:cNvSpPr>
          <p:nvPr>
            <p:ph type="title"/>
          </p:nvPr>
        </p:nvSpPr>
        <p:spPr>
          <a:xfrm>
            <a:off x="503999" y="225720"/>
            <a:ext cx="9071640" cy="946800"/>
          </a:xfrm>
          <a:prstGeom prst="rect">
            <a:avLst/>
          </a:prstGeom>
          <a:noFill/>
          <a:ln>
            <a:noFill/>
          </a:ln>
        </p:spPr>
        <p:txBody>
          <a:bodyPr lIns="0" tIns="0" rIns="0" bIns="0" anchor="ctr">
            <a:noAutofit/>
          </a:bodyPr>
          <a:lstStyle/>
          <a:p>
            <a:pPr lvl="0"/>
            <a:r>
              <a:rPr lang="en-GB" dirty="0" err="1"/>
              <a:t>Cliquez</a:t>
            </a:r>
            <a:r>
              <a:rPr lang="en-GB" dirty="0"/>
              <a:t> pour </a:t>
            </a:r>
            <a:r>
              <a:rPr lang="en-GB" dirty="0" err="1"/>
              <a:t>éditer</a:t>
            </a:r>
            <a:r>
              <a:rPr lang="en-GB" dirty="0"/>
              <a:t> le format du </a:t>
            </a:r>
            <a:r>
              <a:rPr lang="en-GB" dirty="0" err="1"/>
              <a:t>texte</a:t>
            </a:r>
            <a:r>
              <a:rPr lang="en-GB" dirty="0"/>
              <a:t>-titre</a:t>
            </a:r>
          </a:p>
        </p:txBody>
      </p:sp>
      <p:sp>
        <p:nvSpPr>
          <p:cNvPr id="3" name="Text Placeholder 2">
            <a:extLst>
              <a:ext uri="{FF2B5EF4-FFF2-40B4-BE49-F238E27FC236}">
                <a16:creationId xmlns:a16="http://schemas.microsoft.com/office/drawing/2014/main" id="{FB679006-3169-43F6-97F4-7CB298A9CF8F}"/>
              </a:ext>
            </a:extLst>
          </p:cNvPr>
          <p:cNvSpPr txBox="1">
            <a:spLocks noGrp="1"/>
          </p:cNvSpPr>
          <p:nvPr>
            <p:ph type="body" idx="1"/>
          </p:nvPr>
        </p:nvSpPr>
        <p:spPr>
          <a:xfrm>
            <a:off x="503999" y="1512000"/>
            <a:ext cx="9071640" cy="3288239"/>
          </a:xfrm>
          <a:prstGeom prst="rect">
            <a:avLst/>
          </a:prstGeom>
          <a:noFill/>
          <a:ln>
            <a:noFill/>
          </a:ln>
        </p:spPr>
        <p:txBody>
          <a:bodyPr lIns="0" tIns="0" rIns="0" bIns="0">
            <a:noAutofit/>
          </a:bodyPr>
          <a:lstStyle/>
          <a:p>
            <a:pPr lvl="0"/>
            <a:r>
              <a:rPr lang="en-GB" dirty="0" err="1"/>
              <a:t>Cliquez</a:t>
            </a:r>
            <a:r>
              <a:rPr lang="en-GB" dirty="0"/>
              <a:t> pour </a:t>
            </a:r>
            <a:r>
              <a:rPr lang="en-GB" dirty="0" err="1"/>
              <a:t>éditer</a:t>
            </a:r>
            <a:r>
              <a:rPr lang="en-GB" dirty="0"/>
              <a:t> le format du plan de </a:t>
            </a:r>
            <a:r>
              <a:rPr lang="en-GB" dirty="0" err="1"/>
              <a:t>texte</a:t>
            </a:r>
            <a:endParaRPr lang="en-GB" dirty="0"/>
          </a:p>
          <a:p>
            <a:pPr lvl="3"/>
            <a:r>
              <a:rPr lang="en-GB" dirty="0"/>
              <a:t>Second </a:t>
            </a:r>
            <a:r>
              <a:rPr lang="en-GB" dirty="0" err="1"/>
              <a:t>niveau</a:t>
            </a:r>
            <a:r>
              <a:rPr lang="en-GB" dirty="0"/>
              <a:t> de plan</a:t>
            </a:r>
          </a:p>
        </p:txBody>
      </p:sp>
      <p:sp>
        <p:nvSpPr>
          <p:cNvPr id="4" name="Date Placeholder 3">
            <a:extLst>
              <a:ext uri="{FF2B5EF4-FFF2-40B4-BE49-F238E27FC236}">
                <a16:creationId xmlns:a16="http://schemas.microsoft.com/office/drawing/2014/main" id="{34B2F724-153C-492A-BB35-DF71103C8E78}"/>
              </a:ext>
            </a:extLst>
          </p:cNvPr>
          <p:cNvSpPr txBox="1">
            <a:spLocks noGrp="1"/>
          </p:cNvSpPr>
          <p:nvPr>
            <p:ph type="dt" sz="half" idx="2"/>
          </p:nvPr>
        </p:nvSpPr>
        <p:spPr>
          <a:xfrm>
            <a:off x="503999" y="5165280"/>
            <a:ext cx="2348280" cy="390960"/>
          </a:xfrm>
          <a:prstGeom prst="rect">
            <a:avLst/>
          </a:prstGeom>
          <a:noFill/>
          <a:ln>
            <a:noFill/>
          </a:ln>
        </p:spPr>
        <p:txBody>
          <a:bodyPr lIns="0" tIns="0" rIns="0" bIns="0" anchorCtr="0">
            <a:noAutofit/>
          </a:bodyPr>
          <a:lstStyle>
            <a:lvl1pPr lvl="0"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5" name="Footer Placeholder 4">
            <a:extLst>
              <a:ext uri="{FF2B5EF4-FFF2-40B4-BE49-F238E27FC236}">
                <a16:creationId xmlns:a16="http://schemas.microsoft.com/office/drawing/2014/main" id="{553F6EBD-C304-47D6-A68A-1EEE84E41A6F}"/>
              </a:ext>
            </a:extLst>
          </p:cNvPr>
          <p:cNvSpPr txBox="1">
            <a:spLocks noGrp="1"/>
          </p:cNvSpPr>
          <p:nvPr>
            <p:ph type="ftr" sz="quarter" idx="3"/>
          </p:nvPr>
        </p:nvSpPr>
        <p:spPr>
          <a:xfrm>
            <a:off x="3447360" y="5165280"/>
            <a:ext cx="3195000" cy="390960"/>
          </a:xfrm>
          <a:prstGeom prst="rect">
            <a:avLst/>
          </a:prstGeom>
          <a:noFill/>
          <a:ln>
            <a:noFill/>
          </a:ln>
        </p:spPr>
        <p:txBody>
          <a:bodyPr lIns="0" tIns="0" rIns="0" bIns="0" anchorCtr="0">
            <a:noAutofit/>
          </a:bodyPr>
          <a:lstStyle>
            <a:lvl1pPr lvl="0" algn="ctr" rtl="0" hangingPunct="0">
              <a:buNone/>
              <a:tabLst/>
              <a:defRPr lang="en-GB" sz="1400" kern="1200">
                <a:latin typeface="Liberation Serif" pitchFamily="18"/>
                <a:ea typeface="DejaVu Sans" pitchFamily="2"/>
                <a:cs typeface="DejaVu Sans" pitchFamily="2"/>
              </a:defRPr>
            </a:lvl1pPr>
          </a:lstStyle>
          <a:p>
            <a:pPr lvl="0"/>
            <a:endParaRPr lang="en-GB"/>
          </a:p>
        </p:txBody>
      </p:sp>
      <p:sp>
        <p:nvSpPr>
          <p:cNvPr id="6" name="Slide Number Placeholder 5">
            <a:extLst>
              <a:ext uri="{FF2B5EF4-FFF2-40B4-BE49-F238E27FC236}">
                <a16:creationId xmlns:a16="http://schemas.microsoft.com/office/drawing/2014/main" id="{D70545C6-6E3A-471F-B5ED-18E1D438C393}"/>
              </a:ext>
            </a:extLst>
          </p:cNvPr>
          <p:cNvSpPr txBox="1">
            <a:spLocks noGrp="1"/>
          </p:cNvSpPr>
          <p:nvPr>
            <p:ph type="sldNum" sz="quarter" idx="4"/>
          </p:nvPr>
        </p:nvSpPr>
        <p:spPr>
          <a:xfrm>
            <a:off x="7227360" y="5165280"/>
            <a:ext cx="2348280" cy="390960"/>
          </a:xfrm>
          <a:prstGeom prst="rect">
            <a:avLst/>
          </a:prstGeom>
          <a:noFill/>
          <a:ln>
            <a:noFill/>
          </a:ln>
        </p:spPr>
        <p:txBody>
          <a:bodyPr lIns="0" tIns="0" rIns="0" bIns="0" anchorCtr="0">
            <a:noAutofit/>
          </a:bodyPr>
          <a:lstStyle>
            <a:lvl1pPr lvl="0" algn="r" rtl="0" hangingPunct="0">
              <a:buNone/>
              <a:tabLst/>
              <a:defRPr lang="en-GB" sz="1400" kern="1200">
                <a:latin typeface="Liberation Serif" pitchFamily="18"/>
                <a:ea typeface="DejaVu Sans" pitchFamily="2"/>
                <a:cs typeface="DejaVu Sans" pitchFamily="2"/>
              </a:defRPr>
            </a:lvl1pPr>
          </a:lstStyle>
          <a:p>
            <a:pPr lvl="0"/>
            <a:fld id="{090E877A-9128-410A-A22E-589035912B65}" type="slidenum">
              <a:t>‹#›</a:t>
            </a:fld>
            <a:endParaRPr lang="en-GB"/>
          </a:p>
        </p:txBody>
      </p:sp>
      <p:cxnSp>
        <p:nvCxnSpPr>
          <p:cNvPr id="9" name="Straight Connector 8">
            <a:extLst>
              <a:ext uri="{FF2B5EF4-FFF2-40B4-BE49-F238E27FC236}">
                <a16:creationId xmlns:a16="http://schemas.microsoft.com/office/drawing/2014/main" id="{5D67EE01-5390-4691-8237-6A648B467E61}"/>
              </a:ext>
            </a:extLst>
          </p:cNvPr>
          <p:cNvCxnSpPr>
            <a:cxnSpLocks/>
          </p:cNvCxnSpPr>
          <p:nvPr userDrawn="1"/>
        </p:nvCxnSpPr>
        <p:spPr>
          <a:xfrm>
            <a:off x="788276" y="1152842"/>
            <a:ext cx="8418786" cy="0"/>
          </a:xfrm>
          <a:prstGeom prst="line">
            <a:avLst/>
          </a:prstGeom>
          <a:ln w="12700"/>
        </p:spPr>
        <p:style>
          <a:lnRef idx="1">
            <a:schemeClr val="dk1"/>
          </a:lnRef>
          <a:fillRef idx="0">
            <a:schemeClr val="dk1"/>
          </a:fillRef>
          <a:effectRef idx="0">
            <a:schemeClr val="dk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lvl="0" algn="ctr" rtl="0" hangingPunct="0">
        <a:buNone/>
        <a:tabLst/>
        <a:defRPr lang="en-GB" sz="3200" b="0" i="0" u="none" strike="noStrike" kern="1200" cap="none">
          <a:ln>
            <a:noFill/>
          </a:ln>
          <a:solidFill>
            <a:schemeClr val="tx1"/>
          </a:solidFill>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1pPr>
    </p:titleStyle>
    <p:bodyStyle>
      <a:lvl1pPr marL="0" marR="0" lvl="0" indent="0" rtl="0" hangingPunct="0">
        <a:spcBef>
          <a:spcPts val="1063"/>
        </a:spcBef>
        <a:spcAft>
          <a:spcPts val="0"/>
        </a:spcAft>
        <a:buSzPct val="4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1pPr>
      <a:lvl2pPr marL="0" marR="0" lvl="1" indent="0" rtl="0" hangingPunct="0">
        <a:spcBef>
          <a:spcPts val="1063"/>
        </a:spcBef>
        <a:spcAft>
          <a:spcPts val="0"/>
        </a:spcAft>
        <a:buSzPct val="7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2pPr>
      <a:lvl3pPr marL="0" marR="0" lvl="2" indent="0" rtl="0" hangingPunct="0">
        <a:spcBef>
          <a:spcPts val="1063"/>
        </a:spcBef>
        <a:spcAft>
          <a:spcPts val="0"/>
        </a:spcAft>
        <a:buSzPct val="4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3pPr>
      <a:lvl4pPr marL="0" marR="0" lvl="3" indent="0" rtl="0" hangingPunct="0">
        <a:spcBef>
          <a:spcPts val="1063"/>
        </a:spcBef>
        <a:spcAft>
          <a:spcPts val="0"/>
        </a:spcAft>
        <a:buSzPct val="7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4pPr>
      <a:lvl5pPr marL="0" marR="0" lvl="4"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5pPr>
      <a:lvl6pPr marL="0" marR="0" lvl="5"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6pPr>
      <a:lvl7pPr marL="0" marR="0" lvl="6"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kv"/><Relationship Id="rId1" Type="http://schemas.microsoft.com/office/2007/relationships/media" Target="../media/media4.mkv"/><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7.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2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33.png"/><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4v"/><Relationship Id="rId1" Type="http://schemas.microsoft.com/office/2007/relationships/media" Target="../media/media7.m4v"/><Relationship Id="rId5" Type="http://schemas.openxmlformats.org/officeDocument/2006/relationships/image" Target="../media/image34.png"/><Relationship Id="rId4"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2.png"/><Relationship Id="rId4"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tevetonneau.fr/"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page1">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0B0B67-A0A7-4251-BDE7-C83D3E13298A}"/>
              </a:ext>
            </a:extLst>
          </p:cNvPr>
          <p:cNvSpPr txBox="1">
            <a:spLocks noGrp="1"/>
          </p:cNvSpPr>
          <p:nvPr>
            <p:ph type="subTitle" idx="4294967295"/>
          </p:nvPr>
        </p:nvSpPr>
        <p:spPr>
          <a:xfrm>
            <a:off x="216000" y="261720"/>
            <a:ext cx="9648000" cy="5209920"/>
          </a:xfrm>
        </p:spPr>
        <p:txBody>
          <a:bodyPr anchor="t">
            <a:spAutoFit/>
          </a:bodyPr>
          <a:lstStyle/>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ctr">
              <a:buNone/>
            </a:pPr>
            <a:endParaRPr lang="en-GB" dirty="0">
              <a:solidFill>
                <a:srgbClr val="0066CC"/>
              </a:solidFill>
            </a:endParaRPr>
          </a:p>
          <a:p>
            <a:pPr lvl="0" algn="r">
              <a:buNone/>
            </a:pPr>
            <a:endParaRPr lang="en-GB" sz="2400" dirty="0">
              <a:solidFill>
                <a:srgbClr val="000000"/>
              </a:solidFill>
            </a:endParaRPr>
          </a:p>
          <a:p>
            <a:pPr lvl="0" algn="r">
              <a:buNone/>
            </a:pPr>
            <a:endParaRPr lang="en-GB" sz="1600" dirty="0">
              <a:solidFill>
                <a:srgbClr val="000000"/>
              </a:solidFill>
            </a:endParaRPr>
          </a:p>
        </p:txBody>
      </p:sp>
      <p:sp>
        <p:nvSpPr>
          <p:cNvPr id="4" name="TextBox 3">
            <a:extLst>
              <a:ext uri="{FF2B5EF4-FFF2-40B4-BE49-F238E27FC236}">
                <a16:creationId xmlns:a16="http://schemas.microsoft.com/office/drawing/2014/main" id="{9826C172-3C73-41B5-B00D-1A63C71E4C67}"/>
              </a:ext>
            </a:extLst>
          </p:cNvPr>
          <p:cNvSpPr txBox="1"/>
          <p:nvPr/>
        </p:nvSpPr>
        <p:spPr>
          <a:xfrm>
            <a:off x="879137" y="4981683"/>
            <a:ext cx="1547132" cy="326841"/>
          </a:xfrm>
          <a:prstGeom prst="rect">
            <a:avLst/>
          </a:prstGeom>
          <a:noFill/>
          <a:ln>
            <a:noFill/>
          </a:ln>
        </p:spPr>
        <p:txBody>
          <a:bodyPr vert="horz" wrap="none" lIns="90000" tIns="45000" rIns="90000" bIns="45000" anchorCtr="0" compatLnSpc="0">
            <a:spAutoFit/>
          </a:bodyPr>
          <a:lstStyle/>
          <a:p>
            <a:pPr marL="0" marR="0" lvl="0" indent="0" algn="l" rtl="0" hangingPunct="0">
              <a:lnSpc>
                <a:spcPct val="100000"/>
              </a:lnSpc>
              <a:spcBef>
                <a:spcPts val="0"/>
              </a:spcBef>
              <a:spcAft>
                <a:spcPts val="0"/>
              </a:spcAft>
              <a:buNone/>
              <a:tabLst/>
            </a:pPr>
            <a:r>
              <a:rPr lang="en-GB" sz="1600" b="0" i="0" strike="noStrike" kern="1200" cap="none" dirty="0">
                <a:ln>
                  <a:noFill/>
                </a:ln>
                <a:solidFill>
                  <a:srgbClr val="000000"/>
                </a:solidFill>
                <a:uFillTx/>
                <a:latin typeface="Arial" panose="020B0604020202020204" pitchFamily="34" charset="0"/>
                <a:ea typeface="Noto Sans CJK SC Regular" pitchFamily="2"/>
                <a:cs typeface="Arial" panose="020B0604020202020204" pitchFamily="34" charset="0"/>
              </a:rPr>
              <a:t>Steve </a:t>
            </a:r>
            <a:r>
              <a:rPr lang="en-GB" sz="1600" b="0" i="0" strike="noStrike" kern="1200" cap="none" dirty="0" err="1">
                <a:ln>
                  <a:noFill/>
                </a:ln>
                <a:solidFill>
                  <a:srgbClr val="000000"/>
                </a:solidFill>
                <a:uFillTx/>
                <a:latin typeface="Arial" panose="020B0604020202020204" pitchFamily="34" charset="0"/>
                <a:ea typeface="Noto Sans CJK SC Regular" pitchFamily="2"/>
                <a:cs typeface="Arial" panose="020B0604020202020204" pitchFamily="34" charset="0"/>
              </a:rPr>
              <a:t>Tonneau</a:t>
            </a:r>
            <a:endParaRPr lang="en-GB" sz="1600" b="0" i="0" strike="noStrike" kern="1200" cap="none" dirty="0">
              <a:ln>
                <a:noFill/>
              </a:ln>
              <a:solidFill>
                <a:srgbClr val="000000"/>
              </a:solidFill>
              <a:latin typeface="Arial" panose="020B0604020202020204" pitchFamily="34" charset="0"/>
              <a:ea typeface="Noto Sans CJK SC Regular" pitchFamily="2"/>
              <a:cs typeface="Arial" panose="020B0604020202020204" pitchFamily="34" charset="0"/>
            </a:endParaRPr>
          </a:p>
        </p:txBody>
      </p:sp>
      <p:pic>
        <p:nvPicPr>
          <p:cNvPr id="5" name="Picture 4">
            <a:extLst>
              <a:ext uri="{FF2B5EF4-FFF2-40B4-BE49-F238E27FC236}">
                <a16:creationId xmlns:a16="http://schemas.microsoft.com/office/drawing/2014/main" id="{37E273DE-0801-457D-BA35-B41EB6394798}"/>
              </a:ext>
            </a:extLst>
          </p:cNvPr>
          <p:cNvPicPr>
            <a:picLocks noChangeAspect="1"/>
          </p:cNvPicPr>
          <p:nvPr/>
        </p:nvPicPr>
        <p:blipFill>
          <a:blip r:embed="rId3">
            <a:lum/>
            <a:alphaModFix/>
          </a:blip>
          <a:srcRect/>
          <a:stretch>
            <a:fillRect/>
          </a:stretch>
        </p:blipFill>
        <p:spPr>
          <a:xfrm>
            <a:off x="2566867" y="1610243"/>
            <a:ext cx="4946890" cy="2782624"/>
          </a:xfrm>
          <a:prstGeom prst="rect">
            <a:avLst/>
          </a:prstGeom>
          <a:noFill/>
          <a:ln>
            <a:noFill/>
          </a:ln>
          <a:effectLst/>
        </p:spPr>
      </p:pic>
      <p:pic>
        <p:nvPicPr>
          <p:cNvPr id="10" name="Picture 9" descr="A close up of a logo&#10;&#10;Description automatically generated">
            <a:extLst>
              <a:ext uri="{FF2B5EF4-FFF2-40B4-BE49-F238E27FC236}">
                <a16:creationId xmlns:a16="http://schemas.microsoft.com/office/drawing/2014/main" id="{153D813E-3551-406E-B4E8-9E41275A5E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9479" y="4818571"/>
            <a:ext cx="2721666" cy="653069"/>
          </a:xfrm>
          <a:prstGeom prst="rect">
            <a:avLst/>
          </a:prstGeom>
        </p:spPr>
      </p:pic>
      <p:sp>
        <p:nvSpPr>
          <p:cNvPr id="12" name="TextBox 11">
            <a:extLst>
              <a:ext uri="{FF2B5EF4-FFF2-40B4-BE49-F238E27FC236}">
                <a16:creationId xmlns:a16="http://schemas.microsoft.com/office/drawing/2014/main" id="{5D29C1A5-741D-424B-A11D-EADCE27EEDDB}"/>
              </a:ext>
            </a:extLst>
          </p:cNvPr>
          <p:cNvSpPr txBox="1"/>
          <p:nvPr/>
        </p:nvSpPr>
        <p:spPr>
          <a:xfrm>
            <a:off x="7826474" y="4899910"/>
            <a:ext cx="1208834" cy="562803"/>
          </a:xfrm>
          <a:prstGeom prst="rect">
            <a:avLst/>
          </a:prstGeom>
          <a:noFill/>
          <a:ln>
            <a:noFill/>
          </a:ln>
        </p:spPr>
        <p:txBody>
          <a:bodyPr vert="horz" wrap="none" lIns="90000" tIns="45000" rIns="90000" bIns="45000" anchorCtr="0" compatLnSpc="0">
            <a:spAutoFit/>
          </a:bodyPr>
          <a:lstStyle/>
          <a:p>
            <a:pPr marL="0" marR="0" lvl="0" indent="0" algn="l" rtl="0" hangingPunct="0">
              <a:lnSpc>
                <a:spcPct val="100000"/>
              </a:lnSpc>
              <a:spcBef>
                <a:spcPts val="0"/>
              </a:spcBef>
              <a:spcAft>
                <a:spcPts val="0"/>
              </a:spcAft>
              <a:buNone/>
              <a:tabLst/>
            </a:pPr>
            <a:r>
              <a:rPr lang="en-GB" sz="1600" b="0" i="0" strike="noStrike" kern="1200" cap="none" dirty="0">
                <a:ln>
                  <a:noFill/>
                </a:ln>
                <a:solidFill>
                  <a:srgbClr val="000000"/>
                </a:solidFill>
                <a:uFillTx/>
                <a:latin typeface="Arial" panose="020B0604020202020204" pitchFamily="34" charset="0"/>
                <a:ea typeface="Noto Sans CJK SC Regular" pitchFamily="2"/>
                <a:cs typeface="Arial" panose="020B0604020202020204" pitchFamily="34" charset="0"/>
              </a:rPr>
              <a:t>TU Berlin</a:t>
            </a:r>
            <a:br>
              <a:rPr lang="en-GB" sz="1600" b="0" i="0" strike="noStrike" kern="1200" cap="none" dirty="0">
                <a:ln>
                  <a:noFill/>
                </a:ln>
                <a:solidFill>
                  <a:srgbClr val="000000"/>
                </a:solidFill>
                <a:uFillTx/>
                <a:latin typeface="Arial" panose="020B0604020202020204" pitchFamily="34" charset="0"/>
                <a:ea typeface="Noto Sans CJK SC Regular" pitchFamily="2"/>
                <a:cs typeface="Arial" panose="020B0604020202020204" pitchFamily="34" charset="0"/>
              </a:rPr>
            </a:br>
            <a:r>
              <a:rPr lang="en-GB" sz="1600" b="0" i="0" strike="noStrike" kern="1200" cap="none" dirty="0">
                <a:ln>
                  <a:noFill/>
                </a:ln>
                <a:solidFill>
                  <a:srgbClr val="000000"/>
                </a:solidFill>
                <a:uFillTx/>
                <a:latin typeface="Arial" panose="020B0604020202020204" pitchFamily="34" charset="0"/>
                <a:ea typeface="Noto Sans CJK SC Regular" pitchFamily="2"/>
                <a:cs typeface="Arial" panose="020B0604020202020204" pitchFamily="34" charset="0"/>
              </a:rPr>
              <a:t>21/10/2020</a:t>
            </a:r>
          </a:p>
        </p:txBody>
      </p:sp>
      <p:cxnSp>
        <p:nvCxnSpPr>
          <p:cNvPr id="14" name="Straight Connector 13">
            <a:extLst>
              <a:ext uri="{FF2B5EF4-FFF2-40B4-BE49-F238E27FC236}">
                <a16:creationId xmlns:a16="http://schemas.microsoft.com/office/drawing/2014/main" id="{E50E0B85-F4DB-43C4-A995-62B69583AA7D}"/>
              </a:ext>
            </a:extLst>
          </p:cNvPr>
          <p:cNvCxnSpPr>
            <a:cxnSpLocks/>
          </p:cNvCxnSpPr>
          <p:nvPr/>
        </p:nvCxnSpPr>
        <p:spPr>
          <a:xfrm>
            <a:off x="922283" y="4692214"/>
            <a:ext cx="8026312"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04BFF79-E3CE-41D8-BF32-BEE158BAFD38}"/>
              </a:ext>
            </a:extLst>
          </p:cNvPr>
          <p:cNvCxnSpPr>
            <a:cxnSpLocks/>
          </p:cNvCxnSpPr>
          <p:nvPr/>
        </p:nvCxnSpPr>
        <p:spPr>
          <a:xfrm>
            <a:off x="331076" y="1365677"/>
            <a:ext cx="9427779" cy="0"/>
          </a:xfrm>
          <a:prstGeom prst="line">
            <a:avLst/>
          </a:prstGeom>
          <a:ln w="12700"/>
        </p:spPr>
        <p:style>
          <a:lnRef idx="1">
            <a:schemeClr val="dk1"/>
          </a:lnRef>
          <a:fillRef idx="0">
            <a:schemeClr val="dk1"/>
          </a:fillRef>
          <a:effectRef idx="0">
            <a:schemeClr val="dk1"/>
          </a:effectRef>
          <a:fontRef idx="minor">
            <a:schemeClr val="tx1"/>
          </a:fontRef>
        </p:style>
      </p:cxnSp>
      <p:sp>
        <p:nvSpPr>
          <p:cNvPr id="28" name="Rectangle 27">
            <a:extLst>
              <a:ext uri="{FF2B5EF4-FFF2-40B4-BE49-F238E27FC236}">
                <a16:creationId xmlns:a16="http://schemas.microsoft.com/office/drawing/2014/main" id="{133A60ED-B2E6-4E69-9A0A-26BC78D526F1}"/>
              </a:ext>
            </a:extLst>
          </p:cNvPr>
          <p:cNvSpPr/>
          <p:nvPr/>
        </p:nvSpPr>
        <p:spPr>
          <a:xfrm>
            <a:off x="433552" y="1016876"/>
            <a:ext cx="9041524" cy="1856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AADC0D4-FCD4-4E58-B862-D960C93A6343}"/>
              </a:ext>
            </a:extLst>
          </p:cNvPr>
          <p:cNvSpPr txBox="1"/>
          <p:nvPr/>
        </p:nvSpPr>
        <p:spPr>
          <a:xfrm>
            <a:off x="996886" y="376187"/>
            <a:ext cx="8086605" cy="942192"/>
          </a:xfrm>
          <a:prstGeom prst="rect">
            <a:avLst/>
          </a:prstGeom>
          <a:noFill/>
          <a:ln w="25560">
            <a:noFill/>
            <a:prstDash val="solid"/>
          </a:ln>
        </p:spPr>
        <p:txBody>
          <a:bodyPr vert="horz" wrap="none" lIns="102600" tIns="57600" rIns="102600" bIns="57600" anchorCtr="0" compatLnSpc="0">
            <a:spAutoFit/>
          </a:bodyPr>
          <a:lstStyle/>
          <a:p>
            <a:pPr lvl="0" algn="ctr" hangingPunct="0"/>
            <a:r>
              <a:rPr lang="en-GB" sz="2800" dirty="0">
                <a:latin typeface="Arial" panose="020B0604020202020204" pitchFamily="34" charset="0"/>
                <a:ea typeface="Liberation Sans" panose="020B0604020202020204" pitchFamily="34" charset="0"/>
                <a:cs typeface="Arial" panose="020B0604020202020204" pitchFamily="34" charset="0"/>
              </a:rPr>
              <a:t>The "contact planning problem" for legged robots:</a:t>
            </a:r>
            <a:br>
              <a:rPr lang="en-GB" sz="2800" dirty="0">
                <a:latin typeface="Arial" panose="020B0604020202020204" pitchFamily="34" charset="0"/>
                <a:ea typeface="Liberation Sans" panose="020B0604020202020204" pitchFamily="34" charset="0"/>
                <a:cs typeface="Arial" panose="020B0604020202020204" pitchFamily="34" charset="0"/>
              </a:rPr>
            </a:br>
            <a:r>
              <a:rPr lang="en-GB" sz="2800" dirty="0">
                <a:latin typeface="Arial" panose="020B0604020202020204" pitchFamily="34" charset="0"/>
                <a:ea typeface="Liberation Sans" panose="020B0604020202020204" pitchFamily="34" charset="0"/>
                <a:cs typeface="Arial" panose="020B0604020202020204" pitchFamily="34" charset="0"/>
              </a:rPr>
              <a:t>A cardinality minimisation approach</a:t>
            </a:r>
            <a:endParaRPr lang="en-GB" sz="2800" i="0" u="none" strike="noStrike" kern="1200" cap="none" dirty="0">
              <a:ln>
                <a:noFill/>
              </a:ln>
              <a:highlight>
                <a:scrgbClr r="0" g="0" b="0">
                  <a:alpha val="0"/>
                </a:scrgbClr>
              </a:highlight>
              <a:latin typeface="Arial" panose="020B0604020202020204" pitchFamily="34" charset="0"/>
              <a:ea typeface="Liberation Sans"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9575-9BF6-4723-AE24-88FC6B9A64AF}"/>
              </a:ext>
            </a:extLst>
          </p:cNvPr>
          <p:cNvSpPr>
            <a:spLocks noGrp="1"/>
          </p:cNvSpPr>
          <p:nvPr>
            <p:ph type="title"/>
          </p:nvPr>
        </p:nvSpPr>
        <p:spPr/>
        <p:txBody>
          <a:bodyPr/>
          <a:lstStyle/>
          <a:p>
            <a:r>
              <a:rPr lang="fr-FR" dirty="0" err="1"/>
              <a:t>Collaborators</a:t>
            </a:r>
            <a:r>
              <a:rPr lang="fr-FR" dirty="0"/>
              <a:t> for </a:t>
            </a:r>
            <a:r>
              <a:rPr lang="fr-FR" dirty="0" err="1"/>
              <a:t>this</a:t>
            </a:r>
            <a:r>
              <a:rPr lang="fr-FR" dirty="0"/>
              <a:t> </a:t>
            </a:r>
            <a:r>
              <a:rPr lang="fr-FR" dirty="0" err="1"/>
              <a:t>work</a:t>
            </a:r>
            <a:endParaRPr lang="en-GB" dirty="0"/>
          </a:p>
        </p:txBody>
      </p:sp>
      <p:sp>
        <p:nvSpPr>
          <p:cNvPr id="3" name="Content Placeholder 2">
            <a:extLst>
              <a:ext uri="{FF2B5EF4-FFF2-40B4-BE49-F238E27FC236}">
                <a16:creationId xmlns:a16="http://schemas.microsoft.com/office/drawing/2014/main" id="{414CCA9C-5F26-45DB-9E4C-7897A053AD0B}"/>
              </a:ext>
            </a:extLst>
          </p:cNvPr>
          <p:cNvSpPr>
            <a:spLocks noGrp="1"/>
          </p:cNvSpPr>
          <p:nvPr>
            <p:ph idx="1"/>
          </p:nvPr>
        </p:nvSpPr>
        <p:spPr/>
        <p:txBody>
          <a:bodyPr/>
          <a:lstStyle/>
          <a:p>
            <a:pPr>
              <a:buNone/>
            </a:pPr>
            <a:r>
              <a:rPr lang="en-GB" dirty="0" err="1"/>
              <a:t>Daeun</a:t>
            </a:r>
            <a:r>
              <a:rPr lang="en-GB" dirty="0"/>
              <a:t> Song and Young J. Kim </a:t>
            </a:r>
            <a:br>
              <a:rPr lang="en-GB" dirty="0"/>
            </a:br>
            <a:r>
              <a:rPr lang="en-GB" dirty="0"/>
              <a:t>	</a:t>
            </a:r>
            <a:r>
              <a:rPr lang="en-GB" dirty="0" err="1"/>
              <a:t>Ewha</a:t>
            </a:r>
            <a:r>
              <a:rPr lang="en-GB" dirty="0"/>
              <a:t> </a:t>
            </a:r>
            <a:r>
              <a:rPr lang="en-GB" dirty="0" err="1"/>
              <a:t>Womens</a:t>
            </a:r>
            <a:r>
              <a:rPr lang="en-GB" dirty="0"/>
              <a:t> University </a:t>
            </a:r>
          </a:p>
          <a:p>
            <a:endParaRPr lang="en-GB" dirty="0"/>
          </a:p>
          <a:p>
            <a:pPr>
              <a:buNone/>
            </a:pPr>
            <a:r>
              <a:rPr lang="en-GB" dirty="0"/>
              <a:t>Pierre </a:t>
            </a:r>
            <a:r>
              <a:rPr lang="en-GB" dirty="0" err="1"/>
              <a:t>Fernbach</a:t>
            </a:r>
            <a:r>
              <a:rPr lang="en-GB" dirty="0"/>
              <a:t> And Nicolas Mansard </a:t>
            </a:r>
            <a:br>
              <a:rPr lang="en-GB" dirty="0"/>
            </a:br>
            <a:r>
              <a:rPr lang="en-GB" dirty="0"/>
              <a:t>	LAAS-CNRS</a:t>
            </a:r>
          </a:p>
          <a:p>
            <a:pPr>
              <a:buNone/>
            </a:pPr>
            <a:endParaRPr lang="en-GB" dirty="0"/>
          </a:p>
          <a:p>
            <a:pPr>
              <a:buNone/>
            </a:pPr>
            <a:r>
              <a:rPr lang="en-GB" dirty="0"/>
              <a:t>Andrea Del </a:t>
            </a:r>
            <a:r>
              <a:rPr lang="en-GB" dirty="0" err="1"/>
              <a:t>Prete</a:t>
            </a:r>
            <a:r>
              <a:rPr lang="en-GB" dirty="0"/>
              <a:t> </a:t>
            </a:r>
            <a:br>
              <a:rPr lang="en-GB" dirty="0"/>
            </a:br>
            <a:r>
              <a:rPr lang="en-GB" dirty="0"/>
              <a:t>	Trento University</a:t>
            </a:r>
          </a:p>
        </p:txBody>
      </p:sp>
      <p:pic>
        <p:nvPicPr>
          <p:cNvPr id="5" name="Picture 4">
            <a:extLst>
              <a:ext uri="{FF2B5EF4-FFF2-40B4-BE49-F238E27FC236}">
                <a16:creationId xmlns:a16="http://schemas.microsoft.com/office/drawing/2014/main" id="{4BBACAA9-5690-4185-A30E-123DC730904D}"/>
              </a:ext>
            </a:extLst>
          </p:cNvPr>
          <p:cNvPicPr>
            <a:picLocks noChangeAspect="1"/>
          </p:cNvPicPr>
          <p:nvPr/>
        </p:nvPicPr>
        <p:blipFill>
          <a:blip r:embed="rId2">
            <a:lum/>
            <a:alphaModFix/>
          </a:blip>
          <a:srcRect/>
          <a:stretch>
            <a:fillRect/>
          </a:stretch>
        </p:blipFill>
        <p:spPr>
          <a:xfrm>
            <a:off x="7757917" y="1512000"/>
            <a:ext cx="1311120" cy="2841839"/>
          </a:xfrm>
          <a:prstGeom prst="rect">
            <a:avLst/>
          </a:prstGeom>
          <a:noFill/>
          <a:ln>
            <a:noFill/>
          </a:ln>
        </p:spPr>
      </p:pic>
    </p:spTree>
    <p:extLst>
      <p:ext uri="{BB962C8B-B14F-4D97-AF65-F5344CB8AC3E}">
        <p14:creationId xmlns:p14="http://schemas.microsoft.com/office/powerpoint/2010/main" val="1024074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2FDDA-3F30-4563-A446-76FDABE38E3F}"/>
              </a:ext>
            </a:extLst>
          </p:cNvPr>
          <p:cNvSpPr>
            <a:spLocks noGrp="1"/>
          </p:cNvSpPr>
          <p:nvPr>
            <p:ph type="title"/>
          </p:nvPr>
        </p:nvSpPr>
        <p:spPr/>
        <p:txBody>
          <a:bodyPr/>
          <a:lstStyle/>
          <a:p>
            <a:r>
              <a:rPr lang="en-GB" dirty="0"/>
              <a:t>Research goal: autonomous legged locomotion</a:t>
            </a:r>
          </a:p>
        </p:txBody>
      </p:sp>
      <p:pic>
        <p:nvPicPr>
          <p:cNvPr id="4" name="stairs_real">
            <a:hlinkClick r:id="" action="ppaction://media"/>
            <a:extLst>
              <a:ext uri="{FF2B5EF4-FFF2-40B4-BE49-F238E27FC236}">
                <a16:creationId xmlns:a16="http://schemas.microsoft.com/office/drawing/2014/main" id="{B3A5799D-F83D-4952-8B4D-774A269F9C3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16138" y="1465196"/>
            <a:ext cx="5846762" cy="3289300"/>
          </a:xfrm>
          <a:ln w="12700">
            <a:noFill/>
          </a:ln>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5FF54692-4DF0-4B7B-A930-63AE8DFB5FE0}"/>
              </a:ext>
            </a:extLst>
          </p:cNvPr>
          <p:cNvSpPr txBox="1"/>
          <p:nvPr/>
        </p:nvSpPr>
        <p:spPr>
          <a:xfrm>
            <a:off x="2263567" y="5016186"/>
            <a:ext cx="5551904" cy="369332"/>
          </a:xfrm>
          <a:prstGeom prst="rect">
            <a:avLst/>
          </a:prstGeom>
          <a:noFill/>
        </p:spPr>
        <p:txBody>
          <a:bodyPr wrap="none" rtlCol="0">
            <a:spAutoFit/>
          </a:bodyPr>
          <a:lstStyle/>
          <a:p>
            <a:r>
              <a:rPr lang="en-GB" dirty="0" err="1"/>
              <a:t>Carpentier</a:t>
            </a:r>
            <a:r>
              <a:rPr lang="en-GB" dirty="0"/>
              <a:t>, </a:t>
            </a:r>
            <a:r>
              <a:rPr lang="en-GB" u="sng" dirty="0" err="1"/>
              <a:t>Tonneau</a:t>
            </a:r>
            <a:r>
              <a:rPr lang="en-GB" dirty="0"/>
              <a:t>, </a:t>
            </a:r>
            <a:r>
              <a:rPr lang="en-GB" dirty="0" err="1"/>
              <a:t>Naveau</a:t>
            </a:r>
            <a:r>
              <a:rPr lang="en-GB" dirty="0"/>
              <a:t>, </a:t>
            </a:r>
            <a:r>
              <a:rPr lang="en-GB" dirty="0" err="1"/>
              <a:t>Stasse</a:t>
            </a:r>
            <a:r>
              <a:rPr lang="en-GB" dirty="0"/>
              <a:t> et Mansard, ICRA 16</a:t>
            </a:r>
          </a:p>
        </p:txBody>
      </p:sp>
      <p:cxnSp>
        <p:nvCxnSpPr>
          <p:cNvPr id="6" name="Straight Connector 5">
            <a:extLst>
              <a:ext uri="{FF2B5EF4-FFF2-40B4-BE49-F238E27FC236}">
                <a16:creationId xmlns:a16="http://schemas.microsoft.com/office/drawing/2014/main" id="{780B3DC3-1092-495A-8153-55AE4C710F42}"/>
              </a:ext>
            </a:extLst>
          </p:cNvPr>
          <p:cNvCxnSpPr>
            <a:cxnSpLocks/>
          </p:cNvCxnSpPr>
          <p:nvPr/>
        </p:nvCxnSpPr>
        <p:spPr>
          <a:xfrm>
            <a:off x="1982481" y="4954714"/>
            <a:ext cx="6139543"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4364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ED6A7-17BC-40C1-823F-E1ABD1709BD7}"/>
              </a:ext>
            </a:extLst>
          </p:cNvPr>
          <p:cNvSpPr>
            <a:spLocks noGrp="1"/>
          </p:cNvSpPr>
          <p:nvPr>
            <p:ph type="title"/>
          </p:nvPr>
        </p:nvSpPr>
        <p:spPr/>
        <p:txBody>
          <a:bodyPr/>
          <a:lstStyle/>
          <a:p>
            <a:r>
              <a:rPr lang="en-GB" dirty="0"/>
              <a:t>Contact postures in high-dimensional space ?</a:t>
            </a:r>
          </a:p>
        </p:txBody>
      </p:sp>
      <p:sp>
        <p:nvSpPr>
          <p:cNvPr id="3" name="Content Placeholder 2">
            <a:extLst>
              <a:ext uri="{FF2B5EF4-FFF2-40B4-BE49-F238E27FC236}">
                <a16:creationId xmlns:a16="http://schemas.microsoft.com/office/drawing/2014/main" id="{EB67A3A2-55DE-4A69-A24A-5B176EEA5273}"/>
              </a:ext>
            </a:extLst>
          </p:cNvPr>
          <p:cNvSpPr>
            <a:spLocks noGrp="1"/>
          </p:cNvSpPr>
          <p:nvPr>
            <p:ph idx="1"/>
          </p:nvPr>
        </p:nvSpPr>
        <p:spPr/>
        <p:txBody>
          <a:bodyPr/>
          <a:lstStyle/>
          <a:p>
            <a:endParaRPr lang="en-GB" dirty="0"/>
          </a:p>
        </p:txBody>
      </p:sp>
      <p:grpSp>
        <p:nvGrpSpPr>
          <p:cNvPr id="7" name="Group 6">
            <a:extLst>
              <a:ext uri="{FF2B5EF4-FFF2-40B4-BE49-F238E27FC236}">
                <a16:creationId xmlns:a16="http://schemas.microsoft.com/office/drawing/2014/main" id="{1A077509-527D-462B-99F6-A469F8D0CB38}"/>
              </a:ext>
            </a:extLst>
          </p:cNvPr>
          <p:cNvGrpSpPr/>
          <p:nvPr/>
        </p:nvGrpSpPr>
        <p:grpSpPr>
          <a:xfrm>
            <a:off x="949910" y="1830032"/>
            <a:ext cx="8179818" cy="2652174"/>
            <a:chOff x="856091" y="1631736"/>
            <a:chExt cx="8179818" cy="2652174"/>
          </a:xfrm>
          <a:effectLst>
            <a:outerShdw blurRad="50800" dist="38100" dir="2700000" algn="tl" rotWithShape="0">
              <a:prstClr val="black">
                <a:alpha val="40000"/>
              </a:prstClr>
            </a:outerShdw>
          </a:effectLst>
        </p:grpSpPr>
        <p:pic>
          <p:nvPicPr>
            <p:cNvPr id="5" name="Picture 4">
              <a:extLst>
                <a:ext uri="{FF2B5EF4-FFF2-40B4-BE49-F238E27FC236}">
                  <a16:creationId xmlns:a16="http://schemas.microsoft.com/office/drawing/2014/main" id="{6C1A7CD5-C904-4465-B1D6-814F4BD73D08}"/>
                </a:ext>
              </a:extLst>
            </p:cNvPr>
            <p:cNvPicPr>
              <a:picLocks noChangeAspect="1"/>
            </p:cNvPicPr>
            <p:nvPr/>
          </p:nvPicPr>
          <p:blipFill>
            <a:blip r:embed="rId3"/>
            <a:stretch>
              <a:fillRect/>
            </a:stretch>
          </p:blipFill>
          <p:spPr>
            <a:xfrm>
              <a:off x="856091" y="1631795"/>
              <a:ext cx="4700762" cy="2652115"/>
            </a:xfrm>
            <a:prstGeom prst="rect">
              <a:avLst/>
            </a:prstGeom>
          </p:spPr>
        </p:pic>
        <p:pic>
          <p:nvPicPr>
            <p:cNvPr id="6" name="Picture 5">
              <a:extLst>
                <a:ext uri="{FF2B5EF4-FFF2-40B4-BE49-F238E27FC236}">
                  <a16:creationId xmlns:a16="http://schemas.microsoft.com/office/drawing/2014/main" id="{AE602319-5E33-4E77-B064-4185001450AA}"/>
                </a:ext>
              </a:extLst>
            </p:cNvPr>
            <p:cNvPicPr>
              <a:picLocks noChangeAspect="1"/>
            </p:cNvPicPr>
            <p:nvPr/>
          </p:nvPicPr>
          <p:blipFill>
            <a:blip r:embed="rId4"/>
            <a:stretch>
              <a:fillRect/>
            </a:stretch>
          </p:blipFill>
          <p:spPr>
            <a:xfrm>
              <a:off x="5908944" y="1631736"/>
              <a:ext cx="3126965" cy="2652174"/>
            </a:xfrm>
            <a:prstGeom prst="rect">
              <a:avLst/>
            </a:prstGeom>
          </p:spPr>
        </p:pic>
      </p:grpSp>
    </p:spTree>
    <p:extLst>
      <p:ext uri="{BB962C8B-B14F-4D97-AF65-F5344CB8AC3E}">
        <p14:creationId xmlns:p14="http://schemas.microsoft.com/office/powerpoint/2010/main" val="3346537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E04DE-FA2F-4926-92C8-C7AE1FFF6222}"/>
              </a:ext>
            </a:extLst>
          </p:cNvPr>
          <p:cNvSpPr>
            <a:spLocks noGrp="1"/>
          </p:cNvSpPr>
          <p:nvPr>
            <p:ph type="title"/>
          </p:nvPr>
        </p:nvSpPr>
        <p:spPr/>
        <p:txBody>
          <a:bodyPr/>
          <a:lstStyle/>
          <a:p>
            <a:r>
              <a:rPr lang="en-GB" dirty="0"/>
              <a:t>Contact-dependent, discontinuous, non-linear dynamics / geometric constraints</a:t>
            </a:r>
          </a:p>
        </p:txBody>
      </p:sp>
      <p:sp>
        <p:nvSpPr>
          <p:cNvPr id="3" name="Content Placeholder 2">
            <a:extLst>
              <a:ext uri="{FF2B5EF4-FFF2-40B4-BE49-F238E27FC236}">
                <a16:creationId xmlns:a16="http://schemas.microsoft.com/office/drawing/2014/main" id="{90106AB9-9EB1-48CF-A66A-6D1C67C1C3C4}"/>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78E44591-FF38-4730-9786-5161C97FCCAF}"/>
              </a:ext>
            </a:extLst>
          </p:cNvPr>
          <p:cNvPicPr>
            <a:picLocks noChangeAspect="1"/>
          </p:cNvPicPr>
          <p:nvPr/>
        </p:nvPicPr>
        <p:blipFill>
          <a:blip r:embed="rId3"/>
          <a:stretch>
            <a:fillRect/>
          </a:stretch>
        </p:blipFill>
        <p:spPr>
          <a:xfrm>
            <a:off x="5227597" y="1919835"/>
            <a:ext cx="4010878" cy="2256118"/>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D288E96E-AA5F-4496-BAFC-D893AE9D356A}"/>
              </a:ext>
            </a:extLst>
          </p:cNvPr>
          <p:cNvPicPr>
            <a:picLocks noChangeAspect="1"/>
          </p:cNvPicPr>
          <p:nvPr/>
        </p:nvPicPr>
        <p:blipFill>
          <a:blip r:embed="rId4"/>
          <a:stretch>
            <a:fillRect/>
          </a:stretch>
        </p:blipFill>
        <p:spPr>
          <a:xfrm>
            <a:off x="842150" y="1919835"/>
            <a:ext cx="4010875" cy="22561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34215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26CD9-2528-43D8-95B4-97E728429AAB}"/>
              </a:ext>
            </a:extLst>
          </p:cNvPr>
          <p:cNvSpPr>
            <a:spLocks noGrp="1"/>
          </p:cNvSpPr>
          <p:nvPr>
            <p:ph type="title"/>
          </p:nvPr>
        </p:nvSpPr>
        <p:spPr/>
        <p:txBody>
          <a:bodyPr/>
          <a:lstStyle/>
          <a:p>
            <a:r>
              <a:rPr lang="en-GB" dirty="0"/>
              <a:t>Contact interactions without collisions ?</a:t>
            </a:r>
          </a:p>
        </p:txBody>
      </p:sp>
      <p:pic>
        <p:nvPicPr>
          <p:cNvPr id="5" name="mc_short">
            <a:hlinkClick r:id="" action="ppaction://media"/>
            <a:extLst>
              <a:ext uri="{FF2B5EF4-FFF2-40B4-BE49-F238E27FC236}">
                <a16:creationId xmlns:a16="http://schemas.microsoft.com/office/drawing/2014/main" id="{BF9A1AC1-9FBF-4B15-A081-7B361F269F46}"/>
              </a:ext>
            </a:extLst>
          </p:cNvPr>
          <p:cNvPicPr>
            <a:picLocks noGrp="1" noChangeAspect="1"/>
          </p:cNvPicPr>
          <p:nvPr>
            <p:ph idx="1"/>
            <a:videoFile r:link="rId1"/>
            <p:extLst>
              <p:ext uri="{DAA4B4D4-6D71-4841-9C94-3DE7FCFB9230}">
                <p14:media xmlns:p14="http://schemas.microsoft.com/office/powerpoint/2010/main" r:embed="rId2">
                  <p14:trim st="3152"/>
                </p14:media>
              </p:ext>
            </p:extLst>
          </p:nvPr>
        </p:nvPicPr>
        <p:blipFill>
          <a:blip r:embed="rId5"/>
          <a:stretch>
            <a:fillRect/>
          </a:stretch>
        </p:blipFill>
        <p:spPr>
          <a:xfrm>
            <a:off x="2116138" y="1511300"/>
            <a:ext cx="5846762" cy="3289300"/>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09594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2000"/>
                                  </p:stCondLst>
                                  <p:childTnLst>
                                    <p:cmd type="call" cmd="playFrom(0.0)">
                                      <p:cBhvr>
                                        <p:cTn id="6" dur="939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0C49-C700-409B-AE16-7841BE06B17C}"/>
              </a:ext>
            </a:extLst>
          </p:cNvPr>
          <p:cNvSpPr>
            <a:spLocks noGrp="1"/>
          </p:cNvSpPr>
          <p:nvPr>
            <p:ph type="title"/>
          </p:nvPr>
        </p:nvSpPr>
        <p:spPr/>
        <p:txBody>
          <a:bodyPr/>
          <a:lstStyle/>
          <a:p>
            <a:r>
              <a:rPr lang="en-GB" dirty="0"/>
              <a:t>Legged locomotion is too hard</a:t>
            </a:r>
          </a:p>
        </p:txBody>
      </p:sp>
      <p:sp>
        <p:nvSpPr>
          <p:cNvPr id="5" name="Content Placeholder 4">
            <a:extLst>
              <a:ext uri="{FF2B5EF4-FFF2-40B4-BE49-F238E27FC236}">
                <a16:creationId xmlns:a16="http://schemas.microsoft.com/office/drawing/2014/main" id="{A2681E66-5F60-40FE-8CB5-1C6A54E885EC}"/>
              </a:ext>
            </a:extLst>
          </p:cNvPr>
          <p:cNvSpPr>
            <a:spLocks noGrp="1"/>
          </p:cNvSpPr>
          <p:nvPr>
            <p:ph idx="1"/>
          </p:nvPr>
        </p:nvSpPr>
        <p:spPr/>
        <p:txBody>
          <a:bodyPr/>
          <a:lstStyle/>
          <a:p>
            <a:pPr algn="l">
              <a:buNone/>
            </a:pPr>
            <a:endParaRPr lang="en-GB" dirty="0"/>
          </a:p>
          <a:p>
            <a:pPr algn="l">
              <a:buNone/>
            </a:pPr>
            <a:r>
              <a:rPr lang="en-GB" dirty="0"/>
              <a:t>We need to cheat !</a:t>
            </a:r>
          </a:p>
          <a:p>
            <a:pPr algn="l">
              <a:buNone/>
            </a:pPr>
            <a:endParaRPr lang="en-GB" dirty="0"/>
          </a:p>
          <a:p>
            <a:pPr algn="l">
              <a:buNone/>
            </a:pPr>
            <a:r>
              <a:rPr lang="en-GB" dirty="0"/>
              <a:t>This has a cost … not discussed today</a:t>
            </a:r>
          </a:p>
        </p:txBody>
      </p:sp>
      <p:cxnSp>
        <p:nvCxnSpPr>
          <p:cNvPr id="7" name="Straight Connector 6">
            <a:extLst>
              <a:ext uri="{FF2B5EF4-FFF2-40B4-BE49-F238E27FC236}">
                <a16:creationId xmlns:a16="http://schemas.microsoft.com/office/drawing/2014/main" id="{C8F8CB8A-FF1D-4DA9-B89E-18E35312E47E}"/>
              </a:ext>
            </a:extLst>
          </p:cNvPr>
          <p:cNvCxnSpPr>
            <a:cxnSpLocks/>
          </p:cNvCxnSpPr>
          <p:nvPr/>
        </p:nvCxnSpPr>
        <p:spPr>
          <a:xfrm>
            <a:off x="1982481" y="5016186"/>
            <a:ext cx="6139543"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2884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5286A1-5929-4F39-A6F9-E30EB25350B5}"/>
              </a:ext>
            </a:extLst>
          </p:cNvPr>
          <p:cNvSpPr>
            <a:spLocks noGrp="1"/>
          </p:cNvSpPr>
          <p:nvPr>
            <p:ph type="title"/>
          </p:nvPr>
        </p:nvSpPr>
        <p:spPr/>
        <p:txBody>
          <a:bodyPr/>
          <a:lstStyle/>
          <a:p>
            <a:r>
              <a:rPr lang="fr-FR" dirty="0"/>
              <a:t>A </a:t>
            </a:r>
            <a:r>
              <a:rPr lang="fr-FR" dirty="0" err="1"/>
              <a:t>divide</a:t>
            </a:r>
            <a:r>
              <a:rPr lang="fr-FR" dirty="0"/>
              <a:t> and </a:t>
            </a:r>
            <a:r>
              <a:rPr lang="fr-FR" dirty="0" err="1"/>
              <a:t>conquer</a:t>
            </a:r>
            <a:r>
              <a:rPr lang="fr-FR" dirty="0"/>
              <a:t> </a:t>
            </a:r>
            <a:r>
              <a:rPr lang="fr-FR" dirty="0" err="1"/>
              <a:t>approach</a:t>
            </a:r>
            <a:r>
              <a:rPr lang="fr-FR" dirty="0"/>
              <a:t> [Tonneau et al. 15]</a:t>
            </a:r>
          </a:p>
        </p:txBody>
      </p:sp>
      <p:sp>
        <p:nvSpPr>
          <p:cNvPr id="3" name="Espace réservé du contenu 2">
            <a:extLst>
              <a:ext uri="{FF2B5EF4-FFF2-40B4-BE49-F238E27FC236}">
                <a16:creationId xmlns:a16="http://schemas.microsoft.com/office/drawing/2014/main" id="{6B627559-FA7F-4E7D-B704-0CC183301218}"/>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9657CA93-C856-4878-8074-4FD4CDEDFAC3}"/>
              </a:ext>
            </a:extLst>
          </p:cNvPr>
          <p:cNvPicPr>
            <a:picLocks noChangeAspect="1"/>
          </p:cNvPicPr>
          <p:nvPr/>
        </p:nvPicPr>
        <p:blipFill>
          <a:blip r:embed="rId3">
            <a:lum/>
            <a:alphaModFix/>
          </a:blip>
          <a:srcRect/>
          <a:stretch>
            <a:fillRect/>
          </a:stretch>
        </p:blipFill>
        <p:spPr>
          <a:xfrm>
            <a:off x="72360" y="2919240"/>
            <a:ext cx="9936000" cy="1344600"/>
          </a:xfrm>
          <a:prstGeom prst="rect">
            <a:avLst/>
          </a:prstGeom>
          <a:noFill/>
          <a:ln w="6480">
            <a:noFill/>
            <a:prstDash val="solid"/>
          </a:ln>
        </p:spPr>
      </p:pic>
      <p:sp>
        <p:nvSpPr>
          <p:cNvPr id="5" name="Forme libre : forme 4">
            <a:extLst>
              <a:ext uri="{FF2B5EF4-FFF2-40B4-BE49-F238E27FC236}">
                <a16:creationId xmlns:a16="http://schemas.microsoft.com/office/drawing/2014/main" id="{B54C2B26-092B-4114-9D8A-EB361788182C}"/>
              </a:ext>
            </a:extLst>
          </p:cNvPr>
          <p:cNvSpPr/>
          <p:nvPr/>
        </p:nvSpPr>
        <p:spPr>
          <a:xfrm>
            <a:off x="6697800" y="1809719"/>
            <a:ext cx="2560319"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66CC"/>
          </a:solidFill>
          <a:ln w="6480">
            <a:solidFill>
              <a:srgbClr val="000000"/>
            </a:solidFill>
            <a:prstDash val="solid"/>
          </a:ln>
        </p:spPr>
        <p:txBody>
          <a:bodyPr vert="horz" wrap="none" lIns="93240" tIns="48240" rIns="93240" bIns="4824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Whole body motion</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generator</a:t>
            </a:r>
          </a:p>
        </p:txBody>
      </p:sp>
      <p:sp>
        <p:nvSpPr>
          <p:cNvPr id="6" name="Forme libre : forme 5">
            <a:extLst>
              <a:ext uri="{FF2B5EF4-FFF2-40B4-BE49-F238E27FC236}">
                <a16:creationId xmlns:a16="http://schemas.microsoft.com/office/drawing/2014/main" id="{12FA33E3-B646-4F0A-93F9-DFA51D9D000A}"/>
              </a:ext>
            </a:extLst>
          </p:cNvPr>
          <p:cNvSpPr/>
          <p:nvPr/>
        </p:nvSpPr>
        <p:spPr>
          <a:xfrm>
            <a:off x="4356000" y="1802519"/>
            <a:ext cx="1371599" cy="830159"/>
          </a:xfrm>
          <a:custGeom>
            <a:avLst/>
            <a:gdLst>
              <a:gd name="x1" fmla="*/ ss 21682 100000"/>
              <a:gd name="x2" fmla="+- r 0 x1"/>
              <a:gd name="y1" fmla="*/ ss 2168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AE00"/>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Contact</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Planner</a:t>
            </a:r>
          </a:p>
        </p:txBody>
      </p:sp>
      <p:sp>
        <p:nvSpPr>
          <p:cNvPr id="7" name="Forme libre : forme 6">
            <a:extLst>
              <a:ext uri="{FF2B5EF4-FFF2-40B4-BE49-F238E27FC236}">
                <a16:creationId xmlns:a16="http://schemas.microsoft.com/office/drawing/2014/main" id="{532CDF51-152D-4ACE-A582-A37AA23EAD61}"/>
              </a:ext>
            </a:extLst>
          </p:cNvPr>
          <p:cNvSpPr/>
          <p:nvPr/>
        </p:nvSpPr>
        <p:spPr>
          <a:xfrm>
            <a:off x="1369800" y="1809719"/>
            <a:ext cx="2156400"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9966"/>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Global path planner</a:t>
            </a:r>
          </a:p>
        </p:txBody>
      </p:sp>
      <p:cxnSp>
        <p:nvCxnSpPr>
          <p:cNvPr id="22" name="Straight Connector 6">
            <a:extLst>
              <a:ext uri="{FF2B5EF4-FFF2-40B4-BE49-F238E27FC236}">
                <a16:creationId xmlns:a16="http://schemas.microsoft.com/office/drawing/2014/main" id="{6FAC7F80-0EC7-4984-9554-EE03B4711ED4}"/>
              </a:ext>
            </a:extLst>
          </p:cNvPr>
          <p:cNvCxnSpPr>
            <a:cxnSpLocks/>
          </p:cNvCxnSpPr>
          <p:nvPr/>
        </p:nvCxnSpPr>
        <p:spPr>
          <a:xfrm>
            <a:off x="1982481" y="4869882"/>
            <a:ext cx="6139543"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49792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5286A1-5929-4F39-A6F9-E30EB25350B5}"/>
              </a:ext>
            </a:extLst>
          </p:cNvPr>
          <p:cNvSpPr>
            <a:spLocks noGrp="1"/>
          </p:cNvSpPr>
          <p:nvPr>
            <p:ph type="title"/>
          </p:nvPr>
        </p:nvSpPr>
        <p:spPr/>
        <p:txBody>
          <a:bodyPr/>
          <a:lstStyle/>
          <a:p>
            <a:r>
              <a:rPr lang="fr-FR" dirty="0"/>
              <a:t>A </a:t>
            </a:r>
            <a:r>
              <a:rPr lang="fr-FR" dirty="0" err="1"/>
              <a:t>divide</a:t>
            </a:r>
            <a:r>
              <a:rPr lang="fr-FR" dirty="0"/>
              <a:t> and </a:t>
            </a:r>
            <a:r>
              <a:rPr lang="fr-FR" dirty="0" err="1"/>
              <a:t>conquer</a:t>
            </a:r>
            <a:r>
              <a:rPr lang="fr-FR" dirty="0"/>
              <a:t> </a:t>
            </a:r>
            <a:r>
              <a:rPr lang="fr-FR" dirty="0" err="1"/>
              <a:t>approach</a:t>
            </a:r>
            <a:r>
              <a:rPr lang="fr-FR" dirty="0"/>
              <a:t> [Tonneau et al. 15]</a:t>
            </a:r>
          </a:p>
        </p:txBody>
      </p:sp>
      <p:sp>
        <p:nvSpPr>
          <p:cNvPr id="3" name="Espace réservé du contenu 2">
            <a:extLst>
              <a:ext uri="{FF2B5EF4-FFF2-40B4-BE49-F238E27FC236}">
                <a16:creationId xmlns:a16="http://schemas.microsoft.com/office/drawing/2014/main" id="{6B627559-FA7F-4E7D-B704-0CC183301218}"/>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9657CA93-C856-4878-8074-4FD4CDEDFAC3}"/>
              </a:ext>
            </a:extLst>
          </p:cNvPr>
          <p:cNvPicPr>
            <a:picLocks noChangeAspect="1"/>
          </p:cNvPicPr>
          <p:nvPr/>
        </p:nvPicPr>
        <p:blipFill>
          <a:blip r:embed="rId3">
            <a:lum/>
            <a:alphaModFix/>
          </a:blip>
          <a:srcRect/>
          <a:stretch>
            <a:fillRect/>
          </a:stretch>
        </p:blipFill>
        <p:spPr>
          <a:xfrm>
            <a:off x="72360" y="2919240"/>
            <a:ext cx="9936000" cy="1344600"/>
          </a:xfrm>
          <a:prstGeom prst="rect">
            <a:avLst/>
          </a:prstGeom>
          <a:noFill/>
          <a:ln w="6480">
            <a:noFill/>
            <a:prstDash val="solid"/>
          </a:ln>
        </p:spPr>
      </p:pic>
      <p:sp>
        <p:nvSpPr>
          <p:cNvPr id="5" name="Forme libre : forme 4">
            <a:extLst>
              <a:ext uri="{FF2B5EF4-FFF2-40B4-BE49-F238E27FC236}">
                <a16:creationId xmlns:a16="http://schemas.microsoft.com/office/drawing/2014/main" id="{B54C2B26-092B-4114-9D8A-EB361788182C}"/>
              </a:ext>
            </a:extLst>
          </p:cNvPr>
          <p:cNvSpPr/>
          <p:nvPr/>
        </p:nvSpPr>
        <p:spPr>
          <a:xfrm>
            <a:off x="6697800" y="1809719"/>
            <a:ext cx="2560319"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66CC"/>
          </a:solidFill>
          <a:ln w="6480">
            <a:solidFill>
              <a:srgbClr val="000000"/>
            </a:solidFill>
            <a:prstDash val="solid"/>
          </a:ln>
        </p:spPr>
        <p:txBody>
          <a:bodyPr vert="horz" wrap="none" lIns="93240" tIns="48240" rIns="93240" bIns="4824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Whole body motion</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generator</a:t>
            </a:r>
          </a:p>
        </p:txBody>
      </p:sp>
      <p:sp>
        <p:nvSpPr>
          <p:cNvPr id="6" name="Forme libre : forme 5">
            <a:extLst>
              <a:ext uri="{FF2B5EF4-FFF2-40B4-BE49-F238E27FC236}">
                <a16:creationId xmlns:a16="http://schemas.microsoft.com/office/drawing/2014/main" id="{12FA33E3-B646-4F0A-93F9-DFA51D9D000A}"/>
              </a:ext>
            </a:extLst>
          </p:cNvPr>
          <p:cNvSpPr/>
          <p:nvPr/>
        </p:nvSpPr>
        <p:spPr>
          <a:xfrm>
            <a:off x="4356000" y="1802519"/>
            <a:ext cx="1371599" cy="830159"/>
          </a:xfrm>
          <a:custGeom>
            <a:avLst/>
            <a:gdLst>
              <a:gd name="x1" fmla="*/ ss 21682 100000"/>
              <a:gd name="x2" fmla="+- r 0 x1"/>
              <a:gd name="y1" fmla="*/ ss 2168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AE00"/>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Contact</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Planner</a:t>
            </a:r>
          </a:p>
        </p:txBody>
      </p:sp>
      <p:sp>
        <p:nvSpPr>
          <p:cNvPr id="7" name="Forme libre : forme 6">
            <a:extLst>
              <a:ext uri="{FF2B5EF4-FFF2-40B4-BE49-F238E27FC236}">
                <a16:creationId xmlns:a16="http://schemas.microsoft.com/office/drawing/2014/main" id="{532CDF51-152D-4ACE-A582-A37AA23EAD61}"/>
              </a:ext>
            </a:extLst>
          </p:cNvPr>
          <p:cNvSpPr/>
          <p:nvPr/>
        </p:nvSpPr>
        <p:spPr>
          <a:xfrm>
            <a:off x="1369800" y="1809719"/>
            <a:ext cx="2156400"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9966"/>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Global path planner</a:t>
            </a:r>
          </a:p>
        </p:txBody>
      </p:sp>
      <p:sp>
        <p:nvSpPr>
          <p:cNvPr id="9" name="Forme libre : forme 8">
            <a:extLst>
              <a:ext uri="{FF2B5EF4-FFF2-40B4-BE49-F238E27FC236}">
                <a16:creationId xmlns:a16="http://schemas.microsoft.com/office/drawing/2014/main" id="{2C6BD398-8F68-4BB9-8EE6-5C139321C7C3}"/>
              </a:ext>
            </a:extLst>
          </p:cNvPr>
          <p:cNvSpPr/>
          <p:nvPr/>
        </p:nvSpPr>
        <p:spPr>
          <a:xfrm>
            <a:off x="1718051" y="5035879"/>
            <a:ext cx="6644521" cy="49330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12600">
            <a:noFill/>
            <a:prstDash val="solid"/>
          </a:ln>
        </p:spPr>
        <p:txBody>
          <a:bodyPr vert="horz" wrap="none" lIns="96120" tIns="51120" rIns="96120" bIns="51120" anchor="ctr" anchorCtr="0" compatLnSpc="0">
            <a:noAutofit/>
          </a:bodyPr>
          <a:lstStyle/>
          <a:p>
            <a:pPr marL="0" marR="0" lvl="0" indent="0" rtl="0" hangingPunct="0">
              <a:lnSpc>
                <a:spcPct val="100000"/>
              </a:lnSpc>
              <a:spcBef>
                <a:spcPts val="0"/>
              </a:spcBef>
              <a:spcAft>
                <a:spcPts val="0"/>
              </a:spcAft>
              <a:buNone/>
              <a:tabLst/>
            </a:pPr>
            <a:r>
              <a:rPr lang="en-GB" sz="2400" b="0" i="0" u="none" strike="noStrike" kern="1200" cap="none" spc="0" dirty="0">
                <a:ln>
                  <a:noFill/>
                </a:ln>
                <a:solidFill>
                  <a:srgbClr val="000000"/>
                </a:solidFill>
                <a:latin typeface="Arial" panose="020B0604020202020204" pitchFamily="34" charset="0"/>
                <a:ea typeface="Noto Sans CJK SC Regular" pitchFamily="2"/>
                <a:cs typeface="Arial" panose="020B0604020202020204" pitchFamily="34" charset="0"/>
              </a:rPr>
              <a:t>Solving     in the feasibility domain of                 ?</a:t>
            </a:r>
          </a:p>
        </p:txBody>
      </p:sp>
      <p:grpSp>
        <p:nvGrpSpPr>
          <p:cNvPr id="10" name="Groupe 9" descr="28§display§\mathcal{P}_i§svg§600§TRUE§" title="TexMaths">
            <a:extLst>
              <a:ext uri="{FF2B5EF4-FFF2-40B4-BE49-F238E27FC236}">
                <a16:creationId xmlns:a16="http://schemas.microsoft.com/office/drawing/2014/main" id="{28F50CFC-A027-4780-AF8D-4F9A90B7E052}"/>
              </a:ext>
            </a:extLst>
          </p:cNvPr>
          <p:cNvGrpSpPr/>
          <p:nvPr/>
        </p:nvGrpSpPr>
        <p:grpSpPr>
          <a:xfrm>
            <a:off x="2865649" y="5145670"/>
            <a:ext cx="346320" cy="299160"/>
            <a:chOff x="2376360" y="4717080"/>
            <a:chExt cx="346320" cy="299160"/>
          </a:xfrm>
        </p:grpSpPr>
        <p:sp>
          <p:nvSpPr>
            <p:cNvPr id="19" name="Forme libre : forme 18">
              <a:extLst>
                <a:ext uri="{FF2B5EF4-FFF2-40B4-BE49-F238E27FC236}">
                  <a16:creationId xmlns:a16="http://schemas.microsoft.com/office/drawing/2014/main" id="{22851C92-C7AA-4C11-89F6-5DD3C213BA60}"/>
                </a:ext>
              </a:extLst>
            </p:cNvPr>
            <p:cNvSpPr/>
            <p:nvPr/>
          </p:nvSpPr>
          <p:spPr>
            <a:xfrm>
              <a:off x="2376360" y="4718160"/>
              <a:ext cx="346320" cy="295200"/>
            </a:xfrm>
            <a:custGeom>
              <a:avLst/>
              <a:gdLst/>
              <a:ahLst/>
              <a:cxnLst>
                <a:cxn ang="3cd4">
                  <a:pos x="hc" y="t"/>
                </a:cxn>
                <a:cxn ang="cd2">
                  <a:pos x="l" y="vc"/>
                </a:cxn>
                <a:cxn ang="cd4">
                  <a:pos x="hc" y="b"/>
                </a:cxn>
                <a:cxn ang="0">
                  <a:pos x="r" y="vc"/>
                </a:cxn>
              </a:cxnLst>
              <a:rect l="l" t="t" r="r" b="b"/>
              <a:pathLst>
                <a:path w="963" h="821">
                  <a:moveTo>
                    <a:pt x="482" y="821"/>
                  </a:moveTo>
                  <a:lnTo>
                    <a:pt x="0" y="821"/>
                  </a:lnTo>
                  <a:lnTo>
                    <a:pt x="0" y="0"/>
                  </a:lnTo>
                  <a:lnTo>
                    <a:pt x="963" y="0"/>
                  </a:lnTo>
                  <a:lnTo>
                    <a:pt x="963" y="82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orme libre : forme 19">
              <a:extLst>
                <a:ext uri="{FF2B5EF4-FFF2-40B4-BE49-F238E27FC236}">
                  <a16:creationId xmlns:a16="http://schemas.microsoft.com/office/drawing/2014/main" id="{B9258E59-F312-43F4-8EC4-6AF6F198DA41}"/>
                </a:ext>
              </a:extLst>
            </p:cNvPr>
            <p:cNvSpPr/>
            <p:nvPr/>
          </p:nvSpPr>
          <p:spPr>
            <a:xfrm>
              <a:off x="2383560" y="4717080"/>
              <a:ext cx="252720" cy="261000"/>
            </a:xfrm>
            <a:custGeom>
              <a:avLst/>
              <a:gdLst/>
              <a:ahLst/>
              <a:cxnLst>
                <a:cxn ang="3cd4">
                  <a:pos x="hc" y="t"/>
                </a:cxn>
                <a:cxn ang="cd2">
                  <a:pos x="l" y="vc"/>
                </a:cxn>
                <a:cxn ang="cd4">
                  <a:pos x="hc" y="b"/>
                </a:cxn>
                <a:cxn ang="0">
                  <a:pos x="r" y="vc"/>
                </a:cxn>
              </a:cxnLst>
              <a:rect l="l" t="t" r="r" b="b"/>
              <a:pathLst>
                <a:path w="703" h="726">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20"/>
                    <a:pt x="90" y="726"/>
                    <a:pt x="95" y="726"/>
                  </a:cubicBezTo>
                  <a:cubicBezTo>
                    <a:pt x="112" y="726"/>
                    <a:pt x="160" y="703"/>
                    <a:pt x="171" y="678"/>
                  </a:cubicBezTo>
                  <a:cubicBezTo>
                    <a:pt x="221" y="557"/>
                    <a:pt x="302" y="328"/>
                    <a:pt x="333" y="53"/>
                  </a:cubicBezTo>
                  <a:lnTo>
                    <a:pt x="384" y="53"/>
                  </a:lnTo>
                  <a:cubicBezTo>
                    <a:pt x="504" y="53"/>
                    <a:pt x="619" y="101"/>
                    <a:pt x="619" y="199"/>
                  </a:cubicBezTo>
                  <a:cubicBezTo>
                    <a:pt x="619" y="275"/>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orme libre : forme 20">
              <a:extLst>
                <a:ext uri="{FF2B5EF4-FFF2-40B4-BE49-F238E27FC236}">
                  <a16:creationId xmlns:a16="http://schemas.microsoft.com/office/drawing/2014/main" id="{2D135580-DC3E-47C9-910F-C5DBE9386DAB}"/>
                </a:ext>
              </a:extLst>
            </p:cNvPr>
            <p:cNvSpPr/>
            <p:nvPr/>
          </p:nvSpPr>
          <p:spPr>
            <a:xfrm>
              <a:off x="2633400" y="484812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7"/>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9"/>
                    <a:pt x="120" y="342"/>
                    <a:pt x="129" y="322"/>
                  </a:cubicBezTo>
                  <a:cubicBezTo>
                    <a:pt x="134" y="305"/>
                    <a:pt x="160" y="244"/>
                    <a:pt x="162" y="235"/>
                  </a:cubicBezTo>
                  <a:cubicBezTo>
                    <a:pt x="165" y="227"/>
                    <a:pt x="168" y="219"/>
                    <a:pt x="168" y="213"/>
                  </a:cubicBezTo>
                  <a:cubicBezTo>
                    <a:pt x="168" y="179"/>
                    <a:pt x="140" y="154"/>
                    <a:pt x="101" y="154"/>
                  </a:cubicBezTo>
                  <a:cubicBezTo>
                    <a:pt x="31" y="154"/>
                    <a:pt x="0" y="249"/>
                    <a:pt x="0" y="261"/>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1" name="Groupe 10" descr="28§display§\mathcal{P}_j , j &gt; i§svg§600§TRUE§" title="TexMaths">
            <a:extLst>
              <a:ext uri="{FF2B5EF4-FFF2-40B4-BE49-F238E27FC236}">
                <a16:creationId xmlns:a16="http://schemas.microsoft.com/office/drawing/2014/main" id="{2D1119D3-0ACA-4A2A-AB67-D3A5BA1D53A5}"/>
              </a:ext>
            </a:extLst>
          </p:cNvPr>
          <p:cNvGrpSpPr/>
          <p:nvPr/>
        </p:nvGrpSpPr>
        <p:grpSpPr>
          <a:xfrm>
            <a:off x="6868657" y="5121190"/>
            <a:ext cx="1311120" cy="346320"/>
            <a:chOff x="7216920" y="4696560"/>
            <a:chExt cx="1311120" cy="346320"/>
          </a:xfrm>
        </p:grpSpPr>
        <p:sp>
          <p:nvSpPr>
            <p:cNvPr id="12" name="Forme libre : forme 11">
              <a:extLst>
                <a:ext uri="{FF2B5EF4-FFF2-40B4-BE49-F238E27FC236}">
                  <a16:creationId xmlns:a16="http://schemas.microsoft.com/office/drawing/2014/main" id="{2B9EB045-1730-49DB-A155-DD0F1D53B8C0}"/>
                </a:ext>
              </a:extLst>
            </p:cNvPr>
            <p:cNvSpPr/>
            <p:nvPr/>
          </p:nvSpPr>
          <p:spPr>
            <a:xfrm>
              <a:off x="7216920" y="4697640"/>
              <a:ext cx="1311120" cy="343440"/>
            </a:xfrm>
            <a:custGeom>
              <a:avLst/>
              <a:gdLst/>
              <a:ahLst/>
              <a:cxnLst>
                <a:cxn ang="3cd4">
                  <a:pos x="hc" y="t"/>
                </a:cxn>
                <a:cxn ang="cd2">
                  <a:pos x="l" y="vc"/>
                </a:cxn>
                <a:cxn ang="cd4">
                  <a:pos x="hc" y="b"/>
                </a:cxn>
                <a:cxn ang="0">
                  <a:pos x="r" y="vc"/>
                </a:cxn>
              </a:cxnLst>
              <a:rect l="l" t="t" r="r" b="b"/>
              <a:pathLst>
                <a:path w="3643" h="955">
                  <a:moveTo>
                    <a:pt x="1823" y="955"/>
                  </a:moveTo>
                  <a:lnTo>
                    <a:pt x="0" y="955"/>
                  </a:lnTo>
                  <a:lnTo>
                    <a:pt x="0" y="0"/>
                  </a:lnTo>
                  <a:lnTo>
                    <a:pt x="3643" y="0"/>
                  </a:lnTo>
                  <a:lnTo>
                    <a:pt x="3643"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orme libre : forme 12">
              <a:extLst>
                <a:ext uri="{FF2B5EF4-FFF2-40B4-BE49-F238E27FC236}">
                  <a16:creationId xmlns:a16="http://schemas.microsoft.com/office/drawing/2014/main" id="{E4FEF2A5-0F90-42E9-8A41-290F35D053E7}"/>
                </a:ext>
              </a:extLst>
            </p:cNvPr>
            <p:cNvSpPr/>
            <p:nvPr/>
          </p:nvSpPr>
          <p:spPr>
            <a:xfrm>
              <a:off x="7224120" y="4696560"/>
              <a:ext cx="252720" cy="260640"/>
            </a:xfrm>
            <a:custGeom>
              <a:avLst/>
              <a:gdLst/>
              <a:ahLst/>
              <a:cxnLst>
                <a:cxn ang="3cd4">
                  <a:pos x="hc" y="t"/>
                </a:cxn>
                <a:cxn ang="cd2">
                  <a:pos x="l" y="vc"/>
                </a:cxn>
                <a:cxn ang="cd4">
                  <a:pos x="hc" y="b"/>
                </a:cxn>
                <a:cxn ang="0">
                  <a:pos x="r" y="vc"/>
                </a:cxn>
              </a:cxnLst>
              <a:rect l="l" t="t" r="r" b="b"/>
              <a:pathLst>
                <a:path w="703" h="725">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19"/>
                    <a:pt x="90" y="725"/>
                    <a:pt x="95" y="725"/>
                  </a:cubicBezTo>
                  <a:cubicBezTo>
                    <a:pt x="112" y="725"/>
                    <a:pt x="160" y="703"/>
                    <a:pt x="171" y="677"/>
                  </a:cubicBezTo>
                  <a:cubicBezTo>
                    <a:pt x="221" y="557"/>
                    <a:pt x="302" y="328"/>
                    <a:pt x="333" y="53"/>
                  </a:cubicBezTo>
                  <a:lnTo>
                    <a:pt x="384" y="53"/>
                  </a:lnTo>
                  <a:cubicBezTo>
                    <a:pt x="504" y="53"/>
                    <a:pt x="619" y="101"/>
                    <a:pt x="619" y="199"/>
                  </a:cubicBezTo>
                  <a:cubicBezTo>
                    <a:pt x="619" y="274"/>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orme libre : forme 13">
              <a:extLst>
                <a:ext uri="{FF2B5EF4-FFF2-40B4-BE49-F238E27FC236}">
                  <a16:creationId xmlns:a16="http://schemas.microsoft.com/office/drawing/2014/main" id="{52590B1E-603C-4B28-9EDD-6F5E14254B44}"/>
                </a:ext>
              </a:extLst>
            </p:cNvPr>
            <p:cNvSpPr/>
            <p:nvPr/>
          </p:nvSpPr>
          <p:spPr>
            <a:xfrm>
              <a:off x="7462800" y="482760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79"/>
                    <a:pt x="67" y="579"/>
                  </a:cubicBezTo>
                  <a:cubicBezTo>
                    <a:pt x="59" y="579"/>
                    <a:pt x="50" y="579"/>
                    <a:pt x="42" y="577"/>
                  </a:cubicBezTo>
                  <a:cubicBezTo>
                    <a:pt x="62" y="568"/>
                    <a:pt x="67" y="551"/>
                    <a:pt x="67" y="540"/>
                  </a:cubicBezTo>
                  <a:cubicBezTo>
                    <a:pt x="67" y="523"/>
                    <a:pt x="53" y="515"/>
                    <a:pt x="39" y="515"/>
                  </a:cubicBezTo>
                  <a:cubicBezTo>
                    <a:pt x="17" y="515"/>
                    <a:pt x="0" y="535"/>
                    <a:pt x="0" y="557"/>
                  </a:cubicBezTo>
                  <a:cubicBezTo>
                    <a:pt x="0" y="582"/>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orme libre : forme 14">
              <a:extLst>
                <a:ext uri="{FF2B5EF4-FFF2-40B4-BE49-F238E27FC236}">
                  <a16:creationId xmlns:a16="http://schemas.microsoft.com/office/drawing/2014/main" id="{E04EEC3A-2660-454D-99C9-584E78C6EC12}"/>
                </a:ext>
              </a:extLst>
            </p:cNvPr>
            <p:cNvSpPr/>
            <p:nvPr/>
          </p:nvSpPr>
          <p:spPr>
            <a:xfrm>
              <a:off x="7642440" y="490104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orme libre : forme 15">
              <a:extLst>
                <a:ext uri="{FF2B5EF4-FFF2-40B4-BE49-F238E27FC236}">
                  <a16:creationId xmlns:a16="http://schemas.microsoft.com/office/drawing/2014/main" id="{2A67CAB5-6570-45D1-80A6-45970E4997B5}"/>
                </a:ext>
              </a:extLst>
            </p:cNvPr>
            <p:cNvSpPr/>
            <p:nvPr/>
          </p:nvSpPr>
          <p:spPr>
            <a:xfrm>
              <a:off x="7764120" y="470448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8"/>
                    <a:pt x="140" y="834"/>
                    <a:pt x="84" y="834"/>
                  </a:cubicBezTo>
                  <a:cubicBezTo>
                    <a:pt x="78" y="834"/>
                    <a:pt x="64" y="834"/>
                    <a:pt x="48" y="823"/>
                  </a:cubicBezTo>
                  <a:cubicBezTo>
                    <a:pt x="76" y="817"/>
                    <a:pt x="92" y="792"/>
                    <a:pt x="92" y="773"/>
                  </a:cubicBezTo>
                  <a:cubicBezTo>
                    <a:pt x="92" y="756"/>
                    <a:pt x="81" y="736"/>
                    <a:pt x="53" y="736"/>
                  </a:cubicBezTo>
                  <a:cubicBezTo>
                    <a:pt x="28" y="736"/>
                    <a:pt x="0" y="759"/>
                    <a:pt x="0" y="795"/>
                  </a:cubicBezTo>
                  <a:cubicBezTo>
                    <a:pt x="0" y="834"/>
                    <a:pt x="39" y="854"/>
                    <a:pt x="87" y="854"/>
                  </a:cubicBezTo>
                  <a:cubicBezTo>
                    <a:pt x="157" y="854"/>
                    <a:pt x="249" y="803"/>
                    <a:pt x="274" y="705"/>
                  </a:cubicBezTo>
                  <a:lnTo>
                    <a:pt x="364" y="344"/>
                  </a:lnTo>
                  <a:cubicBezTo>
                    <a:pt x="370" y="325"/>
                    <a:pt x="370" y="311"/>
                    <a:pt x="370" y="308"/>
                  </a:cubicBezTo>
                  <a:cubicBezTo>
                    <a:pt x="370" y="252"/>
                    <a:pt x="328" y="216"/>
                    <a:pt x="277" y="216"/>
                  </a:cubicBezTo>
                  <a:cubicBezTo>
                    <a:pt x="176" y="216"/>
                    <a:pt x="120" y="358"/>
                    <a:pt x="120" y="370"/>
                  </a:cubicBezTo>
                  <a:cubicBezTo>
                    <a:pt x="120" y="378"/>
                    <a:pt x="132" y="378"/>
                    <a:pt x="132" y="378"/>
                  </a:cubicBezTo>
                  <a:cubicBezTo>
                    <a:pt x="143" y="378"/>
                    <a:pt x="143" y="378"/>
                    <a:pt x="151" y="358"/>
                  </a:cubicBezTo>
                  <a:cubicBezTo>
                    <a:pt x="176" y="297"/>
                    <a:pt x="221" y="238"/>
                    <a:pt x="274" y="238"/>
                  </a:cubicBezTo>
                  <a:cubicBezTo>
                    <a:pt x="288" y="238"/>
                    <a:pt x="308" y="241"/>
                    <a:pt x="308" y="283"/>
                  </a:cubicBezTo>
                  <a:cubicBezTo>
                    <a:pt x="308" y="305"/>
                    <a:pt x="305" y="316"/>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orme libre : forme 16">
              <a:extLst>
                <a:ext uri="{FF2B5EF4-FFF2-40B4-BE49-F238E27FC236}">
                  <a16:creationId xmlns:a16="http://schemas.microsoft.com/office/drawing/2014/main" id="{D7978980-591F-4EBA-B642-6063A9BEC98C}"/>
                </a:ext>
              </a:extLst>
            </p:cNvPr>
            <p:cNvSpPr/>
            <p:nvPr/>
          </p:nvSpPr>
          <p:spPr>
            <a:xfrm>
              <a:off x="8062560" y="4746960"/>
              <a:ext cx="217440" cy="206280"/>
            </a:xfrm>
            <a:custGeom>
              <a:avLst/>
              <a:gdLst/>
              <a:ahLst/>
              <a:cxnLst>
                <a:cxn ang="3cd4">
                  <a:pos x="hc" y="t"/>
                </a:cxn>
                <a:cxn ang="cd2">
                  <a:pos x="l" y="vc"/>
                </a:cxn>
                <a:cxn ang="cd4">
                  <a:pos x="hc" y="b"/>
                </a:cxn>
                <a:cxn ang="0">
                  <a:pos x="r" y="vc"/>
                </a:cxn>
              </a:cxnLst>
              <a:rect l="l" t="t" r="r" b="b"/>
              <a:pathLst>
                <a:path w="605" h="574">
                  <a:moveTo>
                    <a:pt x="585" y="308"/>
                  </a:moveTo>
                  <a:cubicBezTo>
                    <a:pt x="596" y="302"/>
                    <a:pt x="605" y="300"/>
                    <a:pt x="605" y="286"/>
                  </a:cubicBezTo>
                  <a:cubicBezTo>
                    <a:pt x="605" y="274"/>
                    <a:pt x="596" y="269"/>
                    <a:pt x="585" y="266"/>
                  </a:cubicBezTo>
                  <a:lnTo>
                    <a:pt x="36" y="6"/>
                  </a:lnTo>
                  <a:cubicBezTo>
                    <a:pt x="25" y="0"/>
                    <a:pt x="22" y="0"/>
                    <a:pt x="20" y="0"/>
                  </a:cubicBezTo>
                  <a:cubicBezTo>
                    <a:pt x="8" y="0"/>
                    <a:pt x="0" y="8"/>
                    <a:pt x="0" y="20"/>
                  </a:cubicBezTo>
                  <a:cubicBezTo>
                    <a:pt x="0" y="28"/>
                    <a:pt x="6" y="34"/>
                    <a:pt x="20" y="42"/>
                  </a:cubicBezTo>
                  <a:lnTo>
                    <a:pt x="538" y="286"/>
                  </a:lnTo>
                  <a:lnTo>
                    <a:pt x="20" y="532"/>
                  </a:lnTo>
                  <a:cubicBezTo>
                    <a:pt x="6" y="537"/>
                    <a:pt x="0" y="546"/>
                    <a:pt x="0" y="554"/>
                  </a:cubicBezTo>
                  <a:cubicBezTo>
                    <a:pt x="0" y="565"/>
                    <a:pt x="8" y="574"/>
                    <a:pt x="20" y="574"/>
                  </a:cubicBezTo>
                  <a:cubicBezTo>
                    <a:pt x="22" y="574"/>
                    <a:pt x="25" y="574"/>
                    <a:pt x="36" y="5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orme libre : forme 17">
              <a:extLst>
                <a:ext uri="{FF2B5EF4-FFF2-40B4-BE49-F238E27FC236}">
                  <a16:creationId xmlns:a16="http://schemas.microsoft.com/office/drawing/2014/main" id="{14DF8C81-8F52-49C0-933C-7BED5B222D68}"/>
                </a:ext>
              </a:extLst>
            </p:cNvPr>
            <p:cNvSpPr/>
            <p:nvPr/>
          </p:nvSpPr>
          <p:spPr>
            <a:xfrm>
              <a:off x="8416440" y="470448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9"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cxnSp>
        <p:nvCxnSpPr>
          <p:cNvPr id="22" name="Straight Connector 6">
            <a:extLst>
              <a:ext uri="{FF2B5EF4-FFF2-40B4-BE49-F238E27FC236}">
                <a16:creationId xmlns:a16="http://schemas.microsoft.com/office/drawing/2014/main" id="{6FAC7F80-0EC7-4984-9554-EE03B4711ED4}"/>
              </a:ext>
            </a:extLst>
          </p:cNvPr>
          <p:cNvCxnSpPr>
            <a:cxnSpLocks/>
          </p:cNvCxnSpPr>
          <p:nvPr/>
        </p:nvCxnSpPr>
        <p:spPr>
          <a:xfrm>
            <a:off x="1982481" y="4869882"/>
            <a:ext cx="6139543" cy="0"/>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2169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5286A1-5929-4F39-A6F9-E30EB25350B5}"/>
              </a:ext>
            </a:extLst>
          </p:cNvPr>
          <p:cNvSpPr>
            <a:spLocks noGrp="1"/>
          </p:cNvSpPr>
          <p:nvPr>
            <p:ph type="title"/>
          </p:nvPr>
        </p:nvSpPr>
        <p:spPr/>
        <p:txBody>
          <a:bodyPr/>
          <a:lstStyle/>
          <a:p>
            <a:r>
              <a:rPr lang="fr-FR" dirty="0"/>
              <a:t>A </a:t>
            </a:r>
            <a:r>
              <a:rPr lang="fr-FR" dirty="0" err="1"/>
              <a:t>divide</a:t>
            </a:r>
            <a:r>
              <a:rPr lang="fr-FR" dirty="0"/>
              <a:t> and </a:t>
            </a:r>
            <a:r>
              <a:rPr lang="fr-FR" dirty="0" err="1"/>
              <a:t>conquer</a:t>
            </a:r>
            <a:r>
              <a:rPr lang="fr-FR" dirty="0"/>
              <a:t> </a:t>
            </a:r>
            <a:r>
              <a:rPr lang="fr-FR" dirty="0" err="1"/>
              <a:t>approach</a:t>
            </a:r>
            <a:r>
              <a:rPr lang="fr-FR" dirty="0"/>
              <a:t> [Tonneau et al. 15]</a:t>
            </a:r>
          </a:p>
        </p:txBody>
      </p:sp>
      <p:sp>
        <p:nvSpPr>
          <p:cNvPr id="3" name="Espace réservé du contenu 2">
            <a:extLst>
              <a:ext uri="{FF2B5EF4-FFF2-40B4-BE49-F238E27FC236}">
                <a16:creationId xmlns:a16="http://schemas.microsoft.com/office/drawing/2014/main" id="{6B627559-FA7F-4E7D-B704-0CC183301218}"/>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9657CA93-C856-4878-8074-4FD4CDEDFAC3}"/>
              </a:ext>
            </a:extLst>
          </p:cNvPr>
          <p:cNvPicPr>
            <a:picLocks noChangeAspect="1"/>
          </p:cNvPicPr>
          <p:nvPr/>
        </p:nvPicPr>
        <p:blipFill>
          <a:blip r:embed="rId3">
            <a:lum/>
            <a:alphaModFix/>
          </a:blip>
          <a:srcRect/>
          <a:stretch>
            <a:fillRect/>
          </a:stretch>
        </p:blipFill>
        <p:spPr>
          <a:xfrm>
            <a:off x="72360" y="2919240"/>
            <a:ext cx="9936000" cy="1344600"/>
          </a:xfrm>
          <a:prstGeom prst="rect">
            <a:avLst/>
          </a:prstGeom>
          <a:noFill/>
          <a:ln w="6480">
            <a:noFill/>
            <a:prstDash val="solid"/>
          </a:ln>
        </p:spPr>
      </p:pic>
      <p:sp>
        <p:nvSpPr>
          <p:cNvPr id="5" name="Forme libre : forme 4">
            <a:extLst>
              <a:ext uri="{FF2B5EF4-FFF2-40B4-BE49-F238E27FC236}">
                <a16:creationId xmlns:a16="http://schemas.microsoft.com/office/drawing/2014/main" id="{B54C2B26-092B-4114-9D8A-EB361788182C}"/>
              </a:ext>
            </a:extLst>
          </p:cNvPr>
          <p:cNvSpPr/>
          <p:nvPr/>
        </p:nvSpPr>
        <p:spPr>
          <a:xfrm>
            <a:off x="6697800" y="1809719"/>
            <a:ext cx="2560319"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66CC"/>
          </a:solidFill>
          <a:ln w="6480">
            <a:solidFill>
              <a:srgbClr val="000000"/>
            </a:solidFill>
            <a:prstDash val="solid"/>
          </a:ln>
        </p:spPr>
        <p:txBody>
          <a:bodyPr vert="horz" wrap="none" lIns="93240" tIns="48240" rIns="93240" bIns="4824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Whole body motion</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generator</a:t>
            </a:r>
          </a:p>
        </p:txBody>
      </p:sp>
      <p:sp>
        <p:nvSpPr>
          <p:cNvPr id="6" name="Forme libre : forme 5">
            <a:extLst>
              <a:ext uri="{FF2B5EF4-FFF2-40B4-BE49-F238E27FC236}">
                <a16:creationId xmlns:a16="http://schemas.microsoft.com/office/drawing/2014/main" id="{12FA33E3-B646-4F0A-93F9-DFA51D9D000A}"/>
              </a:ext>
            </a:extLst>
          </p:cNvPr>
          <p:cNvSpPr/>
          <p:nvPr/>
        </p:nvSpPr>
        <p:spPr>
          <a:xfrm>
            <a:off x="4356000" y="1802519"/>
            <a:ext cx="1371599" cy="830159"/>
          </a:xfrm>
          <a:custGeom>
            <a:avLst/>
            <a:gdLst>
              <a:gd name="x1" fmla="*/ ss 21682 100000"/>
              <a:gd name="x2" fmla="+- r 0 x1"/>
              <a:gd name="y1" fmla="*/ ss 2168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00AE00"/>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Contact</a:t>
            </a:r>
            <a:br>
              <a:rPr lang="en-GB" sz="1800" b="0" i="0" u="none" strike="noStrike" kern="1200" cap="none">
                <a:ln>
                  <a:noFill/>
                </a:ln>
                <a:solidFill>
                  <a:srgbClr val="FFFFFF"/>
                </a:solidFill>
                <a:latin typeface="Liberation Sans" pitchFamily="18"/>
                <a:ea typeface="Noto Sans CJK SC Regular" pitchFamily="2"/>
                <a:cs typeface="FreeSans" pitchFamily="2"/>
              </a:rPr>
            </a:br>
            <a:r>
              <a:rPr lang="en-GB" sz="1800" b="0" i="0" u="none" strike="noStrike" kern="1200" cap="none">
                <a:ln>
                  <a:noFill/>
                </a:ln>
                <a:solidFill>
                  <a:srgbClr val="FFFFFF"/>
                </a:solidFill>
                <a:latin typeface="Liberation Sans" pitchFamily="18"/>
                <a:ea typeface="Noto Sans CJK SC Regular" pitchFamily="2"/>
                <a:cs typeface="FreeSans" pitchFamily="2"/>
              </a:rPr>
              <a:t>Planner</a:t>
            </a:r>
          </a:p>
        </p:txBody>
      </p:sp>
      <p:sp>
        <p:nvSpPr>
          <p:cNvPr id="7" name="Forme libre : forme 6">
            <a:extLst>
              <a:ext uri="{FF2B5EF4-FFF2-40B4-BE49-F238E27FC236}">
                <a16:creationId xmlns:a16="http://schemas.microsoft.com/office/drawing/2014/main" id="{532CDF51-152D-4ACE-A582-A37AA23EAD61}"/>
              </a:ext>
            </a:extLst>
          </p:cNvPr>
          <p:cNvSpPr/>
          <p:nvPr/>
        </p:nvSpPr>
        <p:spPr>
          <a:xfrm>
            <a:off x="1369800" y="1809719"/>
            <a:ext cx="2156400" cy="822960"/>
          </a:xfrm>
          <a:custGeom>
            <a:avLst/>
            <a:gdLst>
              <a:gd name="x1" fmla="*/ ss 21872 100000"/>
              <a:gd name="x2" fmla="+- r 0 x1"/>
              <a:gd name="y1" fmla="*/ ss 21872 100000"/>
              <a:gd name="y2" fmla="+- b 0 y1"/>
              <a:gd name="il" fmla="*/ x1 29289 100000"/>
              <a:gd name="ir" fmla="+- r 0 il"/>
              <a:gd name="it" fmla="*/ y1 29289 100000"/>
              <a:gd name="ib" fmla="+- b 0 it"/>
            </a:gdLst>
            <a:ahLst/>
            <a:cxnLst>
              <a:cxn ang="3cd4">
                <a:pos x="hc" y="t"/>
              </a:cxn>
              <a:cxn ang="cd2">
                <a:pos x="l" y="vc"/>
              </a:cxn>
              <a:cxn ang="cd4">
                <a:pos x="hc" y="b"/>
              </a:cxn>
              <a:cxn ang="0">
                <a:pos x="r" y="vc"/>
              </a:cxn>
            </a:cxnLst>
            <a:rect l="il" t="il" r="ir" b="ib"/>
            <a:pathLst>
              <a:path>
                <a:moveTo>
                  <a:pt x="l" y="y1"/>
                </a:moveTo>
                <a:arcTo wR="x1" hR="y1" stAng="cd2" swAng="cd4"/>
                <a:lnTo>
                  <a:pt x="x2" y="t"/>
                </a:lnTo>
                <a:arcTo wR="x1" hR="y1" stAng="3cd4" swAng="cd4"/>
                <a:lnTo>
                  <a:pt x="r" y="y2"/>
                </a:lnTo>
                <a:arcTo wR="x1" hR="y1" stAng="0" swAng="cd4"/>
                <a:lnTo>
                  <a:pt x="x1" y="b"/>
                </a:lnTo>
                <a:arcTo wR="x1" hR="y1" stAng="cd4" swAng="cd4"/>
                <a:close/>
              </a:path>
            </a:pathLst>
          </a:custGeom>
          <a:solidFill>
            <a:srgbClr val="FF9966"/>
          </a:solidFill>
          <a:ln w="0">
            <a:solidFill>
              <a:srgbClr val="000000"/>
            </a:solidFill>
            <a:prstDash val="solid"/>
          </a:ln>
        </p:spPr>
        <p:txBody>
          <a:bodyPr vert="horz" wrap="none" lIns="90000" tIns="45000" rIns="90000" bIns="45000" anchor="ctr" anchorCtr="0" compatLnSpc="0"/>
          <a:lstStyle/>
          <a:p>
            <a:pPr marL="0" marR="0" lvl="0" indent="0" algn="ctr" rtl="0" hangingPunct="0">
              <a:lnSpc>
                <a:spcPct val="100000"/>
              </a:lnSpc>
              <a:spcBef>
                <a:spcPts val="0"/>
              </a:spcBef>
              <a:spcAft>
                <a:spcPts val="0"/>
              </a:spcAft>
              <a:buNone/>
              <a:tabLst/>
            </a:pPr>
            <a:r>
              <a:rPr lang="en-GB" sz="1800" b="0" i="0" u="none" strike="noStrike" kern="1200" cap="none">
                <a:ln>
                  <a:noFill/>
                </a:ln>
                <a:solidFill>
                  <a:srgbClr val="FFFFFF"/>
                </a:solidFill>
                <a:latin typeface="Liberation Sans" pitchFamily="18"/>
                <a:ea typeface="Noto Sans CJK SC Regular" pitchFamily="2"/>
                <a:cs typeface="FreeSans" pitchFamily="2"/>
              </a:rPr>
              <a:t>Global path planner</a:t>
            </a:r>
          </a:p>
        </p:txBody>
      </p:sp>
      <p:sp>
        <p:nvSpPr>
          <p:cNvPr id="9" name="Forme libre : forme 8">
            <a:extLst>
              <a:ext uri="{FF2B5EF4-FFF2-40B4-BE49-F238E27FC236}">
                <a16:creationId xmlns:a16="http://schemas.microsoft.com/office/drawing/2014/main" id="{2C6BD398-8F68-4BB9-8EE6-5C139321C7C3}"/>
              </a:ext>
            </a:extLst>
          </p:cNvPr>
          <p:cNvSpPr/>
          <p:nvPr/>
        </p:nvSpPr>
        <p:spPr>
          <a:xfrm>
            <a:off x="1718051" y="5035879"/>
            <a:ext cx="6644521" cy="49330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12600">
            <a:noFill/>
            <a:prstDash val="solid"/>
          </a:ln>
        </p:spPr>
        <p:txBody>
          <a:bodyPr vert="horz" wrap="none" lIns="96120" tIns="51120" rIns="96120" bIns="51120" anchor="ctr" anchorCtr="0" compatLnSpc="0">
            <a:noAutofit/>
          </a:bodyPr>
          <a:lstStyle/>
          <a:p>
            <a:pPr marL="0" marR="0" lvl="0" indent="0" rtl="0" hangingPunct="0">
              <a:lnSpc>
                <a:spcPct val="100000"/>
              </a:lnSpc>
              <a:spcBef>
                <a:spcPts val="0"/>
              </a:spcBef>
              <a:spcAft>
                <a:spcPts val="0"/>
              </a:spcAft>
              <a:buNone/>
              <a:tabLst/>
            </a:pPr>
            <a:r>
              <a:rPr lang="en-GB" sz="2400" b="0" i="0" u="none" strike="noStrike" kern="1200" cap="none" spc="0" dirty="0">
                <a:ln>
                  <a:noFill/>
                </a:ln>
                <a:solidFill>
                  <a:srgbClr val="000000"/>
                </a:solidFill>
                <a:latin typeface="Arial" panose="020B0604020202020204" pitchFamily="34" charset="0"/>
                <a:ea typeface="Noto Sans CJK SC Regular" pitchFamily="2"/>
                <a:cs typeface="Arial" panose="020B0604020202020204" pitchFamily="34" charset="0"/>
              </a:rPr>
              <a:t>Solving     in the feasibility domain of                 ?</a:t>
            </a:r>
          </a:p>
        </p:txBody>
      </p:sp>
      <p:grpSp>
        <p:nvGrpSpPr>
          <p:cNvPr id="10" name="Groupe 9" descr="28§display§\mathcal{P}_i§svg§600§TRUE§" title="TexMaths">
            <a:extLst>
              <a:ext uri="{FF2B5EF4-FFF2-40B4-BE49-F238E27FC236}">
                <a16:creationId xmlns:a16="http://schemas.microsoft.com/office/drawing/2014/main" id="{28F50CFC-A027-4780-AF8D-4F9A90B7E052}"/>
              </a:ext>
            </a:extLst>
          </p:cNvPr>
          <p:cNvGrpSpPr/>
          <p:nvPr/>
        </p:nvGrpSpPr>
        <p:grpSpPr>
          <a:xfrm>
            <a:off x="2865649" y="5145670"/>
            <a:ext cx="346320" cy="299160"/>
            <a:chOff x="2376360" y="4717080"/>
            <a:chExt cx="346320" cy="299160"/>
          </a:xfrm>
        </p:grpSpPr>
        <p:sp>
          <p:nvSpPr>
            <p:cNvPr id="19" name="Forme libre : forme 18">
              <a:extLst>
                <a:ext uri="{FF2B5EF4-FFF2-40B4-BE49-F238E27FC236}">
                  <a16:creationId xmlns:a16="http://schemas.microsoft.com/office/drawing/2014/main" id="{22851C92-C7AA-4C11-89F6-5DD3C213BA60}"/>
                </a:ext>
              </a:extLst>
            </p:cNvPr>
            <p:cNvSpPr/>
            <p:nvPr/>
          </p:nvSpPr>
          <p:spPr>
            <a:xfrm>
              <a:off x="2376360" y="4718160"/>
              <a:ext cx="346320" cy="295200"/>
            </a:xfrm>
            <a:custGeom>
              <a:avLst/>
              <a:gdLst/>
              <a:ahLst/>
              <a:cxnLst>
                <a:cxn ang="3cd4">
                  <a:pos x="hc" y="t"/>
                </a:cxn>
                <a:cxn ang="cd2">
                  <a:pos x="l" y="vc"/>
                </a:cxn>
                <a:cxn ang="cd4">
                  <a:pos x="hc" y="b"/>
                </a:cxn>
                <a:cxn ang="0">
                  <a:pos x="r" y="vc"/>
                </a:cxn>
              </a:cxnLst>
              <a:rect l="l" t="t" r="r" b="b"/>
              <a:pathLst>
                <a:path w="963" h="821">
                  <a:moveTo>
                    <a:pt x="482" y="821"/>
                  </a:moveTo>
                  <a:lnTo>
                    <a:pt x="0" y="821"/>
                  </a:lnTo>
                  <a:lnTo>
                    <a:pt x="0" y="0"/>
                  </a:lnTo>
                  <a:lnTo>
                    <a:pt x="963" y="0"/>
                  </a:lnTo>
                  <a:lnTo>
                    <a:pt x="963" y="82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orme libre : forme 19">
              <a:extLst>
                <a:ext uri="{FF2B5EF4-FFF2-40B4-BE49-F238E27FC236}">
                  <a16:creationId xmlns:a16="http://schemas.microsoft.com/office/drawing/2014/main" id="{B9258E59-F312-43F4-8EC4-6AF6F198DA41}"/>
                </a:ext>
              </a:extLst>
            </p:cNvPr>
            <p:cNvSpPr/>
            <p:nvPr/>
          </p:nvSpPr>
          <p:spPr>
            <a:xfrm>
              <a:off x="2383560" y="4717080"/>
              <a:ext cx="252720" cy="261000"/>
            </a:xfrm>
            <a:custGeom>
              <a:avLst/>
              <a:gdLst/>
              <a:ahLst/>
              <a:cxnLst>
                <a:cxn ang="3cd4">
                  <a:pos x="hc" y="t"/>
                </a:cxn>
                <a:cxn ang="cd2">
                  <a:pos x="l" y="vc"/>
                </a:cxn>
                <a:cxn ang="cd4">
                  <a:pos x="hc" y="b"/>
                </a:cxn>
                <a:cxn ang="0">
                  <a:pos x="r" y="vc"/>
                </a:cxn>
              </a:cxnLst>
              <a:rect l="l" t="t" r="r" b="b"/>
              <a:pathLst>
                <a:path w="703" h="726">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20"/>
                    <a:pt x="90" y="726"/>
                    <a:pt x="95" y="726"/>
                  </a:cubicBezTo>
                  <a:cubicBezTo>
                    <a:pt x="112" y="726"/>
                    <a:pt x="160" y="703"/>
                    <a:pt x="171" y="678"/>
                  </a:cubicBezTo>
                  <a:cubicBezTo>
                    <a:pt x="221" y="557"/>
                    <a:pt x="302" y="328"/>
                    <a:pt x="333" y="53"/>
                  </a:cubicBezTo>
                  <a:lnTo>
                    <a:pt x="384" y="53"/>
                  </a:lnTo>
                  <a:cubicBezTo>
                    <a:pt x="504" y="53"/>
                    <a:pt x="619" y="101"/>
                    <a:pt x="619" y="199"/>
                  </a:cubicBezTo>
                  <a:cubicBezTo>
                    <a:pt x="619" y="275"/>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orme libre : forme 20">
              <a:extLst>
                <a:ext uri="{FF2B5EF4-FFF2-40B4-BE49-F238E27FC236}">
                  <a16:creationId xmlns:a16="http://schemas.microsoft.com/office/drawing/2014/main" id="{2D135580-DC3E-47C9-910F-C5DBE9386DAB}"/>
                </a:ext>
              </a:extLst>
            </p:cNvPr>
            <p:cNvSpPr/>
            <p:nvPr/>
          </p:nvSpPr>
          <p:spPr>
            <a:xfrm>
              <a:off x="2633400" y="484812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7"/>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9"/>
                    <a:pt x="120" y="342"/>
                    <a:pt x="129" y="322"/>
                  </a:cubicBezTo>
                  <a:cubicBezTo>
                    <a:pt x="134" y="305"/>
                    <a:pt x="160" y="244"/>
                    <a:pt x="162" y="235"/>
                  </a:cubicBezTo>
                  <a:cubicBezTo>
                    <a:pt x="165" y="227"/>
                    <a:pt x="168" y="219"/>
                    <a:pt x="168" y="213"/>
                  </a:cubicBezTo>
                  <a:cubicBezTo>
                    <a:pt x="168" y="179"/>
                    <a:pt x="140" y="154"/>
                    <a:pt x="101" y="154"/>
                  </a:cubicBezTo>
                  <a:cubicBezTo>
                    <a:pt x="31" y="154"/>
                    <a:pt x="0" y="249"/>
                    <a:pt x="0" y="261"/>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1" name="Groupe 10" descr="28§display§\mathcal{P}_j , j &gt; i§svg§600§TRUE§" title="TexMaths">
            <a:extLst>
              <a:ext uri="{FF2B5EF4-FFF2-40B4-BE49-F238E27FC236}">
                <a16:creationId xmlns:a16="http://schemas.microsoft.com/office/drawing/2014/main" id="{2D1119D3-0ACA-4A2A-AB67-D3A5BA1D53A5}"/>
              </a:ext>
            </a:extLst>
          </p:cNvPr>
          <p:cNvGrpSpPr/>
          <p:nvPr/>
        </p:nvGrpSpPr>
        <p:grpSpPr>
          <a:xfrm>
            <a:off x="6868657" y="5121190"/>
            <a:ext cx="1311120" cy="346320"/>
            <a:chOff x="7216920" y="4696560"/>
            <a:chExt cx="1311120" cy="346320"/>
          </a:xfrm>
        </p:grpSpPr>
        <p:sp>
          <p:nvSpPr>
            <p:cNvPr id="12" name="Forme libre : forme 11">
              <a:extLst>
                <a:ext uri="{FF2B5EF4-FFF2-40B4-BE49-F238E27FC236}">
                  <a16:creationId xmlns:a16="http://schemas.microsoft.com/office/drawing/2014/main" id="{2B9EB045-1730-49DB-A155-DD0F1D53B8C0}"/>
                </a:ext>
              </a:extLst>
            </p:cNvPr>
            <p:cNvSpPr/>
            <p:nvPr/>
          </p:nvSpPr>
          <p:spPr>
            <a:xfrm>
              <a:off x="7216920" y="4697640"/>
              <a:ext cx="1311120" cy="343440"/>
            </a:xfrm>
            <a:custGeom>
              <a:avLst/>
              <a:gdLst/>
              <a:ahLst/>
              <a:cxnLst>
                <a:cxn ang="3cd4">
                  <a:pos x="hc" y="t"/>
                </a:cxn>
                <a:cxn ang="cd2">
                  <a:pos x="l" y="vc"/>
                </a:cxn>
                <a:cxn ang="cd4">
                  <a:pos x="hc" y="b"/>
                </a:cxn>
                <a:cxn ang="0">
                  <a:pos x="r" y="vc"/>
                </a:cxn>
              </a:cxnLst>
              <a:rect l="l" t="t" r="r" b="b"/>
              <a:pathLst>
                <a:path w="3643" h="955">
                  <a:moveTo>
                    <a:pt x="1823" y="955"/>
                  </a:moveTo>
                  <a:lnTo>
                    <a:pt x="0" y="955"/>
                  </a:lnTo>
                  <a:lnTo>
                    <a:pt x="0" y="0"/>
                  </a:lnTo>
                  <a:lnTo>
                    <a:pt x="3643" y="0"/>
                  </a:lnTo>
                  <a:lnTo>
                    <a:pt x="3643"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orme libre : forme 12">
              <a:extLst>
                <a:ext uri="{FF2B5EF4-FFF2-40B4-BE49-F238E27FC236}">
                  <a16:creationId xmlns:a16="http://schemas.microsoft.com/office/drawing/2014/main" id="{E4FEF2A5-0F90-42E9-8A41-290F35D053E7}"/>
                </a:ext>
              </a:extLst>
            </p:cNvPr>
            <p:cNvSpPr/>
            <p:nvPr/>
          </p:nvSpPr>
          <p:spPr>
            <a:xfrm>
              <a:off x="7224120" y="4696560"/>
              <a:ext cx="252720" cy="260640"/>
            </a:xfrm>
            <a:custGeom>
              <a:avLst/>
              <a:gdLst/>
              <a:ahLst/>
              <a:cxnLst>
                <a:cxn ang="3cd4">
                  <a:pos x="hc" y="t"/>
                </a:cxn>
                <a:cxn ang="cd2">
                  <a:pos x="l" y="vc"/>
                </a:cxn>
                <a:cxn ang="cd4">
                  <a:pos x="hc" y="b"/>
                </a:cxn>
                <a:cxn ang="0">
                  <a:pos x="r" y="vc"/>
                </a:cxn>
              </a:cxnLst>
              <a:rect l="l" t="t" r="r" b="b"/>
              <a:pathLst>
                <a:path w="703" h="725">
                  <a:moveTo>
                    <a:pt x="322" y="0"/>
                  </a:moveTo>
                  <a:cubicBezTo>
                    <a:pt x="185" y="0"/>
                    <a:pt x="78" y="67"/>
                    <a:pt x="36" y="115"/>
                  </a:cubicBezTo>
                  <a:cubicBezTo>
                    <a:pt x="3" y="154"/>
                    <a:pt x="0" y="182"/>
                    <a:pt x="0" y="185"/>
                  </a:cubicBezTo>
                  <a:cubicBezTo>
                    <a:pt x="0" y="190"/>
                    <a:pt x="3" y="190"/>
                    <a:pt x="11" y="190"/>
                  </a:cubicBezTo>
                  <a:cubicBezTo>
                    <a:pt x="25" y="190"/>
                    <a:pt x="48" y="179"/>
                    <a:pt x="56" y="174"/>
                  </a:cubicBezTo>
                  <a:cubicBezTo>
                    <a:pt x="78" y="160"/>
                    <a:pt x="81" y="154"/>
                    <a:pt x="87" y="134"/>
                  </a:cubicBezTo>
                  <a:cubicBezTo>
                    <a:pt x="101" y="95"/>
                    <a:pt x="129" y="62"/>
                    <a:pt x="252" y="53"/>
                  </a:cubicBezTo>
                  <a:cubicBezTo>
                    <a:pt x="235" y="277"/>
                    <a:pt x="174" y="493"/>
                    <a:pt x="92" y="700"/>
                  </a:cubicBezTo>
                  <a:cubicBezTo>
                    <a:pt x="87" y="714"/>
                    <a:pt x="87" y="717"/>
                    <a:pt x="87" y="717"/>
                  </a:cubicBezTo>
                  <a:cubicBezTo>
                    <a:pt x="87" y="719"/>
                    <a:pt x="90" y="725"/>
                    <a:pt x="95" y="725"/>
                  </a:cubicBezTo>
                  <a:cubicBezTo>
                    <a:pt x="112" y="725"/>
                    <a:pt x="160" y="703"/>
                    <a:pt x="171" y="677"/>
                  </a:cubicBezTo>
                  <a:cubicBezTo>
                    <a:pt x="221" y="557"/>
                    <a:pt x="302" y="328"/>
                    <a:pt x="333" y="53"/>
                  </a:cubicBezTo>
                  <a:lnTo>
                    <a:pt x="384" y="53"/>
                  </a:lnTo>
                  <a:cubicBezTo>
                    <a:pt x="504" y="53"/>
                    <a:pt x="619" y="101"/>
                    <a:pt x="619" y="199"/>
                  </a:cubicBezTo>
                  <a:cubicBezTo>
                    <a:pt x="619" y="274"/>
                    <a:pt x="549" y="412"/>
                    <a:pt x="356" y="417"/>
                  </a:cubicBezTo>
                  <a:cubicBezTo>
                    <a:pt x="336" y="420"/>
                    <a:pt x="325" y="420"/>
                    <a:pt x="297" y="437"/>
                  </a:cubicBezTo>
                  <a:cubicBezTo>
                    <a:pt x="280" y="448"/>
                    <a:pt x="272" y="459"/>
                    <a:pt x="272" y="465"/>
                  </a:cubicBezTo>
                  <a:cubicBezTo>
                    <a:pt x="272" y="473"/>
                    <a:pt x="277" y="473"/>
                    <a:pt x="291" y="473"/>
                  </a:cubicBezTo>
                  <a:cubicBezTo>
                    <a:pt x="470" y="473"/>
                    <a:pt x="703" y="319"/>
                    <a:pt x="703" y="157"/>
                  </a:cubicBezTo>
                  <a:cubicBezTo>
                    <a:pt x="703" y="45"/>
                    <a:pt x="571" y="0"/>
                    <a:pt x="456"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orme libre : forme 13">
              <a:extLst>
                <a:ext uri="{FF2B5EF4-FFF2-40B4-BE49-F238E27FC236}">
                  <a16:creationId xmlns:a16="http://schemas.microsoft.com/office/drawing/2014/main" id="{52590B1E-603C-4B28-9EDD-6F5E14254B44}"/>
                </a:ext>
              </a:extLst>
            </p:cNvPr>
            <p:cNvSpPr/>
            <p:nvPr/>
          </p:nvSpPr>
          <p:spPr>
            <a:xfrm>
              <a:off x="7462800" y="482760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79"/>
                    <a:pt x="67" y="579"/>
                  </a:cubicBezTo>
                  <a:cubicBezTo>
                    <a:pt x="59" y="579"/>
                    <a:pt x="50" y="579"/>
                    <a:pt x="42" y="577"/>
                  </a:cubicBezTo>
                  <a:cubicBezTo>
                    <a:pt x="62" y="568"/>
                    <a:pt x="67" y="551"/>
                    <a:pt x="67" y="540"/>
                  </a:cubicBezTo>
                  <a:cubicBezTo>
                    <a:pt x="67" y="523"/>
                    <a:pt x="53" y="515"/>
                    <a:pt x="39" y="515"/>
                  </a:cubicBezTo>
                  <a:cubicBezTo>
                    <a:pt x="17" y="515"/>
                    <a:pt x="0" y="535"/>
                    <a:pt x="0" y="557"/>
                  </a:cubicBezTo>
                  <a:cubicBezTo>
                    <a:pt x="0" y="582"/>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orme libre : forme 14">
              <a:extLst>
                <a:ext uri="{FF2B5EF4-FFF2-40B4-BE49-F238E27FC236}">
                  <a16:creationId xmlns:a16="http://schemas.microsoft.com/office/drawing/2014/main" id="{E04EEC3A-2660-454D-99C9-584E78C6EC12}"/>
                </a:ext>
              </a:extLst>
            </p:cNvPr>
            <p:cNvSpPr/>
            <p:nvPr/>
          </p:nvSpPr>
          <p:spPr>
            <a:xfrm>
              <a:off x="7642440" y="490104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orme libre : forme 15">
              <a:extLst>
                <a:ext uri="{FF2B5EF4-FFF2-40B4-BE49-F238E27FC236}">
                  <a16:creationId xmlns:a16="http://schemas.microsoft.com/office/drawing/2014/main" id="{2A67CAB5-6570-45D1-80A6-45970E4997B5}"/>
                </a:ext>
              </a:extLst>
            </p:cNvPr>
            <p:cNvSpPr/>
            <p:nvPr/>
          </p:nvSpPr>
          <p:spPr>
            <a:xfrm>
              <a:off x="7764120" y="470448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8"/>
                    <a:pt x="140" y="834"/>
                    <a:pt x="84" y="834"/>
                  </a:cubicBezTo>
                  <a:cubicBezTo>
                    <a:pt x="78" y="834"/>
                    <a:pt x="64" y="834"/>
                    <a:pt x="48" y="823"/>
                  </a:cubicBezTo>
                  <a:cubicBezTo>
                    <a:pt x="76" y="817"/>
                    <a:pt x="92" y="792"/>
                    <a:pt x="92" y="773"/>
                  </a:cubicBezTo>
                  <a:cubicBezTo>
                    <a:pt x="92" y="756"/>
                    <a:pt x="81" y="736"/>
                    <a:pt x="53" y="736"/>
                  </a:cubicBezTo>
                  <a:cubicBezTo>
                    <a:pt x="28" y="736"/>
                    <a:pt x="0" y="759"/>
                    <a:pt x="0" y="795"/>
                  </a:cubicBezTo>
                  <a:cubicBezTo>
                    <a:pt x="0" y="834"/>
                    <a:pt x="39" y="854"/>
                    <a:pt x="87" y="854"/>
                  </a:cubicBezTo>
                  <a:cubicBezTo>
                    <a:pt x="157" y="854"/>
                    <a:pt x="249" y="803"/>
                    <a:pt x="274" y="705"/>
                  </a:cubicBezTo>
                  <a:lnTo>
                    <a:pt x="364" y="344"/>
                  </a:lnTo>
                  <a:cubicBezTo>
                    <a:pt x="370" y="325"/>
                    <a:pt x="370" y="311"/>
                    <a:pt x="370" y="308"/>
                  </a:cubicBezTo>
                  <a:cubicBezTo>
                    <a:pt x="370" y="252"/>
                    <a:pt x="328" y="216"/>
                    <a:pt x="277" y="216"/>
                  </a:cubicBezTo>
                  <a:cubicBezTo>
                    <a:pt x="176" y="216"/>
                    <a:pt x="120" y="358"/>
                    <a:pt x="120" y="370"/>
                  </a:cubicBezTo>
                  <a:cubicBezTo>
                    <a:pt x="120" y="378"/>
                    <a:pt x="132" y="378"/>
                    <a:pt x="132" y="378"/>
                  </a:cubicBezTo>
                  <a:cubicBezTo>
                    <a:pt x="143" y="378"/>
                    <a:pt x="143" y="378"/>
                    <a:pt x="151" y="358"/>
                  </a:cubicBezTo>
                  <a:cubicBezTo>
                    <a:pt x="176" y="297"/>
                    <a:pt x="221" y="238"/>
                    <a:pt x="274" y="238"/>
                  </a:cubicBezTo>
                  <a:cubicBezTo>
                    <a:pt x="288" y="238"/>
                    <a:pt x="308" y="241"/>
                    <a:pt x="308" y="283"/>
                  </a:cubicBezTo>
                  <a:cubicBezTo>
                    <a:pt x="308" y="305"/>
                    <a:pt x="305" y="316"/>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orme libre : forme 16">
              <a:extLst>
                <a:ext uri="{FF2B5EF4-FFF2-40B4-BE49-F238E27FC236}">
                  <a16:creationId xmlns:a16="http://schemas.microsoft.com/office/drawing/2014/main" id="{D7978980-591F-4EBA-B642-6063A9BEC98C}"/>
                </a:ext>
              </a:extLst>
            </p:cNvPr>
            <p:cNvSpPr/>
            <p:nvPr/>
          </p:nvSpPr>
          <p:spPr>
            <a:xfrm>
              <a:off x="8062560" y="4746960"/>
              <a:ext cx="217440" cy="206280"/>
            </a:xfrm>
            <a:custGeom>
              <a:avLst/>
              <a:gdLst/>
              <a:ahLst/>
              <a:cxnLst>
                <a:cxn ang="3cd4">
                  <a:pos x="hc" y="t"/>
                </a:cxn>
                <a:cxn ang="cd2">
                  <a:pos x="l" y="vc"/>
                </a:cxn>
                <a:cxn ang="cd4">
                  <a:pos x="hc" y="b"/>
                </a:cxn>
                <a:cxn ang="0">
                  <a:pos x="r" y="vc"/>
                </a:cxn>
              </a:cxnLst>
              <a:rect l="l" t="t" r="r" b="b"/>
              <a:pathLst>
                <a:path w="605" h="574">
                  <a:moveTo>
                    <a:pt x="585" y="308"/>
                  </a:moveTo>
                  <a:cubicBezTo>
                    <a:pt x="596" y="302"/>
                    <a:pt x="605" y="300"/>
                    <a:pt x="605" y="286"/>
                  </a:cubicBezTo>
                  <a:cubicBezTo>
                    <a:pt x="605" y="274"/>
                    <a:pt x="596" y="269"/>
                    <a:pt x="585" y="266"/>
                  </a:cubicBezTo>
                  <a:lnTo>
                    <a:pt x="36" y="6"/>
                  </a:lnTo>
                  <a:cubicBezTo>
                    <a:pt x="25" y="0"/>
                    <a:pt x="22" y="0"/>
                    <a:pt x="20" y="0"/>
                  </a:cubicBezTo>
                  <a:cubicBezTo>
                    <a:pt x="8" y="0"/>
                    <a:pt x="0" y="8"/>
                    <a:pt x="0" y="20"/>
                  </a:cubicBezTo>
                  <a:cubicBezTo>
                    <a:pt x="0" y="28"/>
                    <a:pt x="6" y="34"/>
                    <a:pt x="20" y="42"/>
                  </a:cubicBezTo>
                  <a:lnTo>
                    <a:pt x="538" y="286"/>
                  </a:lnTo>
                  <a:lnTo>
                    <a:pt x="20" y="532"/>
                  </a:lnTo>
                  <a:cubicBezTo>
                    <a:pt x="6" y="537"/>
                    <a:pt x="0" y="546"/>
                    <a:pt x="0" y="554"/>
                  </a:cubicBezTo>
                  <a:cubicBezTo>
                    <a:pt x="0" y="565"/>
                    <a:pt x="8" y="574"/>
                    <a:pt x="20" y="574"/>
                  </a:cubicBezTo>
                  <a:cubicBezTo>
                    <a:pt x="22" y="574"/>
                    <a:pt x="25" y="574"/>
                    <a:pt x="36" y="5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orme libre : forme 17">
              <a:extLst>
                <a:ext uri="{FF2B5EF4-FFF2-40B4-BE49-F238E27FC236}">
                  <a16:creationId xmlns:a16="http://schemas.microsoft.com/office/drawing/2014/main" id="{14DF8C81-8F52-49C0-933C-7BED5B222D68}"/>
                </a:ext>
              </a:extLst>
            </p:cNvPr>
            <p:cNvSpPr/>
            <p:nvPr/>
          </p:nvSpPr>
          <p:spPr>
            <a:xfrm>
              <a:off x="8416440" y="470448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9"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cxnSp>
        <p:nvCxnSpPr>
          <p:cNvPr id="22" name="Straight Connector 6">
            <a:extLst>
              <a:ext uri="{FF2B5EF4-FFF2-40B4-BE49-F238E27FC236}">
                <a16:creationId xmlns:a16="http://schemas.microsoft.com/office/drawing/2014/main" id="{6FAC7F80-0EC7-4984-9554-EE03B4711ED4}"/>
              </a:ext>
            </a:extLst>
          </p:cNvPr>
          <p:cNvCxnSpPr>
            <a:cxnSpLocks/>
          </p:cNvCxnSpPr>
          <p:nvPr/>
        </p:nvCxnSpPr>
        <p:spPr>
          <a:xfrm>
            <a:off x="1982481" y="4869882"/>
            <a:ext cx="6139543" cy="0"/>
          </a:xfrm>
          <a:prstGeom prst="line">
            <a:avLst/>
          </a:prstGeom>
          <a:ln w="12700"/>
        </p:spPr>
        <p:style>
          <a:lnRef idx="1">
            <a:schemeClr val="dk1"/>
          </a:lnRef>
          <a:fillRef idx="0">
            <a:schemeClr val="dk1"/>
          </a:fillRef>
          <a:effectRef idx="0">
            <a:schemeClr val="dk1"/>
          </a:effectRef>
          <a:fontRef idx="minor">
            <a:schemeClr val="tx1"/>
          </a:fontRef>
        </p:style>
      </p:cxnSp>
      <p:sp>
        <p:nvSpPr>
          <p:cNvPr id="8" name="Rectangle 7">
            <a:extLst>
              <a:ext uri="{FF2B5EF4-FFF2-40B4-BE49-F238E27FC236}">
                <a16:creationId xmlns:a16="http://schemas.microsoft.com/office/drawing/2014/main" id="{8EF3C4B4-EA02-489F-95BC-2F653281DBD9}"/>
              </a:ext>
            </a:extLst>
          </p:cNvPr>
          <p:cNvSpPr/>
          <p:nvPr/>
        </p:nvSpPr>
        <p:spPr>
          <a:xfrm>
            <a:off x="4191000" y="1455420"/>
            <a:ext cx="1813560" cy="14638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79732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0C49-C700-409B-AE16-7841BE06B17C}"/>
              </a:ext>
            </a:extLst>
          </p:cNvPr>
          <p:cNvSpPr>
            <a:spLocks noGrp="1"/>
          </p:cNvSpPr>
          <p:nvPr>
            <p:ph type="title"/>
          </p:nvPr>
        </p:nvSpPr>
        <p:spPr/>
        <p:txBody>
          <a:bodyPr/>
          <a:lstStyle/>
          <a:p>
            <a:r>
              <a:rPr lang="en-GB" dirty="0"/>
              <a:t>Cheating assumption: low-dimensional space</a:t>
            </a:r>
          </a:p>
        </p:txBody>
      </p:sp>
      <p:sp>
        <p:nvSpPr>
          <p:cNvPr id="5" name="Content Placeholder 4">
            <a:extLst>
              <a:ext uri="{FF2B5EF4-FFF2-40B4-BE49-F238E27FC236}">
                <a16:creationId xmlns:a16="http://schemas.microsoft.com/office/drawing/2014/main" id="{A2681E66-5F60-40FE-8CB5-1C6A54E885EC}"/>
              </a:ext>
            </a:extLst>
          </p:cNvPr>
          <p:cNvSpPr>
            <a:spLocks noGrp="1"/>
          </p:cNvSpPr>
          <p:nvPr>
            <p:ph idx="1"/>
          </p:nvPr>
        </p:nvSpPr>
        <p:spPr/>
        <p:txBody>
          <a:bodyPr/>
          <a:lstStyle/>
          <a:p>
            <a:endParaRPr lang="en-GB"/>
          </a:p>
        </p:txBody>
      </p:sp>
      <p:cxnSp>
        <p:nvCxnSpPr>
          <p:cNvPr id="7" name="Straight Connector 6">
            <a:extLst>
              <a:ext uri="{FF2B5EF4-FFF2-40B4-BE49-F238E27FC236}">
                <a16:creationId xmlns:a16="http://schemas.microsoft.com/office/drawing/2014/main" id="{C8F8CB8A-FF1D-4DA9-B89E-18E35312E47E}"/>
              </a:ext>
            </a:extLst>
          </p:cNvPr>
          <p:cNvCxnSpPr>
            <a:cxnSpLocks/>
          </p:cNvCxnSpPr>
          <p:nvPr/>
        </p:nvCxnSpPr>
        <p:spPr>
          <a:xfrm>
            <a:off x="1982481" y="5016186"/>
            <a:ext cx="6139543" cy="0"/>
          </a:xfrm>
          <a:prstGeom prst="line">
            <a:avLst/>
          </a:prstGeom>
          <a:ln w="12700"/>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B67F114D-29C0-47F1-918A-C0154F9805C7}"/>
              </a:ext>
            </a:extLst>
          </p:cNvPr>
          <p:cNvSpPr txBox="1"/>
          <p:nvPr/>
        </p:nvSpPr>
        <p:spPr>
          <a:xfrm>
            <a:off x="1187546" y="5138820"/>
            <a:ext cx="7704545" cy="369332"/>
          </a:xfrm>
          <a:prstGeom prst="rect">
            <a:avLst/>
          </a:prstGeom>
          <a:noFill/>
        </p:spPr>
        <p:txBody>
          <a:bodyPr wrap="none" rtlCol="0">
            <a:spAutoFit/>
          </a:bodyPr>
          <a:lstStyle/>
          <a:p>
            <a:r>
              <a:rPr lang="en-GB" dirty="0"/>
              <a:t>Dimensionality reduction for contacts / collision constraints [</a:t>
            </a:r>
            <a:r>
              <a:rPr lang="en-GB" dirty="0" err="1"/>
              <a:t>Tonneau</a:t>
            </a:r>
            <a:r>
              <a:rPr lang="en-GB" dirty="0"/>
              <a:t> el al. 2014]</a:t>
            </a:r>
          </a:p>
        </p:txBody>
      </p:sp>
      <p:pic>
        <p:nvPicPr>
          <p:cNvPr id="3" name="Picture 2">
            <a:extLst>
              <a:ext uri="{FF2B5EF4-FFF2-40B4-BE49-F238E27FC236}">
                <a16:creationId xmlns:a16="http://schemas.microsoft.com/office/drawing/2014/main" id="{E9FD0F54-7A36-4A48-B502-AFAA5DC4A06E}"/>
              </a:ext>
            </a:extLst>
          </p:cNvPr>
          <p:cNvPicPr>
            <a:picLocks noChangeAspect="1"/>
          </p:cNvPicPr>
          <p:nvPr/>
        </p:nvPicPr>
        <p:blipFill>
          <a:blip r:embed="rId3"/>
          <a:stretch>
            <a:fillRect/>
          </a:stretch>
        </p:blipFill>
        <p:spPr>
          <a:xfrm>
            <a:off x="1575913" y="1927932"/>
            <a:ext cx="6928797" cy="1814685"/>
          </a:xfrm>
          <a:prstGeom prst="rect">
            <a:avLst/>
          </a:prstGeom>
        </p:spPr>
      </p:pic>
    </p:spTree>
    <p:extLst>
      <p:ext uri="{BB962C8B-B14F-4D97-AF65-F5344CB8AC3E}">
        <p14:creationId xmlns:p14="http://schemas.microsoft.com/office/powerpoint/2010/main" val="1250166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2334FE-79A1-4EB0-8B1C-33B64905B2F6}"/>
              </a:ext>
            </a:extLst>
          </p:cNvPr>
          <p:cNvSpPr>
            <a:spLocks noGrp="1"/>
          </p:cNvSpPr>
          <p:nvPr>
            <p:ph type="title"/>
          </p:nvPr>
        </p:nvSpPr>
        <p:spPr/>
        <p:txBody>
          <a:bodyPr/>
          <a:lstStyle/>
          <a:p>
            <a:r>
              <a:rPr lang="en-GB" dirty="0"/>
              <a:t>Cheating assumption: low-dimensional space</a:t>
            </a:r>
            <a:endParaRPr lang="fr-FR" dirty="0"/>
          </a:p>
        </p:txBody>
      </p:sp>
      <p:pic>
        <p:nvPicPr>
          <p:cNvPr id="4" name="04_01_darpa_path">
            <a:hlinkClick r:id="" action="ppaction://media"/>
            <a:extLst>
              <a:ext uri="{FF2B5EF4-FFF2-40B4-BE49-F238E27FC236}">
                <a16:creationId xmlns:a16="http://schemas.microsoft.com/office/drawing/2014/main" id="{C8CDC7F4-F945-407E-A642-255D5C13000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16138" y="1511300"/>
            <a:ext cx="5846762" cy="3289300"/>
          </a:xfrm>
        </p:spPr>
      </p:pic>
      <p:cxnSp>
        <p:nvCxnSpPr>
          <p:cNvPr id="5" name="Straight Connector 6">
            <a:extLst>
              <a:ext uri="{FF2B5EF4-FFF2-40B4-BE49-F238E27FC236}">
                <a16:creationId xmlns:a16="http://schemas.microsoft.com/office/drawing/2014/main" id="{24CCF861-DA43-4A3D-8B7C-D72D6059BACF}"/>
              </a:ext>
            </a:extLst>
          </p:cNvPr>
          <p:cNvCxnSpPr>
            <a:cxnSpLocks/>
          </p:cNvCxnSpPr>
          <p:nvPr/>
        </p:nvCxnSpPr>
        <p:spPr>
          <a:xfrm>
            <a:off x="1982481" y="5016186"/>
            <a:ext cx="6139543" cy="0"/>
          </a:xfrm>
          <a:prstGeom prst="line">
            <a:avLst/>
          </a:prstGeom>
          <a:ln w="12700"/>
        </p:spPr>
        <p:style>
          <a:lnRef idx="1">
            <a:schemeClr val="dk1"/>
          </a:lnRef>
          <a:fillRef idx="0">
            <a:schemeClr val="dk1"/>
          </a:fillRef>
          <a:effectRef idx="0">
            <a:schemeClr val="dk1"/>
          </a:effectRef>
          <a:fontRef idx="minor">
            <a:schemeClr val="tx1"/>
          </a:fontRef>
        </p:style>
      </p:cxnSp>
      <p:sp>
        <p:nvSpPr>
          <p:cNvPr id="6" name="TextBox 7">
            <a:extLst>
              <a:ext uri="{FF2B5EF4-FFF2-40B4-BE49-F238E27FC236}">
                <a16:creationId xmlns:a16="http://schemas.microsoft.com/office/drawing/2014/main" id="{954D9EA7-9190-418C-A4DC-C3CB9F2FAAAE}"/>
              </a:ext>
            </a:extLst>
          </p:cNvPr>
          <p:cNvSpPr txBox="1"/>
          <p:nvPr/>
        </p:nvSpPr>
        <p:spPr>
          <a:xfrm>
            <a:off x="1956169" y="5075498"/>
            <a:ext cx="6165855" cy="369332"/>
          </a:xfrm>
          <a:prstGeom prst="rect">
            <a:avLst/>
          </a:prstGeom>
          <a:noFill/>
        </p:spPr>
        <p:txBody>
          <a:bodyPr wrap="none" rtlCol="0">
            <a:spAutoFit/>
          </a:bodyPr>
          <a:lstStyle/>
          <a:p>
            <a:r>
              <a:rPr lang="en-GB" dirty="0"/>
              <a:t>Low dimensional root path planner (RBPRM) [Tonneau et al. 15]</a:t>
            </a:r>
          </a:p>
        </p:txBody>
      </p:sp>
    </p:spTree>
    <p:extLst>
      <p:ext uri="{BB962C8B-B14F-4D97-AF65-F5344CB8AC3E}">
        <p14:creationId xmlns:p14="http://schemas.microsoft.com/office/powerpoint/2010/main" val="403044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0C49-C700-409B-AE16-7841BE06B17C}"/>
              </a:ext>
            </a:extLst>
          </p:cNvPr>
          <p:cNvSpPr>
            <a:spLocks noGrp="1"/>
          </p:cNvSpPr>
          <p:nvPr>
            <p:ph type="title"/>
          </p:nvPr>
        </p:nvSpPr>
        <p:spPr/>
        <p:txBody>
          <a:bodyPr/>
          <a:lstStyle/>
          <a:p>
            <a:r>
              <a:rPr lang="en-GB" dirty="0"/>
              <a:t>Cheating assumption: low-dimensional space</a:t>
            </a:r>
          </a:p>
        </p:txBody>
      </p:sp>
      <p:sp>
        <p:nvSpPr>
          <p:cNvPr id="5" name="Content Placeholder 4">
            <a:extLst>
              <a:ext uri="{FF2B5EF4-FFF2-40B4-BE49-F238E27FC236}">
                <a16:creationId xmlns:a16="http://schemas.microsoft.com/office/drawing/2014/main" id="{A2681E66-5F60-40FE-8CB5-1C6A54E885EC}"/>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B4F8571E-C15B-453D-B529-713AD000128D}"/>
              </a:ext>
            </a:extLst>
          </p:cNvPr>
          <p:cNvPicPr>
            <a:picLocks noChangeAspect="1"/>
          </p:cNvPicPr>
          <p:nvPr/>
        </p:nvPicPr>
        <p:blipFill>
          <a:blip r:embed="rId3"/>
          <a:stretch>
            <a:fillRect/>
          </a:stretch>
        </p:blipFill>
        <p:spPr>
          <a:xfrm>
            <a:off x="2117599" y="1512000"/>
            <a:ext cx="5844440" cy="3288238"/>
          </a:xfrm>
          <a:prstGeom prst="rect">
            <a:avLst/>
          </a:prstGeom>
          <a:effectLst/>
        </p:spPr>
      </p:pic>
      <p:cxnSp>
        <p:nvCxnSpPr>
          <p:cNvPr id="7" name="Straight Connector 6">
            <a:extLst>
              <a:ext uri="{FF2B5EF4-FFF2-40B4-BE49-F238E27FC236}">
                <a16:creationId xmlns:a16="http://schemas.microsoft.com/office/drawing/2014/main" id="{C8F8CB8A-FF1D-4DA9-B89E-18E35312E47E}"/>
              </a:ext>
            </a:extLst>
          </p:cNvPr>
          <p:cNvCxnSpPr>
            <a:cxnSpLocks/>
          </p:cNvCxnSpPr>
          <p:nvPr/>
        </p:nvCxnSpPr>
        <p:spPr>
          <a:xfrm>
            <a:off x="1982481" y="5016186"/>
            <a:ext cx="6139543" cy="0"/>
          </a:xfrm>
          <a:prstGeom prst="line">
            <a:avLst/>
          </a:prstGeom>
          <a:ln w="12700"/>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B67F114D-29C0-47F1-918A-C0154F9805C7}"/>
              </a:ext>
            </a:extLst>
          </p:cNvPr>
          <p:cNvSpPr txBox="1"/>
          <p:nvPr/>
        </p:nvSpPr>
        <p:spPr>
          <a:xfrm>
            <a:off x="1964906" y="5077658"/>
            <a:ext cx="6149825" cy="369332"/>
          </a:xfrm>
          <a:prstGeom prst="rect">
            <a:avLst/>
          </a:prstGeom>
          <a:noFill/>
        </p:spPr>
        <p:txBody>
          <a:bodyPr wrap="none" rtlCol="0">
            <a:spAutoFit/>
          </a:bodyPr>
          <a:lstStyle/>
          <a:p>
            <a:r>
              <a:rPr lang="en-GB" dirty="0"/>
              <a:t>Dimensionality reduction (Centroidal model) [</a:t>
            </a:r>
            <a:r>
              <a:rPr lang="en-GB" dirty="0" err="1"/>
              <a:t>kajita</a:t>
            </a:r>
            <a:r>
              <a:rPr lang="en-GB" dirty="0"/>
              <a:t> 03, Orin 09]</a:t>
            </a:r>
          </a:p>
        </p:txBody>
      </p:sp>
    </p:spTree>
    <p:extLst>
      <p:ext uri="{BB962C8B-B14F-4D97-AF65-F5344CB8AC3E}">
        <p14:creationId xmlns:p14="http://schemas.microsoft.com/office/powerpoint/2010/main" val="209047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0C49-C700-409B-AE16-7841BE06B17C}"/>
              </a:ext>
            </a:extLst>
          </p:cNvPr>
          <p:cNvSpPr>
            <a:spLocks noGrp="1"/>
          </p:cNvSpPr>
          <p:nvPr>
            <p:ph type="title"/>
          </p:nvPr>
        </p:nvSpPr>
        <p:spPr/>
        <p:txBody>
          <a:bodyPr/>
          <a:lstStyle/>
          <a:p>
            <a:r>
              <a:rPr lang="en-GB" dirty="0"/>
              <a:t>Cheating assumption: linear kinematic constraints</a:t>
            </a:r>
          </a:p>
        </p:txBody>
      </p:sp>
      <p:cxnSp>
        <p:nvCxnSpPr>
          <p:cNvPr id="7" name="Straight Connector 6">
            <a:extLst>
              <a:ext uri="{FF2B5EF4-FFF2-40B4-BE49-F238E27FC236}">
                <a16:creationId xmlns:a16="http://schemas.microsoft.com/office/drawing/2014/main" id="{C8F8CB8A-FF1D-4DA9-B89E-18E35312E47E}"/>
              </a:ext>
            </a:extLst>
          </p:cNvPr>
          <p:cNvCxnSpPr>
            <a:cxnSpLocks/>
          </p:cNvCxnSpPr>
          <p:nvPr/>
        </p:nvCxnSpPr>
        <p:spPr>
          <a:xfrm>
            <a:off x="1982481" y="5016186"/>
            <a:ext cx="6139543" cy="0"/>
          </a:xfrm>
          <a:prstGeom prst="line">
            <a:avLst/>
          </a:prstGeom>
          <a:ln w="12700"/>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B67F114D-29C0-47F1-918A-C0154F9805C7}"/>
              </a:ext>
            </a:extLst>
          </p:cNvPr>
          <p:cNvSpPr txBox="1"/>
          <p:nvPr/>
        </p:nvSpPr>
        <p:spPr>
          <a:xfrm>
            <a:off x="2713380" y="5075498"/>
            <a:ext cx="4652877" cy="369332"/>
          </a:xfrm>
          <a:prstGeom prst="rect">
            <a:avLst/>
          </a:prstGeom>
          <a:noFill/>
        </p:spPr>
        <p:txBody>
          <a:bodyPr wrap="none" rtlCol="0">
            <a:spAutoFit/>
          </a:bodyPr>
          <a:lstStyle/>
          <a:p>
            <a:r>
              <a:rPr lang="en-GB" dirty="0"/>
              <a:t>Linear geometric constraints [</a:t>
            </a:r>
            <a:r>
              <a:rPr lang="en-GB" dirty="0" err="1"/>
              <a:t>Tonneau</a:t>
            </a:r>
            <a:r>
              <a:rPr lang="en-GB" dirty="0"/>
              <a:t> et al. 18]</a:t>
            </a:r>
          </a:p>
        </p:txBody>
      </p:sp>
      <p:pic>
        <p:nvPicPr>
          <p:cNvPr id="10" name="03_all_kin_turn">
            <a:hlinkClick r:id="" action="ppaction://media"/>
            <a:extLst>
              <a:ext uri="{FF2B5EF4-FFF2-40B4-BE49-F238E27FC236}">
                <a16:creationId xmlns:a16="http://schemas.microsoft.com/office/drawing/2014/main" id="{F11C997E-D1DE-4607-BBFE-2978AA1E2A6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16138" y="1511300"/>
            <a:ext cx="5846762" cy="3289300"/>
          </a:xfrm>
        </p:spPr>
      </p:pic>
    </p:spTree>
    <p:extLst>
      <p:ext uri="{BB962C8B-B14F-4D97-AF65-F5344CB8AC3E}">
        <p14:creationId xmlns:p14="http://schemas.microsoft.com/office/powerpoint/2010/main" val="1179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4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20C49-C700-409B-AE16-7841BE06B17C}"/>
              </a:ext>
            </a:extLst>
          </p:cNvPr>
          <p:cNvSpPr>
            <a:spLocks noGrp="1"/>
          </p:cNvSpPr>
          <p:nvPr>
            <p:ph type="title"/>
          </p:nvPr>
        </p:nvSpPr>
        <p:spPr/>
        <p:txBody>
          <a:bodyPr/>
          <a:lstStyle/>
          <a:p>
            <a:r>
              <a:rPr lang="en-GB" dirty="0"/>
              <a:t>Cheat.. </a:t>
            </a:r>
            <a:r>
              <a:rPr lang="en-GB" u="sng" dirty="0"/>
              <a:t>conservative</a:t>
            </a:r>
            <a:r>
              <a:rPr lang="en-GB" dirty="0"/>
              <a:t> assumption: linear dynamics</a:t>
            </a:r>
          </a:p>
        </p:txBody>
      </p:sp>
      <p:cxnSp>
        <p:nvCxnSpPr>
          <p:cNvPr id="7" name="Straight Connector 6">
            <a:extLst>
              <a:ext uri="{FF2B5EF4-FFF2-40B4-BE49-F238E27FC236}">
                <a16:creationId xmlns:a16="http://schemas.microsoft.com/office/drawing/2014/main" id="{C8F8CB8A-FF1D-4DA9-B89E-18E35312E47E}"/>
              </a:ext>
            </a:extLst>
          </p:cNvPr>
          <p:cNvCxnSpPr>
            <a:cxnSpLocks/>
          </p:cNvCxnSpPr>
          <p:nvPr/>
        </p:nvCxnSpPr>
        <p:spPr>
          <a:xfrm>
            <a:off x="1982481" y="5016186"/>
            <a:ext cx="6139543" cy="0"/>
          </a:xfrm>
          <a:prstGeom prst="line">
            <a:avLst/>
          </a:prstGeom>
          <a:ln w="12700"/>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B67F114D-29C0-47F1-918A-C0154F9805C7}"/>
              </a:ext>
            </a:extLst>
          </p:cNvPr>
          <p:cNvSpPr txBox="1"/>
          <p:nvPr/>
        </p:nvSpPr>
        <p:spPr>
          <a:xfrm>
            <a:off x="3200078" y="5098282"/>
            <a:ext cx="3704347" cy="369332"/>
          </a:xfrm>
          <a:prstGeom prst="rect">
            <a:avLst/>
          </a:prstGeom>
          <a:noFill/>
        </p:spPr>
        <p:txBody>
          <a:bodyPr wrap="none" rtlCol="0">
            <a:spAutoFit/>
          </a:bodyPr>
          <a:lstStyle/>
          <a:p>
            <a:r>
              <a:rPr lang="en-GB" dirty="0"/>
              <a:t>CROC [</a:t>
            </a:r>
            <a:r>
              <a:rPr lang="en-GB" dirty="0" err="1"/>
              <a:t>Fernbach</a:t>
            </a:r>
            <a:r>
              <a:rPr lang="en-GB" dirty="0"/>
              <a:t>, </a:t>
            </a:r>
            <a:r>
              <a:rPr lang="en-GB" dirty="0" err="1"/>
              <a:t>Tonneau</a:t>
            </a:r>
            <a:r>
              <a:rPr lang="en-GB" dirty="0"/>
              <a:t> el al. 2020]</a:t>
            </a:r>
          </a:p>
        </p:txBody>
      </p:sp>
      <p:pic>
        <p:nvPicPr>
          <p:cNvPr id="10" name="plateformes">
            <a:hlinkClick r:id="" action="ppaction://media"/>
            <a:extLst>
              <a:ext uri="{FF2B5EF4-FFF2-40B4-BE49-F238E27FC236}">
                <a16:creationId xmlns:a16="http://schemas.microsoft.com/office/drawing/2014/main" id="{5E0F2012-01F3-4197-B628-D43A9927697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049588" y="1511300"/>
            <a:ext cx="3979862" cy="3289300"/>
          </a:xfrm>
        </p:spPr>
      </p:pic>
      <p:cxnSp>
        <p:nvCxnSpPr>
          <p:cNvPr id="12" name="Straight Connector 11">
            <a:extLst>
              <a:ext uri="{FF2B5EF4-FFF2-40B4-BE49-F238E27FC236}">
                <a16:creationId xmlns:a16="http://schemas.microsoft.com/office/drawing/2014/main" id="{2DC4CB95-B2BB-4082-B1BE-3B2CCE25B9B7}"/>
              </a:ext>
            </a:extLst>
          </p:cNvPr>
          <p:cNvCxnSpPr>
            <a:cxnSpLocks/>
          </p:cNvCxnSpPr>
          <p:nvPr/>
        </p:nvCxnSpPr>
        <p:spPr>
          <a:xfrm flipV="1">
            <a:off x="630091" y="445675"/>
            <a:ext cx="1121869" cy="576301"/>
          </a:xfrm>
          <a:prstGeom prst="line">
            <a:avLst/>
          </a:prstGeom>
          <a:ln w="12700">
            <a:solidFill>
              <a:srgbClr val="FF0000"/>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4278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881F-4E66-4B41-8F56-6FEDDDE8BC0F}"/>
              </a:ext>
            </a:extLst>
          </p:cNvPr>
          <p:cNvSpPr>
            <a:spLocks noGrp="1"/>
          </p:cNvSpPr>
          <p:nvPr>
            <p:ph type="title"/>
          </p:nvPr>
        </p:nvSpPr>
        <p:spPr/>
        <p:txBody>
          <a:bodyPr/>
          <a:lstStyle/>
          <a:p>
            <a:r>
              <a:rPr lang="en-GB" dirty="0"/>
              <a:t>What’s left ?</a:t>
            </a:r>
          </a:p>
        </p:txBody>
      </p:sp>
      <p:sp>
        <p:nvSpPr>
          <p:cNvPr id="3" name="Content Placeholder 2">
            <a:extLst>
              <a:ext uri="{FF2B5EF4-FFF2-40B4-BE49-F238E27FC236}">
                <a16:creationId xmlns:a16="http://schemas.microsoft.com/office/drawing/2014/main" id="{450430A1-CCAF-414C-ADF7-67AA8F2E3B32}"/>
              </a:ext>
            </a:extLst>
          </p:cNvPr>
          <p:cNvSpPr>
            <a:spLocks noGrp="1"/>
          </p:cNvSpPr>
          <p:nvPr>
            <p:ph idx="1"/>
          </p:nvPr>
        </p:nvSpPr>
        <p:spPr/>
        <p:txBody>
          <a:bodyPr/>
          <a:lstStyle/>
          <a:p>
            <a:pPr>
              <a:buNone/>
            </a:pPr>
            <a:endParaRPr lang="en-GB" dirty="0"/>
          </a:p>
          <a:p>
            <a:pPr>
              <a:buNone/>
            </a:pPr>
            <a:endParaRPr lang="en-GB" dirty="0"/>
          </a:p>
          <a:p>
            <a:pPr>
              <a:buNone/>
            </a:pPr>
            <a:endParaRPr lang="en-GB" dirty="0"/>
          </a:p>
          <a:p>
            <a:pPr algn="ctr">
              <a:buNone/>
            </a:pPr>
            <a:r>
              <a:rPr lang="en-GB" dirty="0"/>
              <a:t>A combinatorial problem of large polynomial complexity…</a:t>
            </a:r>
          </a:p>
        </p:txBody>
      </p:sp>
    </p:spTree>
    <p:extLst>
      <p:ext uri="{BB962C8B-B14F-4D97-AF65-F5344CB8AC3E}">
        <p14:creationId xmlns:p14="http://schemas.microsoft.com/office/powerpoint/2010/main" val="1354121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page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CE1C4-8E31-42DE-8A18-702B3C5E1677}"/>
              </a:ext>
            </a:extLst>
          </p:cNvPr>
          <p:cNvSpPr txBox="1">
            <a:spLocks noGrp="1"/>
          </p:cNvSpPr>
          <p:nvPr>
            <p:ph type="title" idx="4294967295"/>
          </p:nvPr>
        </p:nvSpPr>
        <p:spPr>
          <a:xfrm>
            <a:off x="503999" y="440175"/>
            <a:ext cx="9071640" cy="517889"/>
          </a:xfrm>
        </p:spPr>
        <p:txBody>
          <a:bodyPr lIns="12600" tIns="12600" rIns="12600" bIns="12600">
            <a:spAutoFit/>
          </a:bodyPr>
          <a:lstStyle/>
          <a:p>
            <a:pPr lvl="0"/>
            <a:r>
              <a:rPr lang="en-GB" dirty="0"/>
              <a:t>Example: how to reach the platform ?</a:t>
            </a:r>
          </a:p>
        </p:txBody>
      </p:sp>
      <p:pic>
        <p:nvPicPr>
          <p:cNvPr id="3" name="Picture Placeholder 2">
            <a:extLst>
              <a:ext uri="{FF2B5EF4-FFF2-40B4-BE49-F238E27FC236}">
                <a16:creationId xmlns:a16="http://schemas.microsoft.com/office/drawing/2014/main" id="{829F9B9D-CDA3-4FD9-AB4B-30C4565393F5}"/>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Freeform: Shape 3">
            <a:extLst>
              <a:ext uri="{FF2B5EF4-FFF2-40B4-BE49-F238E27FC236}">
                <a16:creationId xmlns:a16="http://schemas.microsoft.com/office/drawing/2014/main" id="{496A49C9-777F-4C7E-B3E6-D1C547BC7AE1}"/>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Text Placeholder 4">
            <a:extLst>
              <a:ext uri="{FF2B5EF4-FFF2-40B4-BE49-F238E27FC236}">
                <a16:creationId xmlns:a16="http://schemas.microsoft.com/office/drawing/2014/main" id="{517CCB70-7612-4DC5-9E92-B4AA633689B5}"/>
              </a:ext>
            </a:extLst>
          </p:cNvPr>
          <p:cNvSpPr txBox="1">
            <a:spLocks noGrp="1"/>
          </p:cNvSpPr>
          <p:nvPr>
            <p:ph type="body" idx="4294967295"/>
          </p:nvPr>
        </p:nvSpPr>
        <p:spPr>
          <a:xfrm>
            <a:off x="5152680" y="1512000"/>
            <a:ext cx="4426920" cy="3288239"/>
          </a:xfrm>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pag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FD20-EA82-4FD7-9A6C-EF710140881C}"/>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97E8A44B-8583-4A47-A4CB-57542C5D4BD0}"/>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C05F6A83-AB3D-4FE8-A39E-95AD576141E2}"/>
              </a:ext>
            </a:extLst>
          </p:cNvPr>
          <p:cNvSpPr txBox="1">
            <a:spLocks noGrp="1"/>
          </p:cNvSpPr>
          <p:nvPr>
            <p:ph type="body" idx="4294967295"/>
          </p:nvPr>
        </p:nvSpPr>
        <p:spPr>
          <a:xfrm>
            <a:off x="5152680" y="1512000"/>
            <a:ext cx="4426920" cy="3288239"/>
          </a:xfrm>
        </p:spPr>
        <p:txBody>
          <a:bodyPr/>
          <a:lstStyle/>
          <a:p>
            <a:endParaRPr lang="en-GB"/>
          </a:p>
        </p:txBody>
      </p:sp>
      <p:sp>
        <p:nvSpPr>
          <p:cNvPr id="5" name="Freeform: Shape 4">
            <a:extLst>
              <a:ext uri="{FF2B5EF4-FFF2-40B4-BE49-F238E27FC236}">
                <a16:creationId xmlns:a16="http://schemas.microsoft.com/office/drawing/2014/main" id="{27C056E8-89F0-42B7-B6C8-376E6B17DA51}"/>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page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6561-1294-423D-A7F9-3C2215057641}"/>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7CBC369E-3984-40A8-8B75-74060287821F}"/>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340F6F78-AE42-4819-852A-9FC10E0B49DD}"/>
              </a:ext>
            </a:extLst>
          </p:cNvPr>
          <p:cNvSpPr txBox="1">
            <a:spLocks noGrp="1"/>
          </p:cNvSpPr>
          <p:nvPr>
            <p:ph type="body" idx="4294967295"/>
          </p:nvPr>
        </p:nvSpPr>
        <p:spPr>
          <a:xfrm>
            <a:off x="5152680" y="1512000"/>
            <a:ext cx="4426920" cy="3288239"/>
          </a:xfrm>
        </p:spPr>
        <p:txBody>
          <a:bodyPr/>
          <a:lstStyle/>
          <a:p>
            <a:endParaRPr lang="en-GB"/>
          </a:p>
        </p:txBody>
      </p:sp>
      <p:sp>
        <p:nvSpPr>
          <p:cNvPr id="5" name="Freeform: Shape 4">
            <a:extLst>
              <a:ext uri="{FF2B5EF4-FFF2-40B4-BE49-F238E27FC236}">
                <a16:creationId xmlns:a16="http://schemas.microsoft.com/office/drawing/2014/main" id="{006F699F-9F11-4F66-AFBC-8B4A0DDC2FB2}"/>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3505-C307-4AE3-8898-F9CB2549AFAD}"/>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D5754B25-0917-4950-BA8D-093E29D5C1DA}"/>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D214CAED-F5C2-4221-B8CC-ACF92CE330F3}"/>
              </a:ext>
            </a:extLst>
          </p:cNvPr>
          <p:cNvSpPr txBox="1">
            <a:spLocks noGrp="1"/>
          </p:cNvSpPr>
          <p:nvPr>
            <p:ph type="body" idx="4294967295"/>
          </p:nvPr>
        </p:nvSpPr>
        <p:spPr>
          <a:xfrm>
            <a:off x="5152680" y="1512000"/>
            <a:ext cx="4426920" cy="3288239"/>
          </a:xfrm>
        </p:spPr>
        <p:txBody>
          <a:bodyPr/>
          <a:lstStyle/>
          <a:p>
            <a:pPr>
              <a:buNone/>
            </a:pPr>
            <a:endParaRPr lang="en-GB" dirty="0"/>
          </a:p>
          <a:p>
            <a:pPr>
              <a:buNone/>
            </a:pPr>
            <a:r>
              <a:rPr lang="en-GB" dirty="0"/>
              <a:t> </a:t>
            </a:r>
          </a:p>
          <a:p>
            <a:pPr>
              <a:buNone/>
            </a:pPr>
            <a:endParaRPr lang="en-GB" dirty="0"/>
          </a:p>
          <a:p>
            <a:pPr>
              <a:buNone/>
            </a:pPr>
            <a:r>
              <a:rPr lang="en-GB" dirty="0"/>
              <a:t>Feasibility    :</a:t>
            </a:r>
            <a:br>
              <a:rPr lang="en-GB" dirty="0"/>
            </a:br>
            <a:r>
              <a:rPr lang="en-GB" sz="3600" dirty="0"/>
              <a:t>	</a:t>
            </a:r>
            <a:r>
              <a:rPr lang="en-GB" u="sng" dirty="0"/>
              <a:t>Geometric constraints</a:t>
            </a:r>
            <a:br>
              <a:rPr lang="en-GB" u="sng" dirty="0"/>
            </a:br>
            <a:r>
              <a:rPr lang="en-GB" dirty="0"/>
              <a:t>	</a:t>
            </a:r>
            <a:endParaRPr lang="en-GB" u="sng" dirty="0"/>
          </a:p>
        </p:txBody>
      </p:sp>
      <p:sp>
        <p:nvSpPr>
          <p:cNvPr id="5" name="Freeform: Shape 4">
            <a:extLst>
              <a:ext uri="{FF2B5EF4-FFF2-40B4-BE49-F238E27FC236}">
                <a16:creationId xmlns:a16="http://schemas.microsoft.com/office/drawing/2014/main" id="{BD16CCD5-4221-4890-AB63-54C4BB452B86}"/>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0" name="Group 9" descr="28§display§\mathcal{F}§svg§600§TRUE§" title="TexMaths">
            <a:extLst>
              <a:ext uri="{FF2B5EF4-FFF2-40B4-BE49-F238E27FC236}">
                <a16:creationId xmlns:a16="http://schemas.microsoft.com/office/drawing/2014/main" id="{88405A75-9F5C-466A-B206-FC19646D7D73}"/>
              </a:ext>
            </a:extLst>
          </p:cNvPr>
          <p:cNvGrpSpPr/>
          <p:nvPr/>
        </p:nvGrpSpPr>
        <p:grpSpPr>
          <a:xfrm>
            <a:off x="6574220" y="3100941"/>
            <a:ext cx="229805" cy="233965"/>
            <a:chOff x="7480799" y="2827080"/>
            <a:chExt cx="294841" cy="254520"/>
          </a:xfrm>
        </p:grpSpPr>
        <p:sp>
          <p:nvSpPr>
            <p:cNvPr id="11" name="Freeform: Shape 10">
              <a:extLst>
                <a:ext uri="{FF2B5EF4-FFF2-40B4-BE49-F238E27FC236}">
                  <a16:creationId xmlns:a16="http://schemas.microsoft.com/office/drawing/2014/main" id="{7B7A7E46-F0FB-4ADA-8F4B-DD39CF398AE7}"/>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A22961B8-12E1-4BE9-A680-7FA7A58D7343}"/>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page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8868A-9942-47C5-BF95-AAF22DC54138}"/>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DB793A37-1B6F-4155-9365-7AE7E080DAD0}"/>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AAB8F471-FDDC-4352-9810-753C36876B89}"/>
              </a:ext>
            </a:extLst>
          </p:cNvPr>
          <p:cNvSpPr txBox="1">
            <a:spLocks noGrp="1"/>
          </p:cNvSpPr>
          <p:nvPr>
            <p:ph type="body" idx="4294967295"/>
          </p:nvPr>
        </p:nvSpPr>
        <p:spPr>
          <a:xfrm>
            <a:off x="5152680" y="1512000"/>
            <a:ext cx="4426920" cy="3288239"/>
          </a:xfrm>
        </p:spPr>
        <p:txBody>
          <a:bodyPr/>
          <a:lstStyle/>
          <a:p>
            <a:pPr>
              <a:buNone/>
            </a:pPr>
            <a:endParaRPr lang="en-GB" dirty="0"/>
          </a:p>
          <a:p>
            <a:pPr>
              <a:buNone/>
            </a:pPr>
            <a:r>
              <a:rPr lang="en-GB" dirty="0"/>
              <a:t> </a:t>
            </a:r>
          </a:p>
          <a:p>
            <a:pPr>
              <a:buNone/>
            </a:pPr>
            <a:endParaRPr lang="en-GB" dirty="0"/>
          </a:p>
          <a:p>
            <a:pPr>
              <a:buNone/>
            </a:pPr>
            <a:r>
              <a:rPr lang="en-GB" dirty="0"/>
              <a:t>Feasibility    :</a:t>
            </a:r>
            <a:br>
              <a:rPr lang="en-GB" dirty="0"/>
            </a:br>
            <a:r>
              <a:rPr lang="en-GB" sz="3600" dirty="0"/>
              <a:t>	</a:t>
            </a:r>
            <a:r>
              <a:rPr lang="en-GB" u="sng" dirty="0"/>
              <a:t>Geometric constraints</a:t>
            </a:r>
            <a:br>
              <a:rPr lang="en-GB" u="sng" dirty="0"/>
            </a:br>
            <a:r>
              <a:rPr lang="en-GB" dirty="0"/>
              <a:t>	</a:t>
            </a:r>
            <a:endParaRPr lang="en-GB" u="sng" dirty="0"/>
          </a:p>
        </p:txBody>
      </p:sp>
      <p:sp>
        <p:nvSpPr>
          <p:cNvPr id="5" name="Freeform: Shape 4">
            <a:extLst>
              <a:ext uri="{FF2B5EF4-FFF2-40B4-BE49-F238E27FC236}">
                <a16:creationId xmlns:a16="http://schemas.microsoft.com/office/drawing/2014/main" id="{9CF44310-9E1E-43EC-8D51-D60AB81EEB72}"/>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0" name="Group 9" descr="28§display§\mathcal{F}§svg§600§TRUE§" title="TexMaths">
            <a:extLst>
              <a:ext uri="{FF2B5EF4-FFF2-40B4-BE49-F238E27FC236}">
                <a16:creationId xmlns:a16="http://schemas.microsoft.com/office/drawing/2014/main" id="{0BA5FABC-DDA9-46EA-960E-D7848EF88D71}"/>
              </a:ext>
            </a:extLst>
          </p:cNvPr>
          <p:cNvGrpSpPr/>
          <p:nvPr/>
        </p:nvGrpSpPr>
        <p:grpSpPr>
          <a:xfrm>
            <a:off x="6574220" y="3100941"/>
            <a:ext cx="229805" cy="233965"/>
            <a:chOff x="7480799" y="2827080"/>
            <a:chExt cx="294841" cy="254520"/>
          </a:xfrm>
        </p:grpSpPr>
        <p:sp>
          <p:nvSpPr>
            <p:cNvPr id="14" name="Freeform: Shape 13">
              <a:extLst>
                <a:ext uri="{FF2B5EF4-FFF2-40B4-BE49-F238E27FC236}">
                  <a16:creationId xmlns:a16="http://schemas.microsoft.com/office/drawing/2014/main" id="{23238D16-9F35-4838-A120-4EA520DBAF98}"/>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965E4DE1-76F2-4927-A678-A38C8EECA263}"/>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F24D5-4D91-44F1-BF43-0886ACD25C53}"/>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4BAF7A9E-B064-4455-8B35-3DBFE91A1DF2}"/>
              </a:ext>
            </a:extLst>
          </p:cNvPr>
          <p:cNvPicPr>
            <a:picLocks noGrp="1" noChangeAspect="1"/>
          </p:cNvPicPr>
          <p:nvPr>
            <p:ph type="pic" idx="4294967295"/>
          </p:nvPr>
        </p:nvPicPr>
        <p:blipFill>
          <a:blip r:embed="rId3">
            <a:lum/>
            <a:alphaModFix/>
          </a:blip>
          <a:srcRect/>
          <a:stretch>
            <a:fillRect/>
          </a:stretch>
        </p:blipFill>
        <p:spPr>
          <a:xfrm>
            <a:off x="503640" y="1911240"/>
            <a:ext cx="4426200" cy="2489760"/>
          </a:xfrm>
        </p:spPr>
      </p:pic>
      <p:sp>
        <p:nvSpPr>
          <p:cNvPr id="4" name="Text Placeholder 3">
            <a:extLst>
              <a:ext uri="{FF2B5EF4-FFF2-40B4-BE49-F238E27FC236}">
                <a16:creationId xmlns:a16="http://schemas.microsoft.com/office/drawing/2014/main" id="{9A82FB6A-65D7-4355-B2A3-F55AA9D3B4A9}"/>
              </a:ext>
            </a:extLst>
          </p:cNvPr>
          <p:cNvSpPr txBox="1">
            <a:spLocks noGrp="1"/>
          </p:cNvSpPr>
          <p:nvPr>
            <p:ph type="body" idx="4294967295"/>
          </p:nvPr>
        </p:nvSpPr>
        <p:spPr>
          <a:xfrm>
            <a:off x="5152680" y="1512000"/>
            <a:ext cx="4426920" cy="3288239"/>
          </a:xfrm>
        </p:spPr>
        <p:txBody>
          <a:bodyPr/>
          <a:lstStyle/>
          <a:p>
            <a:pPr>
              <a:buNone/>
            </a:pPr>
            <a:endParaRPr lang="en-GB" dirty="0"/>
          </a:p>
          <a:p>
            <a:pPr>
              <a:buNone/>
            </a:pPr>
            <a:r>
              <a:rPr lang="en-GB" u="sng" dirty="0"/>
              <a:t>Global path search</a:t>
            </a:r>
          </a:p>
          <a:p>
            <a:pPr>
              <a:buNone/>
            </a:pPr>
            <a:endParaRPr lang="en-GB" dirty="0"/>
          </a:p>
          <a:p>
            <a:pPr>
              <a:buNone/>
            </a:pPr>
            <a:r>
              <a:rPr lang="en-GB" dirty="0"/>
              <a:t>Feasibility    :</a:t>
            </a:r>
            <a:br>
              <a:rPr lang="en-GB" dirty="0"/>
            </a:br>
            <a:r>
              <a:rPr lang="en-GB" sz="3600" dirty="0"/>
              <a:t>	</a:t>
            </a:r>
            <a:r>
              <a:rPr lang="en-GB" dirty="0"/>
              <a:t>Geometric constraints</a:t>
            </a:r>
            <a:endParaRPr lang="en-GB" u="sng" dirty="0"/>
          </a:p>
        </p:txBody>
      </p:sp>
      <p:sp>
        <p:nvSpPr>
          <p:cNvPr id="5" name="Freeform: Shape 4">
            <a:extLst>
              <a:ext uri="{FF2B5EF4-FFF2-40B4-BE49-F238E27FC236}">
                <a16:creationId xmlns:a16="http://schemas.microsoft.com/office/drawing/2014/main" id="{C4269D1D-086D-4094-85F1-F7B6FFD4E087}"/>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0" name="Group 9" descr="28§display§\mathcal{F}§svg§600§TRUE§" title="TexMaths">
            <a:extLst>
              <a:ext uri="{FF2B5EF4-FFF2-40B4-BE49-F238E27FC236}">
                <a16:creationId xmlns:a16="http://schemas.microsoft.com/office/drawing/2014/main" id="{A22975DC-B696-4049-8CC0-46B829F813A4}"/>
              </a:ext>
            </a:extLst>
          </p:cNvPr>
          <p:cNvGrpSpPr/>
          <p:nvPr/>
        </p:nvGrpSpPr>
        <p:grpSpPr>
          <a:xfrm>
            <a:off x="6574220" y="3100941"/>
            <a:ext cx="229805" cy="233965"/>
            <a:chOff x="7480799" y="2827080"/>
            <a:chExt cx="294841" cy="254520"/>
          </a:xfrm>
        </p:grpSpPr>
        <p:sp>
          <p:nvSpPr>
            <p:cNvPr id="14" name="Freeform: Shape 13">
              <a:extLst>
                <a:ext uri="{FF2B5EF4-FFF2-40B4-BE49-F238E27FC236}">
                  <a16:creationId xmlns:a16="http://schemas.microsoft.com/office/drawing/2014/main" id="{A912A895-940C-463B-A9B3-EC548F091369}"/>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B67A6BE1-53F2-48ED-9CD6-52447E62637A}"/>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A476D-F458-40D4-AF26-FB5E94A3BCC3}"/>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4275A6CF-86B3-4A7A-9CEC-D754C1E6BAD9}"/>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C5D5E12D-6AAB-43A9-99C7-1A57450ABA9E}"/>
              </a:ext>
            </a:extLst>
          </p:cNvPr>
          <p:cNvSpPr txBox="1">
            <a:spLocks noGrp="1"/>
          </p:cNvSpPr>
          <p:nvPr>
            <p:ph type="body" idx="4294967295"/>
          </p:nvPr>
        </p:nvSpPr>
        <p:spPr>
          <a:xfrm>
            <a:off x="5152680" y="1512000"/>
            <a:ext cx="4426920" cy="3288239"/>
          </a:xfrm>
        </p:spPr>
        <p:txBody>
          <a:bodyPr/>
          <a:lstStyle/>
          <a:p>
            <a:pPr>
              <a:buNone/>
            </a:pPr>
            <a:endParaRPr lang="en-GB" dirty="0"/>
          </a:p>
          <a:p>
            <a:pPr>
              <a:buNone/>
            </a:pPr>
            <a:r>
              <a:rPr lang="en-GB" dirty="0"/>
              <a:t>Global path search</a:t>
            </a:r>
          </a:p>
          <a:p>
            <a:pPr>
              <a:buNone/>
            </a:pPr>
            <a:endParaRPr lang="en-GB" dirty="0"/>
          </a:p>
          <a:p>
            <a:pPr>
              <a:buNone/>
            </a:pPr>
            <a:r>
              <a:rPr lang="en-GB" dirty="0"/>
              <a:t>Feasibility    :</a:t>
            </a:r>
            <a:br>
              <a:rPr lang="en-GB" dirty="0"/>
            </a:br>
            <a:r>
              <a:rPr lang="en-GB" sz="3600" dirty="0"/>
              <a:t>	</a:t>
            </a:r>
            <a:r>
              <a:rPr lang="en-GB" dirty="0"/>
              <a:t>Geometric constraints</a:t>
            </a:r>
            <a:endParaRPr lang="en-GB" u="sng" dirty="0"/>
          </a:p>
        </p:txBody>
      </p:sp>
      <p:sp>
        <p:nvSpPr>
          <p:cNvPr id="5" name="Freeform: Shape 4">
            <a:extLst>
              <a:ext uri="{FF2B5EF4-FFF2-40B4-BE49-F238E27FC236}">
                <a16:creationId xmlns:a16="http://schemas.microsoft.com/office/drawing/2014/main" id="{8AC5D46B-028A-4BE7-A45B-61BF67B805A3}"/>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4" name="Group 13" descr="28§display§\mathcal{F}§svg§600§TRUE§" title="TexMaths">
            <a:extLst>
              <a:ext uri="{FF2B5EF4-FFF2-40B4-BE49-F238E27FC236}">
                <a16:creationId xmlns:a16="http://schemas.microsoft.com/office/drawing/2014/main" id="{0CC018AA-8A72-4A4B-B0F5-D0CD493821D1}"/>
              </a:ext>
            </a:extLst>
          </p:cNvPr>
          <p:cNvGrpSpPr/>
          <p:nvPr/>
        </p:nvGrpSpPr>
        <p:grpSpPr>
          <a:xfrm>
            <a:off x="6574220" y="3100941"/>
            <a:ext cx="229805" cy="233965"/>
            <a:chOff x="7480799" y="2827080"/>
            <a:chExt cx="294841" cy="254520"/>
          </a:xfrm>
        </p:grpSpPr>
        <p:sp>
          <p:nvSpPr>
            <p:cNvPr id="15" name="Freeform: Shape 14">
              <a:extLst>
                <a:ext uri="{FF2B5EF4-FFF2-40B4-BE49-F238E27FC236}">
                  <a16:creationId xmlns:a16="http://schemas.microsoft.com/office/drawing/2014/main" id="{217E7237-BCED-47AC-9B20-112519004AC7}"/>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C27DC454-04CD-4EFF-A06C-ACF3CC1DA06B}"/>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0024-B067-4DAC-BA07-92DFC38F733A}"/>
              </a:ext>
            </a:extLst>
          </p:cNvPr>
          <p:cNvSpPr txBox="1">
            <a:spLocks noGrp="1"/>
          </p:cNvSpPr>
          <p:nvPr>
            <p:ph type="title" idx="4294967295"/>
          </p:nvPr>
        </p:nvSpPr>
        <p:spPr>
          <a:xfrm>
            <a:off x="503999" y="452899"/>
            <a:ext cx="9071640" cy="492443"/>
          </a:xfrm>
        </p:spPr>
        <p:txBody>
          <a:bodyPr>
            <a:spAutoFit/>
          </a:bodyPr>
          <a:lstStyle/>
          <a:p>
            <a:pPr lvl="0"/>
            <a:r>
              <a:rPr lang="en-GB" dirty="0"/>
              <a:t>Combinatorial step planning</a:t>
            </a:r>
          </a:p>
        </p:txBody>
      </p:sp>
      <p:pic>
        <p:nvPicPr>
          <p:cNvPr id="3" name="Picture Placeholder 2">
            <a:extLst>
              <a:ext uri="{FF2B5EF4-FFF2-40B4-BE49-F238E27FC236}">
                <a16:creationId xmlns:a16="http://schemas.microsoft.com/office/drawing/2014/main" id="{EE1ADCB8-B72F-4653-95A4-ADF57DD1D391}"/>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5" name="Freeform: Shape 4">
            <a:extLst>
              <a:ext uri="{FF2B5EF4-FFF2-40B4-BE49-F238E27FC236}">
                <a16:creationId xmlns:a16="http://schemas.microsoft.com/office/drawing/2014/main" id="{C9EA2DCD-B6A1-4AF5-9C84-EAD21CED0A76}"/>
              </a:ext>
            </a:extLst>
          </p:cNvPr>
          <p:cNvSpPr/>
          <p:nvPr/>
        </p:nvSpPr>
        <p:spPr>
          <a:xfrm>
            <a:off x="3844079" y="2218680"/>
            <a:ext cx="748800" cy="194868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0066CC"/>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0" name="Group 9" descr="28§display§\mathcal{F}§svg§600§TRUE§" title="TexMaths">
            <a:extLst>
              <a:ext uri="{FF2B5EF4-FFF2-40B4-BE49-F238E27FC236}">
                <a16:creationId xmlns:a16="http://schemas.microsoft.com/office/drawing/2014/main" id="{CD74F297-E894-4404-88EA-75C8D3D714A1}"/>
              </a:ext>
            </a:extLst>
          </p:cNvPr>
          <p:cNvGrpSpPr/>
          <p:nvPr/>
        </p:nvGrpSpPr>
        <p:grpSpPr>
          <a:xfrm>
            <a:off x="6574220" y="3100941"/>
            <a:ext cx="229805" cy="233965"/>
            <a:chOff x="7480799" y="2827080"/>
            <a:chExt cx="294841" cy="254520"/>
          </a:xfrm>
        </p:grpSpPr>
        <p:sp>
          <p:nvSpPr>
            <p:cNvPr id="14" name="Freeform: Shape 13">
              <a:extLst>
                <a:ext uri="{FF2B5EF4-FFF2-40B4-BE49-F238E27FC236}">
                  <a16:creationId xmlns:a16="http://schemas.microsoft.com/office/drawing/2014/main" id="{DD87870B-4252-4586-A04D-1EE8900A564E}"/>
                </a:ext>
              </a:extLst>
            </p:cNvPr>
            <p:cNvSpPr/>
            <p:nvPr/>
          </p:nvSpPr>
          <p:spPr>
            <a:xfrm>
              <a:off x="7480799" y="2828160"/>
              <a:ext cx="288720" cy="241560"/>
            </a:xfrm>
            <a:custGeom>
              <a:avLst/>
              <a:gdLst/>
              <a:ahLst/>
              <a:cxnLst>
                <a:cxn ang="3cd4">
                  <a:pos x="hc" y="t"/>
                </a:cxn>
                <a:cxn ang="cd2">
                  <a:pos x="l" y="vc"/>
                </a:cxn>
                <a:cxn ang="cd4">
                  <a:pos x="hc" y="b"/>
                </a:cxn>
                <a:cxn ang="0">
                  <a:pos x="r" y="vc"/>
                </a:cxn>
              </a:cxnLst>
              <a:rect l="l" t="t" r="r" b="b"/>
              <a:pathLst>
                <a:path w="803" h="672">
                  <a:moveTo>
                    <a:pt x="403" y="672"/>
                  </a:moveTo>
                  <a:lnTo>
                    <a:pt x="0" y="672"/>
                  </a:lnTo>
                  <a:lnTo>
                    <a:pt x="0" y="0"/>
                  </a:lnTo>
                  <a:lnTo>
                    <a:pt x="803" y="0"/>
                  </a:lnTo>
                  <a:lnTo>
                    <a:pt x="803" y="6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BDDEB892-6730-452F-956D-E75C4AC71834}"/>
                </a:ext>
              </a:extLst>
            </p:cNvPr>
            <p:cNvSpPr/>
            <p:nvPr/>
          </p:nvSpPr>
          <p:spPr>
            <a:xfrm>
              <a:off x="7486920" y="2827080"/>
              <a:ext cx="288720" cy="254520"/>
            </a:xfrm>
            <a:custGeom>
              <a:avLst/>
              <a:gdLst/>
              <a:ahLst/>
              <a:cxnLst>
                <a:cxn ang="3cd4">
                  <a:pos x="hc" y="t"/>
                </a:cxn>
                <a:cxn ang="cd2">
                  <a:pos x="l" y="vc"/>
                </a:cxn>
                <a:cxn ang="cd4">
                  <a:pos x="hc" y="b"/>
                </a:cxn>
                <a:cxn ang="0">
                  <a:pos x="r" y="vc"/>
                </a:cxn>
              </a:cxnLst>
              <a:rect l="l" t="t" r="r" b="b"/>
              <a:pathLst>
                <a:path w="803" h="708">
                  <a:moveTo>
                    <a:pt x="803" y="39"/>
                  </a:moveTo>
                  <a:cubicBezTo>
                    <a:pt x="803"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7" y="56"/>
                  </a:lnTo>
                  <a:lnTo>
                    <a:pt x="395" y="73"/>
                  </a:lnTo>
                  <a:cubicBezTo>
                    <a:pt x="355" y="255"/>
                    <a:pt x="297" y="409"/>
                    <a:pt x="255" y="504"/>
                  </a:cubicBezTo>
                  <a:cubicBezTo>
                    <a:pt x="249" y="518"/>
                    <a:pt x="193" y="641"/>
                    <a:pt x="182" y="652"/>
                  </a:cubicBezTo>
                  <a:cubicBezTo>
                    <a:pt x="137" y="652"/>
                    <a:pt x="104" y="630"/>
                    <a:pt x="87" y="591"/>
                  </a:cubicBezTo>
                  <a:cubicBezTo>
                    <a:pt x="84" y="585"/>
                    <a:pt x="84" y="579"/>
                    <a:pt x="78" y="579"/>
                  </a:cubicBezTo>
                  <a:cubicBezTo>
                    <a:pt x="53" y="579"/>
                    <a:pt x="0" y="613"/>
                    <a:pt x="0" y="630"/>
                  </a:cubicBezTo>
                  <a:cubicBezTo>
                    <a:pt x="0" y="630"/>
                    <a:pt x="0" y="633"/>
                    <a:pt x="3" y="635"/>
                  </a:cubicBezTo>
                  <a:cubicBezTo>
                    <a:pt x="20" y="680"/>
                    <a:pt x="64" y="708"/>
                    <a:pt x="112" y="708"/>
                  </a:cubicBezTo>
                  <a:cubicBezTo>
                    <a:pt x="162" y="708"/>
                    <a:pt x="221" y="672"/>
                    <a:pt x="252" y="635"/>
                  </a:cubicBezTo>
                  <a:cubicBezTo>
                    <a:pt x="285" y="596"/>
                    <a:pt x="350" y="434"/>
                    <a:pt x="375" y="375"/>
                  </a:cubicBezTo>
                  <a:lnTo>
                    <a:pt x="565" y="375"/>
                  </a:lnTo>
                  <a:cubicBezTo>
                    <a:pt x="565" y="378"/>
                    <a:pt x="565" y="378"/>
                    <a:pt x="565" y="378"/>
                  </a:cubicBezTo>
                  <a:cubicBezTo>
                    <a:pt x="565" y="384"/>
                    <a:pt x="571" y="386"/>
                    <a:pt x="574" y="386"/>
                  </a:cubicBezTo>
                  <a:cubicBezTo>
                    <a:pt x="596" y="386"/>
                    <a:pt x="652" y="358"/>
                    <a:pt x="652" y="328"/>
                  </a:cubicBezTo>
                  <a:cubicBezTo>
                    <a:pt x="652" y="319"/>
                    <a:pt x="646" y="322"/>
                    <a:pt x="632" y="322"/>
                  </a:cubicBezTo>
                  <a:lnTo>
                    <a:pt x="397" y="322"/>
                  </a:lnTo>
                  <a:cubicBezTo>
                    <a:pt x="423" y="232"/>
                    <a:pt x="456" y="146"/>
                    <a:pt x="473" y="56"/>
                  </a:cubicBezTo>
                  <a:lnTo>
                    <a:pt x="605" y="56"/>
                  </a:lnTo>
                  <a:cubicBezTo>
                    <a:pt x="630" y="56"/>
                    <a:pt x="697" y="51"/>
                    <a:pt x="716" y="73"/>
                  </a:cubicBezTo>
                  <a:cubicBezTo>
                    <a:pt x="716" y="79"/>
                    <a:pt x="714" y="87"/>
                    <a:pt x="716" y="93"/>
                  </a:cubicBezTo>
                  <a:cubicBezTo>
                    <a:pt x="719" y="95"/>
                    <a:pt x="722" y="95"/>
                    <a:pt x="725" y="95"/>
                  </a:cubicBezTo>
                  <a:cubicBezTo>
                    <a:pt x="750" y="95"/>
                    <a:pt x="803" y="65"/>
                    <a:pt x="803"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7" name="Text Placeholder 3">
            <a:extLst>
              <a:ext uri="{FF2B5EF4-FFF2-40B4-BE49-F238E27FC236}">
                <a16:creationId xmlns:a16="http://schemas.microsoft.com/office/drawing/2014/main" id="{B7DA394A-C527-4446-A311-46A997A4A35D}"/>
              </a:ext>
            </a:extLst>
          </p:cNvPr>
          <p:cNvSpPr txBox="1">
            <a:spLocks/>
          </p:cNvSpPr>
          <p:nvPr/>
        </p:nvSpPr>
        <p:spPr>
          <a:xfrm>
            <a:off x="5152680" y="1512000"/>
            <a:ext cx="4426920" cy="3288239"/>
          </a:xfrm>
          <a:prstGeom prst="rect">
            <a:avLst/>
          </a:prstGeom>
          <a:noFill/>
          <a:ln>
            <a:noFill/>
          </a:ln>
        </p:spPr>
        <p:txBody>
          <a:bodyPr lIns="0" tIns="0" rIns="0" bIns="0">
            <a:noAutofit/>
          </a:bodyPr>
          <a:lstStyle>
            <a:lvl1pPr marL="0" marR="0" lvl="0" indent="0" rtl="0" hangingPunct="0">
              <a:spcBef>
                <a:spcPts val="1063"/>
              </a:spcBef>
              <a:spcAft>
                <a:spcPts val="0"/>
              </a:spcAft>
              <a:buSzPct val="4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1pPr>
            <a:lvl2pPr marL="0" marR="0" lvl="1" indent="0" rtl="0" hangingPunct="0">
              <a:spcBef>
                <a:spcPts val="1063"/>
              </a:spcBef>
              <a:spcAft>
                <a:spcPts val="0"/>
              </a:spcAft>
              <a:buSzPct val="7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2pPr>
            <a:lvl3pPr marL="0" marR="0" lvl="2" indent="0" rtl="0" hangingPunct="0">
              <a:spcBef>
                <a:spcPts val="1063"/>
              </a:spcBef>
              <a:spcAft>
                <a:spcPts val="0"/>
              </a:spcAft>
              <a:buSzPct val="4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3pPr>
            <a:lvl4pPr marL="0" marR="0" lvl="3" indent="0" rtl="0" hangingPunct="0">
              <a:spcBef>
                <a:spcPts val="1063"/>
              </a:spcBef>
              <a:spcAft>
                <a:spcPts val="0"/>
              </a:spcAft>
              <a:buSzPct val="75000"/>
              <a:buFont typeface="StarSymbol"/>
              <a:buChar char="–"/>
              <a:tabLst/>
              <a:defRPr lang="en-GB" sz="24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4pPr>
            <a:lvl5pPr marL="0" marR="0" lvl="4"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5pPr>
            <a:lvl6pPr marL="0" marR="0" lvl="5"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6pPr>
            <a:lvl7pPr marL="0" marR="0" lvl="6" indent="0" rtl="0" hangingPunct="0">
              <a:spcBef>
                <a:spcPts val="1063"/>
              </a:spcBef>
              <a:spcAft>
                <a:spcPts val="0"/>
              </a:spcAft>
              <a:buSzPct val="45000"/>
              <a:buFont typeface="StarSymbol"/>
              <a:buChar char="●"/>
              <a:tabLst/>
              <a:defRPr lang="en-GB" sz="3200" b="0" i="0" u="none" strike="noStrike" kern="1200" cap="none">
                <a:ln>
                  <a:noFill/>
                </a:ln>
                <a:highlight>
                  <a:scrgbClr r="0" g="0" b="0">
                    <a:alpha val="0"/>
                  </a:scrgbClr>
                </a:highlight>
                <a:latin typeface="Arial" panose="020B0604020202020204" pitchFamily="34" charset="0"/>
                <a:ea typeface="Arial" panose="020B0604020202020204" pitchFamily="34" charset="0"/>
                <a:cs typeface="Arial" panose="020B0604020202020204"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en-GB" dirty="0">
              <a:solidFill>
                <a:sysClr val="windowText" lastClr="000000"/>
              </a:solidFill>
            </a:endParaRPr>
          </a:p>
          <a:p>
            <a:pPr>
              <a:buNone/>
            </a:pPr>
            <a:r>
              <a:rPr lang="en-GB" dirty="0">
                <a:solidFill>
                  <a:sysClr val="windowText" lastClr="000000"/>
                </a:solidFill>
              </a:rPr>
              <a:t>Global path search</a:t>
            </a:r>
          </a:p>
          <a:p>
            <a:pPr>
              <a:buNone/>
            </a:pPr>
            <a:endParaRPr lang="en-GB" dirty="0">
              <a:solidFill>
                <a:sysClr val="windowText" lastClr="000000"/>
              </a:solidFill>
            </a:endParaRPr>
          </a:p>
          <a:p>
            <a:pPr>
              <a:buNone/>
            </a:pPr>
            <a:r>
              <a:rPr lang="en-GB" dirty="0">
                <a:solidFill>
                  <a:sysClr val="windowText" lastClr="000000"/>
                </a:solidFill>
              </a:rPr>
              <a:t>Feasibility    :</a:t>
            </a:r>
            <a:br>
              <a:rPr lang="en-GB" dirty="0">
                <a:solidFill>
                  <a:sysClr val="windowText" lastClr="000000"/>
                </a:solidFill>
              </a:rPr>
            </a:br>
            <a:r>
              <a:rPr lang="en-GB" sz="3600" dirty="0">
                <a:solidFill>
                  <a:sysClr val="windowText" lastClr="000000"/>
                </a:solidFill>
              </a:rPr>
              <a:t>	</a:t>
            </a:r>
            <a:r>
              <a:rPr lang="en-GB" dirty="0">
                <a:solidFill>
                  <a:sysClr val="windowText" lastClr="000000"/>
                </a:solidFill>
              </a:rPr>
              <a:t>Geometric constraints</a:t>
            </a:r>
            <a:br>
              <a:rPr lang="en-GB" dirty="0">
                <a:solidFill>
                  <a:sysClr val="windowText" lastClr="000000"/>
                </a:solidFill>
              </a:rPr>
            </a:br>
            <a:r>
              <a:rPr lang="en-GB" dirty="0">
                <a:solidFill>
                  <a:sysClr val="windowText" lastClr="000000"/>
                </a:solidFill>
              </a:rPr>
              <a:t>	</a:t>
            </a:r>
            <a:r>
              <a:rPr lang="en-GB" u="sng" dirty="0">
                <a:solidFill>
                  <a:sysClr val="windowText" lastClr="000000"/>
                </a:solidFill>
              </a:rPr>
              <a:t>Dynamic constraints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page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319A-B583-4DEC-A4F1-8C6096D8E196}"/>
              </a:ext>
            </a:extLst>
          </p:cNvPr>
          <p:cNvSpPr txBox="1">
            <a:spLocks noGrp="1"/>
          </p:cNvSpPr>
          <p:nvPr>
            <p:ph type="title" idx="4294967295"/>
          </p:nvPr>
        </p:nvSpPr>
        <p:spPr>
          <a:xfrm>
            <a:off x="503999" y="440175"/>
            <a:ext cx="9071640" cy="517889"/>
          </a:xfrm>
        </p:spPr>
        <p:txBody>
          <a:bodyPr lIns="12600" tIns="12600" rIns="12600" bIns="12600">
            <a:spAutoFit/>
          </a:bodyPr>
          <a:lstStyle/>
          <a:p>
            <a:pPr lvl="0"/>
            <a:r>
              <a:rPr lang="en-GB" dirty="0"/>
              <a:t>Which contact surface ?</a:t>
            </a:r>
          </a:p>
        </p:txBody>
      </p:sp>
      <p:pic>
        <p:nvPicPr>
          <p:cNvPr id="3" name="Picture Placeholder 2">
            <a:extLst>
              <a:ext uri="{FF2B5EF4-FFF2-40B4-BE49-F238E27FC236}">
                <a16:creationId xmlns:a16="http://schemas.microsoft.com/office/drawing/2014/main" id="{D096D414-3B3A-496F-8A97-0639AFCE5197}"/>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2BC652B8-EC66-4142-84C9-175927EADF9B}"/>
              </a:ext>
            </a:extLst>
          </p:cNvPr>
          <p:cNvSpPr txBox="1">
            <a:spLocks noGrp="1"/>
          </p:cNvSpPr>
          <p:nvPr>
            <p:ph type="body" idx="4294967295"/>
          </p:nvPr>
        </p:nvSpPr>
        <p:spPr>
          <a:xfrm>
            <a:off x="5152680" y="1512000"/>
            <a:ext cx="4426920" cy="3288239"/>
          </a:xfrm>
        </p:spPr>
        <p:txBody>
          <a:bodyPr/>
          <a:lstStyle/>
          <a:p>
            <a:endParaRPr lang="en-GB"/>
          </a:p>
        </p:txBody>
      </p:sp>
      <p:sp>
        <p:nvSpPr>
          <p:cNvPr id="5" name="TextBox 4">
            <a:extLst>
              <a:ext uri="{FF2B5EF4-FFF2-40B4-BE49-F238E27FC236}">
                <a16:creationId xmlns:a16="http://schemas.microsoft.com/office/drawing/2014/main" id="{EF2643A4-9E26-4F4F-9084-E665C31157B3}"/>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6" name="TextBox 5">
            <a:extLst>
              <a:ext uri="{FF2B5EF4-FFF2-40B4-BE49-F238E27FC236}">
                <a16:creationId xmlns:a16="http://schemas.microsoft.com/office/drawing/2014/main" id="{61EF158A-D82D-4C91-A6C5-2C261F55B5C1}"/>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7" name="TextBox 6">
            <a:extLst>
              <a:ext uri="{FF2B5EF4-FFF2-40B4-BE49-F238E27FC236}">
                <a16:creationId xmlns:a16="http://schemas.microsoft.com/office/drawing/2014/main" id="{2CDFB05F-2F5E-4DCE-BBAB-54618FD65D5B}"/>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8" name="TextBox 7">
            <a:extLst>
              <a:ext uri="{FF2B5EF4-FFF2-40B4-BE49-F238E27FC236}">
                <a16:creationId xmlns:a16="http://schemas.microsoft.com/office/drawing/2014/main" id="{B07BDE0F-EFE6-42B2-9E78-CB4897B3D454}"/>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D47BB356-1673-4AB2-BC01-96435EDD66EE}"/>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0F3BE38C-F40F-44A4-B2D3-FAFD6A6A033F}"/>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A294D8BC-EF9D-40B4-9972-A34A7CD6380C}"/>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927E3EDE-E5D8-41FD-88D8-307981A6F1F8}"/>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FCD93C1C-E8BD-414B-BA02-9F4FFB38C7F1}"/>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12502B39-657E-4750-8EE5-9AA9FBB166D5}"/>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01201F9B-DB32-4BD3-8FE8-3EBE7C822FAC}"/>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4A0E2F9C-80F9-4C8F-B279-AC227029F1D8}"/>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page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894A-4D3A-413D-B2C8-A95A19C9A334}"/>
              </a:ext>
            </a:extLst>
          </p:cNvPr>
          <p:cNvSpPr txBox="1">
            <a:spLocks noGrp="1"/>
          </p:cNvSpPr>
          <p:nvPr>
            <p:ph type="title" idx="4294967295"/>
          </p:nvPr>
        </p:nvSpPr>
        <p:spPr>
          <a:xfrm>
            <a:off x="503999" y="440175"/>
            <a:ext cx="9071640" cy="517889"/>
          </a:xfrm>
        </p:spPr>
        <p:txBody>
          <a:bodyPr lIns="12600" tIns="12600" rIns="12600" bIns="12600">
            <a:spAutoFit/>
          </a:bodyPr>
          <a:lstStyle/>
          <a:p>
            <a:pPr lvl="0"/>
            <a:r>
              <a:rPr lang="en-GB" dirty="0"/>
              <a:t>Which contact surface ?</a:t>
            </a:r>
          </a:p>
        </p:txBody>
      </p:sp>
      <p:pic>
        <p:nvPicPr>
          <p:cNvPr id="3" name="Picture Placeholder 2">
            <a:extLst>
              <a:ext uri="{FF2B5EF4-FFF2-40B4-BE49-F238E27FC236}">
                <a16:creationId xmlns:a16="http://schemas.microsoft.com/office/drawing/2014/main" id="{43D6CC02-1B53-4A0F-86F9-86CD08D63AE6}"/>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747BCA96-C627-47D7-94BD-FE31D6B713C5}"/>
              </a:ext>
            </a:extLst>
          </p:cNvPr>
          <p:cNvSpPr txBox="1">
            <a:spLocks noGrp="1"/>
          </p:cNvSpPr>
          <p:nvPr>
            <p:ph type="body" idx="4294967295"/>
          </p:nvPr>
        </p:nvSpPr>
        <p:spPr>
          <a:xfrm>
            <a:off x="4750560" y="1475999"/>
            <a:ext cx="5149440" cy="3288239"/>
          </a:xfrm>
        </p:spPr>
        <p:txBody>
          <a:bodyPr/>
          <a:lstStyle/>
          <a:p>
            <a:pPr lvl="0">
              <a:buNone/>
            </a:pPr>
            <a:br>
              <a:rPr lang="en-GB" dirty="0"/>
            </a:br>
            <a:r>
              <a:rPr lang="en-GB" dirty="0"/>
              <a:t>   Convex contact surfaces:</a:t>
            </a:r>
          </a:p>
          <a:p>
            <a:pPr lvl="0">
              <a:buNone/>
            </a:pPr>
            <a:endParaRPr lang="en-GB" dirty="0"/>
          </a:p>
          <a:p>
            <a:pPr lvl="0">
              <a:buNone/>
            </a:pPr>
            <a:endParaRPr lang="en-GB" dirty="0"/>
          </a:p>
          <a:p>
            <a:pPr lvl="0">
              <a:buNone/>
            </a:pPr>
            <a:r>
              <a:rPr lang="en-GB" dirty="0"/>
              <a:t>   Footsteps positions:</a:t>
            </a:r>
          </a:p>
          <a:p>
            <a:pPr lvl="0">
              <a:buNone/>
            </a:pPr>
            <a:endParaRPr lang="en-GB" dirty="0"/>
          </a:p>
        </p:txBody>
      </p:sp>
      <p:sp>
        <p:nvSpPr>
          <p:cNvPr id="5" name="TextBox 4">
            <a:extLst>
              <a:ext uri="{FF2B5EF4-FFF2-40B4-BE49-F238E27FC236}">
                <a16:creationId xmlns:a16="http://schemas.microsoft.com/office/drawing/2014/main" id="{5467189E-7AA3-40C3-955F-182FCBF41970}"/>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6" name="TextBox 5">
            <a:extLst>
              <a:ext uri="{FF2B5EF4-FFF2-40B4-BE49-F238E27FC236}">
                <a16:creationId xmlns:a16="http://schemas.microsoft.com/office/drawing/2014/main" id="{576EA568-7D15-49E9-B28A-59119FF610BE}"/>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7" name="TextBox 6">
            <a:extLst>
              <a:ext uri="{FF2B5EF4-FFF2-40B4-BE49-F238E27FC236}">
                <a16:creationId xmlns:a16="http://schemas.microsoft.com/office/drawing/2014/main" id="{3CD49242-23FD-4CE2-90A4-DAEF2084AE60}"/>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8" name="TextBox 7">
            <a:extLst>
              <a:ext uri="{FF2B5EF4-FFF2-40B4-BE49-F238E27FC236}">
                <a16:creationId xmlns:a16="http://schemas.microsoft.com/office/drawing/2014/main" id="{8193C9C4-73F9-4F39-ABBC-E4E92F2C7C08}"/>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B152C8DC-74CC-4E3D-836B-2B8FFDA61E71}"/>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C28B5A52-C739-4449-8DE6-C3853207960A}"/>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1950C52E-FA2B-4C7B-B58A-2AF2BA313B59}"/>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3EFC8B6A-4A16-45D7-A6B1-581487D74B8F}"/>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D5CAC6AE-FF05-4CB6-BA4F-E4DB7933D6C1}"/>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2526C59A-E4F7-4AB2-8AD5-75EDC94114DC}"/>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153FF9DF-DF8C-47FF-BF63-CD7587CE382E}"/>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D386B7D2-8A93-44E2-ADBF-D3C5E98EE10F}"/>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grpSp>
        <p:nvGrpSpPr>
          <p:cNvPr id="72" name="Group 71" descr="28§display§ 1 \leq j \leq n§svg§600§TRUE§" title="TexMaths">
            <a:extLst>
              <a:ext uri="{FF2B5EF4-FFF2-40B4-BE49-F238E27FC236}">
                <a16:creationId xmlns:a16="http://schemas.microsoft.com/office/drawing/2014/main" id="{FDB805D0-B75D-43C1-BF13-570A17115365}"/>
              </a:ext>
            </a:extLst>
          </p:cNvPr>
          <p:cNvGrpSpPr>
            <a:grpSpLocks noChangeAspect="1"/>
          </p:cNvGrpSpPr>
          <p:nvPr/>
        </p:nvGrpSpPr>
        <p:grpSpPr>
          <a:xfrm>
            <a:off x="6622739" y="2733521"/>
            <a:ext cx="1176760" cy="242990"/>
            <a:chOff x="6643080" y="2789640"/>
            <a:chExt cx="1497599" cy="309240"/>
          </a:xfrm>
        </p:grpSpPr>
        <p:sp>
          <p:nvSpPr>
            <p:cNvPr id="73" name="Freeform: Shape 72">
              <a:extLst>
                <a:ext uri="{FF2B5EF4-FFF2-40B4-BE49-F238E27FC236}">
                  <a16:creationId xmlns:a16="http://schemas.microsoft.com/office/drawing/2014/main" id="{12BFF56D-EC2E-475F-9C4F-E9A01575E009}"/>
                </a:ext>
              </a:extLst>
            </p:cNvPr>
            <p:cNvSpPr/>
            <p:nvPr/>
          </p:nvSpPr>
          <p:spPr>
            <a:xfrm>
              <a:off x="6643080" y="2792520"/>
              <a:ext cx="1497599" cy="302040"/>
            </a:xfrm>
            <a:custGeom>
              <a:avLst/>
              <a:gdLst/>
              <a:ahLst/>
              <a:cxnLst>
                <a:cxn ang="3cd4">
                  <a:pos x="hc" y="t"/>
                </a:cxn>
                <a:cxn ang="cd2">
                  <a:pos x="l" y="vc"/>
                </a:cxn>
                <a:cxn ang="cd4">
                  <a:pos x="hc" y="b"/>
                </a:cxn>
                <a:cxn ang="0">
                  <a:pos x="r" y="vc"/>
                </a:cxn>
              </a:cxnLst>
              <a:rect l="l" t="t" r="r" b="b"/>
              <a:pathLst>
                <a:path w="4161" h="840">
                  <a:moveTo>
                    <a:pt x="2081" y="840"/>
                  </a:moveTo>
                  <a:lnTo>
                    <a:pt x="0" y="840"/>
                  </a:lnTo>
                  <a:lnTo>
                    <a:pt x="0" y="0"/>
                  </a:lnTo>
                  <a:lnTo>
                    <a:pt x="4161" y="0"/>
                  </a:lnTo>
                  <a:lnTo>
                    <a:pt x="416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4" name="Freeform: Shape 73">
              <a:extLst>
                <a:ext uri="{FF2B5EF4-FFF2-40B4-BE49-F238E27FC236}">
                  <a16:creationId xmlns:a16="http://schemas.microsoft.com/office/drawing/2014/main" id="{A63370B3-F59A-4D77-B844-082D11AB6802}"/>
                </a:ext>
              </a:extLst>
            </p:cNvPr>
            <p:cNvSpPr/>
            <p:nvPr/>
          </p:nvSpPr>
          <p:spPr>
            <a:xfrm>
              <a:off x="6674400" y="2789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6"/>
                    <a:pt x="126" y="656"/>
                    <a:pt x="168" y="656"/>
                  </a:cubicBezTo>
                  <a:cubicBezTo>
                    <a:pt x="207" y="656"/>
                    <a:pt x="294" y="656"/>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5" name="Freeform: Shape 74">
              <a:extLst>
                <a:ext uri="{FF2B5EF4-FFF2-40B4-BE49-F238E27FC236}">
                  <a16:creationId xmlns:a16="http://schemas.microsoft.com/office/drawing/2014/main" id="{0BADC78D-C4F2-4745-801C-9194610FFF95}"/>
                </a:ext>
              </a:extLst>
            </p:cNvPr>
            <p:cNvSpPr/>
            <p:nvPr/>
          </p:nvSpPr>
          <p:spPr>
            <a:xfrm>
              <a:off x="6947640"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6" name="Freeform: Shape 75">
              <a:extLst>
                <a:ext uri="{FF2B5EF4-FFF2-40B4-BE49-F238E27FC236}">
                  <a16:creationId xmlns:a16="http://schemas.microsoft.com/office/drawing/2014/main" id="{4D11883C-EC0D-4311-8165-F9ABBF020DA9}"/>
                </a:ext>
              </a:extLst>
            </p:cNvPr>
            <p:cNvSpPr/>
            <p:nvPr/>
          </p:nvSpPr>
          <p:spPr>
            <a:xfrm>
              <a:off x="7286040" y="279180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7" name="Freeform: Shape 76">
              <a:extLst>
                <a:ext uri="{FF2B5EF4-FFF2-40B4-BE49-F238E27FC236}">
                  <a16:creationId xmlns:a16="http://schemas.microsoft.com/office/drawing/2014/main" id="{C0849BA9-8103-4DF2-B51B-3C11D19C161D}"/>
                </a:ext>
              </a:extLst>
            </p:cNvPr>
            <p:cNvSpPr/>
            <p:nvPr/>
          </p:nvSpPr>
          <p:spPr>
            <a:xfrm>
              <a:off x="7584479"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8" name="Freeform: Shape 77">
              <a:extLst>
                <a:ext uri="{FF2B5EF4-FFF2-40B4-BE49-F238E27FC236}">
                  <a16:creationId xmlns:a16="http://schemas.microsoft.com/office/drawing/2014/main" id="{6F7A5D8B-3879-45CB-8AAE-A47C4C11ABEE}"/>
                </a:ext>
              </a:extLst>
            </p:cNvPr>
            <p:cNvSpPr/>
            <p:nvPr/>
          </p:nvSpPr>
          <p:spPr>
            <a:xfrm>
              <a:off x="7938360" y="28692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9" y="373"/>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5"/>
                    <a:pt x="325" y="356"/>
                    <a:pt x="325" y="367"/>
                  </a:cubicBezTo>
                  <a:cubicBezTo>
                    <a:pt x="325" y="415"/>
                    <a:pt x="361" y="448"/>
                    <a:pt x="406" y="448"/>
                  </a:cubicBezTo>
                  <a:cubicBezTo>
                    <a:pt x="498" y="448"/>
                    <a:pt x="535" y="305"/>
                    <a:pt x="535" y="297"/>
                  </a:cubicBezTo>
                  <a:cubicBezTo>
                    <a:pt x="535" y="286"/>
                    <a:pt x="526" y="286"/>
                    <a:pt x="524" y="286"/>
                  </a:cubicBezTo>
                  <a:cubicBezTo>
                    <a:pt x="515" y="286"/>
                    <a:pt x="515" y="289"/>
                    <a:pt x="510" y="305"/>
                  </a:cubicBezTo>
                  <a:cubicBezTo>
                    <a:pt x="490" y="373"/>
                    <a:pt x="456" y="426"/>
                    <a:pt x="409" y="426"/>
                  </a:cubicBezTo>
                  <a:cubicBezTo>
                    <a:pt x="392" y="426"/>
                    <a:pt x="384" y="417"/>
                    <a:pt x="384" y="395"/>
                  </a:cubicBezTo>
                  <a:cubicBezTo>
                    <a:pt x="384" y="370"/>
                    <a:pt x="395" y="345"/>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79" name="Group 78" descr="28§display§\mathbf{p}_i, 1 \leq i  \leq m§svg§600§TRUE§" title="TexMaths">
            <a:extLst>
              <a:ext uri="{FF2B5EF4-FFF2-40B4-BE49-F238E27FC236}">
                <a16:creationId xmlns:a16="http://schemas.microsoft.com/office/drawing/2014/main" id="{EBACF069-4E44-4750-93F2-7753EB20B8A2}"/>
              </a:ext>
            </a:extLst>
          </p:cNvPr>
          <p:cNvGrpSpPr>
            <a:grpSpLocks noChangeAspect="1"/>
          </p:cNvGrpSpPr>
          <p:nvPr/>
        </p:nvGrpSpPr>
        <p:grpSpPr>
          <a:xfrm>
            <a:off x="6611548" y="3866983"/>
            <a:ext cx="1552353" cy="230674"/>
            <a:chOff x="6643440" y="3761640"/>
            <a:chExt cx="2052000" cy="304920"/>
          </a:xfrm>
        </p:grpSpPr>
        <p:sp>
          <p:nvSpPr>
            <p:cNvPr id="80" name="Freeform: Shape 79">
              <a:extLst>
                <a:ext uri="{FF2B5EF4-FFF2-40B4-BE49-F238E27FC236}">
                  <a16:creationId xmlns:a16="http://schemas.microsoft.com/office/drawing/2014/main" id="{7B91BEEB-083D-480A-A507-BF26D375BE92}"/>
                </a:ext>
              </a:extLst>
            </p:cNvPr>
            <p:cNvSpPr/>
            <p:nvPr/>
          </p:nvSpPr>
          <p:spPr>
            <a:xfrm>
              <a:off x="6643440" y="376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1" name="Freeform: Shape 80">
              <a:extLst>
                <a:ext uri="{FF2B5EF4-FFF2-40B4-BE49-F238E27FC236}">
                  <a16:creationId xmlns:a16="http://schemas.microsoft.com/office/drawing/2014/main" id="{0A4E801E-E31D-4310-90BA-412DCB737E32}"/>
                </a:ext>
              </a:extLst>
            </p:cNvPr>
            <p:cNvSpPr/>
            <p:nvPr/>
          </p:nvSpPr>
          <p:spPr>
            <a:xfrm>
              <a:off x="6656399" y="383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2" name="Freeform: Shape 81">
              <a:extLst>
                <a:ext uri="{FF2B5EF4-FFF2-40B4-BE49-F238E27FC236}">
                  <a16:creationId xmlns:a16="http://schemas.microsoft.com/office/drawing/2014/main" id="{7045AB57-EAEE-4BA3-B542-5D480C371B90}"/>
                </a:ext>
              </a:extLst>
            </p:cNvPr>
            <p:cNvSpPr/>
            <p:nvPr/>
          </p:nvSpPr>
          <p:spPr>
            <a:xfrm>
              <a:off x="6880320" y="388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3" name="Freeform: Shape 82">
              <a:extLst>
                <a:ext uri="{FF2B5EF4-FFF2-40B4-BE49-F238E27FC236}">
                  <a16:creationId xmlns:a16="http://schemas.microsoft.com/office/drawing/2014/main" id="{B8724623-048B-43E8-A3AB-064E63ABE9E7}"/>
                </a:ext>
              </a:extLst>
            </p:cNvPr>
            <p:cNvSpPr/>
            <p:nvPr/>
          </p:nvSpPr>
          <p:spPr>
            <a:xfrm>
              <a:off x="7017479" y="396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4" name="Freeform: Shape 83">
              <a:extLst>
                <a:ext uri="{FF2B5EF4-FFF2-40B4-BE49-F238E27FC236}">
                  <a16:creationId xmlns:a16="http://schemas.microsoft.com/office/drawing/2014/main" id="{D651A3C5-7D7E-4CF0-A4F8-DE36CBF2D3C6}"/>
                </a:ext>
              </a:extLst>
            </p:cNvPr>
            <p:cNvSpPr/>
            <p:nvPr/>
          </p:nvSpPr>
          <p:spPr>
            <a:xfrm>
              <a:off x="7175519" y="376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5" name="Freeform: Shape 84">
              <a:extLst>
                <a:ext uri="{FF2B5EF4-FFF2-40B4-BE49-F238E27FC236}">
                  <a16:creationId xmlns:a16="http://schemas.microsoft.com/office/drawing/2014/main" id="{B34E524D-8FF8-40BB-B432-58478E4BF288}"/>
                </a:ext>
              </a:extLst>
            </p:cNvPr>
            <p:cNvSpPr/>
            <p:nvPr/>
          </p:nvSpPr>
          <p:spPr>
            <a:xfrm>
              <a:off x="7447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6" name="Freeform: Shape 85">
              <a:extLst>
                <a:ext uri="{FF2B5EF4-FFF2-40B4-BE49-F238E27FC236}">
                  <a16:creationId xmlns:a16="http://schemas.microsoft.com/office/drawing/2014/main" id="{601EA1F8-94A5-43E4-80B9-526916F4F171}"/>
                </a:ext>
              </a:extLst>
            </p:cNvPr>
            <p:cNvSpPr/>
            <p:nvPr/>
          </p:nvSpPr>
          <p:spPr>
            <a:xfrm>
              <a:off x="7801560" y="376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7" name="Freeform: Shape 86">
              <a:extLst>
                <a:ext uri="{FF2B5EF4-FFF2-40B4-BE49-F238E27FC236}">
                  <a16:creationId xmlns:a16="http://schemas.microsoft.com/office/drawing/2014/main" id="{071ED88D-9987-4226-97F9-20CDDA3505C0}"/>
                </a:ext>
              </a:extLst>
            </p:cNvPr>
            <p:cNvSpPr/>
            <p:nvPr/>
          </p:nvSpPr>
          <p:spPr>
            <a:xfrm>
              <a:off x="8041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8" name="Freeform: Shape 87">
              <a:extLst>
                <a:ext uri="{FF2B5EF4-FFF2-40B4-BE49-F238E27FC236}">
                  <a16:creationId xmlns:a16="http://schemas.microsoft.com/office/drawing/2014/main" id="{4AB1DAFC-9486-47A4-ABDE-83442B9BB3E0}"/>
                </a:ext>
              </a:extLst>
            </p:cNvPr>
            <p:cNvSpPr/>
            <p:nvPr/>
          </p:nvSpPr>
          <p:spPr>
            <a:xfrm>
              <a:off x="8395560" y="384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89" name="Group 88" descr="28§display§\mathcal{S}_j  :  \{\mathbf{p}, \mathbf{S}_j  \mathbf{p} \leq \mathbf{s}_j\}§svg§600§TRUE§" title="TexMaths">
            <a:extLst>
              <a:ext uri="{FF2B5EF4-FFF2-40B4-BE49-F238E27FC236}">
                <a16:creationId xmlns:a16="http://schemas.microsoft.com/office/drawing/2014/main" id="{6C591962-9F7F-4272-AB69-745B2D6E37CA}"/>
              </a:ext>
            </a:extLst>
          </p:cNvPr>
          <p:cNvGrpSpPr>
            <a:grpSpLocks noChangeAspect="1"/>
          </p:cNvGrpSpPr>
          <p:nvPr/>
        </p:nvGrpSpPr>
        <p:grpSpPr>
          <a:xfrm>
            <a:off x="6611548" y="2315066"/>
            <a:ext cx="2319618" cy="309102"/>
            <a:chOff x="6643080" y="2141640"/>
            <a:chExt cx="2774520" cy="369720"/>
          </a:xfrm>
        </p:grpSpPr>
        <p:sp>
          <p:nvSpPr>
            <p:cNvPr id="90" name="Freeform: Shape 89">
              <a:extLst>
                <a:ext uri="{FF2B5EF4-FFF2-40B4-BE49-F238E27FC236}">
                  <a16:creationId xmlns:a16="http://schemas.microsoft.com/office/drawing/2014/main" id="{05FD74D5-96DD-4FF8-BBC9-5179FF845510}"/>
                </a:ext>
              </a:extLst>
            </p:cNvPr>
            <p:cNvSpPr/>
            <p:nvPr/>
          </p:nvSpPr>
          <p:spPr>
            <a:xfrm>
              <a:off x="6643080" y="2142720"/>
              <a:ext cx="2774520" cy="366839"/>
            </a:xfrm>
            <a:custGeom>
              <a:avLst/>
              <a:gdLst/>
              <a:ahLst/>
              <a:cxnLst>
                <a:cxn ang="3cd4">
                  <a:pos x="hc" y="t"/>
                </a:cxn>
                <a:cxn ang="cd2">
                  <a:pos x="l" y="vc"/>
                </a:cxn>
                <a:cxn ang="cd4">
                  <a:pos x="hc" y="b"/>
                </a:cxn>
                <a:cxn ang="0">
                  <a:pos x="r" y="vc"/>
                </a:cxn>
              </a:cxnLst>
              <a:rect l="l" t="t" r="r" b="b"/>
              <a:pathLst>
                <a:path w="7708" h="1020">
                  <a:moveTo>
                    <a:pt x="3855" y="1020"/>
                  </a:moveTo>
                  <a:lnTo>
                    <a:pt x="0" y="1020"/>
                  </a:lnTo>
                  <a:lnTo>
                    <a:pt x="0" y="0"/>
                  </a:lnTo>
                  <a:lnTo>
                    <a:pt x="7708" y="0"/>
                  </a:lnTo>
                  <a:lnTo>
                    <a:pt x="7708" y="10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1" name="Freeform: Shape 90">
              <a:extLst>
                <a:ext uri="{FF2B5EF4-FFF2-40B4-BE49-F238E27FC236}">
                  <a16:creationId xmlns:a16="http://schemas.microsoft.com/office/drawing/2014/main" id="{6D8601E5-92FA-46CF-82AA-291B2805D08B}"/>
                </a:ext>
              </a:extLst>
            </p:cNvPr>
            <p:cNvSpPr/>
            <p:nvPr/>
          </p:nvSpPr>
          <p:spPr>
            <a:xfrm>
              <a:off x="6649200" y="21578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2" name="Freeform: Shape 91">
              <a:extLst>
                <a:ext uri="{FF2B5EF4-FFF2-40B4-BE49-F238E27FC236}">
                  <a16:creationId xmlns:a16="http://schemas.microsoft.com/office/drawing/2014/main" id="{201DAD74-931B-4C6F-B0EE-FD0B2C4ED49A}"/>
                </a:ext>
              </a:extLst>
            </p:cNvPr>
            <p:cNvSpPr/>
            <p:nvPr/>
          </p:nvSpPr>
          <p:spPr>
            <a:xfrm>
              <a:off x="685692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3" name="Freeform: Shape 92">
              <a:extLst>
                <a:ext uri="{FF2B5EF4-FFF2-40B4-BE49-F238E27FC236}">
                  <a16:creationId xmlns:a16="http://schemas.microsoft.com/office/drawing/2014/main" id="{EB521AB0-4F28-48D8-957A-789E89DA58DB}"/>
                </a:ext>
              </a:extLst>
            </p:cNvPr>
            <p:cNvSpPr/>
            <p:nvPr/>
          </p:nvSpPr>
          <p:spPr>
            <a:xfrm>
              <a:off x="7134840" y="2254680"/>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5"/>
                    <a:pt x="84" y="322"/>
                    <a:pt x="53" y="322"/>
                  </a:cubicBezTo>
                  <a:cubicBezTo>
                    <a:pt x="25" y="322"/>
                    <a:pt x="0" y="345"/>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4" name="Freeform: Shape 93">
              <a:extLst>
                <a:ext uri="{FF2B5EF4-FFF2-40B4-BE49-F238E27FC236}">
                  <a16:creationId xmlns:a16="http://schemas.microsoft.com/office/drawing/2014/main" id="{EA09FD36-0A06-4DF4-80AB-311FE0D34833}"/>
                </a:ext>
              </a:extLst>
            </p:cNvPr>
            <p:cNvSpPr/>
            <p:nvPr/>
          </p:nvSpPr>
          <p:spPr>
            <a:xfrm>
              <a:off x="7326360" y="2141640"/>
              <a:ext cx="126720" cy="354600"/>
            </a:xfrm>
            <a:custGeom>
              <a:avLst/>
              <a:gdLst/>
              <a:ahLst/>
              <a:cxnLst>
                <a:cxn ang="3cd4">
                  <a:pos x="hc" y="t"/>
                </a:cxn>
                <a:cxn ang="cd2">
                  <a:pos x="l" y="vc"/>
                </a:cxn>
                <a:cxn ang="cd4">
                  <a:pos x="hc" y="b"/>
                </a:cxn>
                <a:cxn ang="0">
                  <a:pos x="r" y="vc"/>
                </a:cxn>
              </a:cxnLst>
              <a:rect l="l" t="t" r="r" b="b"/>
              <a:pathLst>
                <a:path w="353" h="986">
                  <a:moveTo>
                    <a:pt x="210" y="132"/>
                  </a:moveTo>
                  <a:cubicBezTo>
                    <a:pt x="210" y="92"/>
                    <a:pt x="235" y="28"/>
                    <a:pt x="344" y="22"/>
                  </a:cubicBezTo>
                  <a:cubicBezTo>
                    <a:pt x="347" y="20"/>
                    <a:pt x="353" y="17"/>
                    <a:pt x="353" y="11"/>
                  </a:cubicBezTo>
                  <a:cubicBezTo>
                    <a:pt x="353" y="0"/>
                    <a:pt x="344" y="0"/>
                    <a:pt x="333" y="0"/>
                  </a:cubicBezTo>
                  <a:cubicBezTo>
                    <a:pt x="235" y="0"/>
                    <a:pt x="143" y="50"/>
                    <a:pt x="143" y="123"/>
                  </a:cubicBezTo>
                  <a:lnTo>
                    <a:pt x="143" y="347"/>
                  </a:lnTo>
                  <a:cubicBezTo>
                    <a:pt x="143" y="387"/>
                    <a:pt x="143" y="417"/>
                    <a:pt x="104" y="451"/>
                  </a:cubicBezTo>
                  <a:cubicBezTo>
                    <a:pt x="67" y="479"/>
                    <a:pt x="31" y="482"/>
                    <a:pt x="8" y="482"/>
                  </a:cubicBezTo>
                  <a:cubicBezTo>
                    <a:pt x="3" y="485"/>
                    <a:pt x="0" y="487"/>
                    <a:pt x="0" y="493"/>
                  </a:cubicBezTo>
                  <a:cubicBezTo>
                    <a:pt x="0" y="504"/>
                    <a:pt x="6" y="504"/>
                    <a:pt x="17" y="504"/>
                  </a:cubicBezTo>
                  <a:cubicBezTo>
                    <a:pt x="81" y="510"/>
                    <a:pt x="129" y="543"/>
                    <a:pt x="140" y="591"/>
                  </a:cubicBezTo>
                  <a:cubicBezTo>
                    <a:pt x="143" y="602"/>
                    <a:pt x="143" y="605"/>
                    <a:pt x="143" y="641"/>
                  </a:cubicBezTo>
                  <a:lnTo>
                    <a:pt x="143" y="838"/>
                  </a:lnTo>
                  <a:cubicBezTo>
                    <a:pt x="143" y="877"/>
                    <a:pt x="143" y="910"/>
                    <a:pt x="190" y="947"/>
                  </a:cubicBezTo>
                  <a:cubicBezTo>
                    <a:pt x="230" y="978"/>
                    <a:pt x="294" y="986"/>
                    <a:pt x="333" y="986"/>
                  </a:cubicBezTo>
                  <a:cubicBezTo>
                    <a:pt x="344" y="986"/>
                    <a:pt x="353" y="986"/>
                    <a:pt x="353" y="978"/>
                  </a:cubicBezTo>
                  <a:cubicBezTo>
                    <a:pt x="353" y="966"/>
                    <a:pt x="347" y="966"/>
                    <a:pt x="336" y="966"/>
                  </a:cubicBezTo>
                  <a:cubicBezTo>
                    <a:pt x="274" y="961"/>
                    <a:pt x="224" y="930"/>
                    <a:pt x="213" y="880"/>
                  </a:cubicBezTo>
                  <a:cubicBezTo>
                    <a:pt x="210" y="871"/>
                    <a:pt x="210" y="868"/>
                    <a:pt x="210" y="832"/>
                  </a:cubicBezTo>
                  <a:lnTo>
                    <a:pt x="210" y="625"/>
                  </a:lnTo>
                  <a:cubicBezTo>
                    <a:pt x="210" y="580"/>
                    <a:pt x="202" y="563"/>
                    <a:pt x="171" y="532"/>
                  </a:cubicBezTo>
                  <a:cubicBezTo>
                    <a:pt x="148" y="513"/>
                    <a:pt x="120" y="501"/>
                    <a:pt x="92" y="493"/>
                  </a:cubicBezTo>
                  <a:cubicBezTo>
                    <a:pt x="174" y="471"/>
                    <a:pt x="210" y="426"/>
                    <a:pt x="210"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5" name="Freeform: Shape 94">
              <a:extLst>
                <a:ext uri="{FF2B5EF4-FFF2-40B4-BE49-F238E27FC236}">
                  <a16:creationId xmlns:a16="http://schemas.microsoft.com/office/drawing/2014/main" id="{F97609B8-4C3E-47EA-8D04-5B635CBF2065}"/>
                </a:ext>
              </a:extLst>
            </p:cNvPr>
            <p:cNvSpPr/>
            <p:nvPr/>
          </p:nvSpPr>
          <p:spPr>
            <a:xfrm>
              <a:off x="749088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6" name="Freeform: Shape 95">
              <a:extLst>
                <a:ext uri="{FF2B5EF4-FFF2-40B4-BE49-F238E27FC236}">
                  <a16:creationId xmlns:a16="http://schemas.microsoft.com/office/drawing/2014/main" id="{70ABF780-7AF5-4C91-AEDF-7F5AFC78B414}"/>
                </a:ext>
              </a:extLst>
            </p:cNvPr>
            <p:cNvSpPr/>
            <p:nvPr/>
          </p:nvSpPr>
          <p:spPr>
            <a:xfrm>
              <a:off x="7733519" y="236952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7" name="Freeform: Shape 96">
              <a:extLst>
                <a:ext uri="{FF2B5EF4-FFF2-40B4-BE49-F238E27FC236}">
                  <a16:creationId xmlns:a16="http://schemas.microsoft.com/office/drawing/2014/main" id="{483E9083-8A7B-4C0C-9AC0-582E66A600AD}"/>
                </a:ext>
              </a:extLst>
            </p:cNvPr>
            <p:cNvSpPr/>
            <p:nvPr/>
          </p:nvSpPr>
          <p:spPr>
            <a:xfrm>
              <a:off x="7882920" y="2160720"/>
              <a:ext cx="181080" cy="251640"/>
            </a:xfrm>
            <a:custGeom>
              <a:avLst/>
              <a:gdLst/>
              <a:ahLst/>
              <a:cxnLst>
                <a:cxn ang="3cd4">
                  <a:pos x="hc" y="t"/>
                </a:cxn>
                <a:cxn ang="cd2">
                  <a:pos x="l" y="vc"/>
                </a:cxn>
                <a:cxn ang="cd4">
                  <a:pos x="hc" y="b"/>
                </a:cxn>
                <a:cxn ang="0">
                  <a:pos x="r" y="vc"/>
                </a:cxn>
              </a:cxnLst>
              <a:rect l="l" t="t" r="r" b="b"/>
              <a:pathLst>
                <a:path w="504" h="700">
                  <a:moveTo>
                    <a:pt x="333" y="280"/>
                  </a:moveTo>
                  <a:lnTo>
                    <a:pt x="190" y="249"/>
                  </a:lnTo>
                  <a:cubicBezTo>
                    <a:pt x="151" y="241"/>
                    <a:pt x="95" y="207"/>
                    <a:pt x="95" y="146"/>
                  </a:cubicBezTo>
                  <a:cubicBezTo>
                    <a:pt x="95" y="104"/>
                    <a:pt x="123" y="42"/>
                    <a:pt x="224" y="42"/>
                  </a:cubicBezTo>
                  <a:cubicBezTo>
                    <a:pt x="302" y="42"/>
                    <a:pt x="400" y="76"/>
                    <a:pt x="426" y="210"/>
                  </a:cubicBezTo>
                  <a:cubicBezTo>
                    <a:pt x="428" y="235"/>
                    <a:pt x="428" y="235"/>
                    <a:pt x="448" y="235"/>
                  </a:cubicBezTo>
                  <a:cubicBezTo>
                    <a:pt x="473" y="235"/>
                    <a:pt x="473" y="232"/>
                    <a:pt x="473" y="207"/>
                  </a:cubicBezTo>
                  <a:lnTo>
                    <a:pt x="473" y="28"/>
                  </a:lnTo>
                  <a:cubicBezTo>
                    <a:pt x="473" y="8"/>
                    <a:pt x="473" y="0"/>
                    <a:pt x="456" y="0"/>
                  </a:cubicBezTo>
                  <a:cubicBezTo>
                    <a:pt x="448" y="0"/>
                    <a:pt x="445" y="0"/>
                    <a:pt x="437" y="11"/>
                  </a:cubicBezTo>
                  <a:lnTo>
                    <a:pt x="392" y="53"/>
                  </a:lnTo>
                  <a:cubicBezTo>
                    <a:pt x="333" y="8"/>
                    <a:pt x="269" y="0"/>
                    <a:pt x="221" y="0"/>
                  </a:cubicBezTo>
                  <a:cubicBezTo>
                    <a:pt x="70" y="0"/>
                    <a:pt x="0" y="95"/>
                    <a:pt x="0" y="199"/>
                  </a:cubicBezTo>
                  <a:cubicBezTo>
                    <a:pt x="0" y="263"/>
                    <a:pt x="34" y="308"/>
                    <a:pt x="53" y="331"/>
                  </a:cubicBezTo>
                  <a:cubicBezTo>
                    <a:pt x="101" y="378"/>
                    <a:pt x="134" y="387"/>
                    <a:pt x="244" y="409"/>
                  </a:cubicBezTo>
                  <a:cubicBezTo>
                    <a:pt x="330" y="429"/>
                    <a:pt x="347" y="431"/>
                    <a:pt x="370" y="451"/>
                  </a:cubicBezTo>
                  <a:cubicBezTo>
                    <a:pt x="384" y="468"/>
                    <a:pt x="409" y="493"/>
                    <a:pt x="409" y="538"/>
                  </a:cubicBezTo>
                  <a:cubicBezTo>
                    <a:pt x="409" y="585"/>
                    <a:pt x="384" y="653"/>
                    <a:pt x="280" y="653"/>
                  </a:cubicBezTo>
                  <a:cubicBezTo>
                    <a:pt x="204" y="653"/>
                    <a:pt x="53" y="633"/>
                    <a:pt x="48" y="487"/>
                  </a:cubicBezTo>
                  <a:cubicBezTo>
                    <a:pt x="45" y="468"/>
                    <a:pt x="45" y="462"/>
                    <a:pt x="22" y="462"/>
                  </a:cubicBezTo>
                  <a:cubicBezTo>
                    <a:pt x="0" y="462"/>
                    <a:pt x="0" y="471"/>
                    <a:pt x="0" y="493"/>
                  </a:cubicBezTo>
                  <a:lnTo>
                    <a:pt x="0" y="672"/>
                  </a:lnTo>
                  <a:cubicBezTo>
                    <a:pt x="0" y="692"/>
                    <a:pt x="0" y="700"/>
                    <a:pt x="17" y="700"/>
                  </a:cubicBezTo>
                  <a:cubicBezTo>
                    <a:pt x="28" y="700"/>
                    <a:pt x="28" y="697"/>
                    <a:pt x="36" y="692"/>
                  </a:cubicBezTo>
                  <a:lnTo>
                    <a:pt x="81" y="644"/>
                  </a:lnTo>
                  <a:cubicBezTo>
                    <a:pt x="148" y="695"/>
                    <a:pt x="241" y="700"/>
                    <a:pt x="280" y="700"/>
                  </a:cubicBezTo>
                  <a:cubicBezTo>
                    <a:pt x="442" y="700"/>
                    <a:pt x="504" y="588"/>
                    <a:pt x="504" y="487"/>
                  </a:cubicBezTo>
                  <a:cubicBezTo>
                    <a:pt x="504" y="378"/>
                    <a:pt x="426" y="300"/>
                    <a:pt x="333" y="2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8" name="Freeform: Shape 97">
              <a:extLst>
                <a:ext uri="{FF2B5EF4-FFF2-40B4-BE49-F238E27FC236}">
                  <a16:creationId xmlns:a16="http://schemas.microsoft.com/office/drawing/2014/main" id="{2D56A675-96C4-4D98-8018-21956C7C308E}"/>
                </a:ext>
              </a:extLst>
            </p:cNvPr>
            <p:cNvSpPr/>
            <p:nvPr/>
          </p:nvSpPr>
          <p:spPr>
            <a:xfrm>
              <a:off x="8085599"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9" name="Freeform: Shape 98">
              <a:extLst>
                <a:ext uri="{FF2B5EF4-FFF2-40B4-BE49-F238E27FC236}">
                  <a16:creationId xmlns:a16="http://schemas.microsoft.com/office/drawing/2014/main" id="{E452F925-9B55-4550-90BB-E2B42EFB2097}"/>
                </a:ext>
              </a:extLst>
            </p:cNvPr>
            <p:cNvSpPr/>
            <p:nvPr/>
          </p:nvSpPr>
          <p:spPr>
            <a:xfrm>
              <a:off x="824760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0" name="Freeform: Shape 99">
              <a:extLst>
                <a:ext uri="{FF2B5EF4-FFF2-40B4-BE49-F238E27FC236}">
                  <a16:creationId xmlns:a16="http://schemas.microsoft.com/office/drawing/2014/main" id="{125E2382-CB9A-4822-85A5-01BDFE8B0090}"/>
                </a:ext>
              </a:extLst>
            </p:cNvPr>
            <p:cNvSpPr/>
            <p:nvPr/>
          </p:nvSpPr>
          <p:spPr>
            <a:xfrm>
              <a:off x="8588520" y="218196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1" name="Freeform: Shape 100">
              <a:extLst>
                <a:ext uri="{FF2B5EF4-FFF2-40B4-BE49-F238E27FC236}">
                  <a16:creationId xmlns:a16="http://schemas.microsoft.com/office/drawing/2014/main" id="{45C5CA22-A2A0-4AC6-8B1D-930A7A9F48BF}"/>
                </a:ext>
              </a:extLst>
            </p:cNvPr>
            <p:cNvSpPr/>
            <p:nvPr/>
          </p:nvSpPr>
          <p:spPr>
            <a:xfrm>
              <a:off x="8945280" y="2246400"/>
              <a:ext cx="133560" cy="163080"/>
            </a:xfrm>
            <a:custGeom>
              <a:avLst/>
              <a:gdLst/>
              <a:ahLst/>
              <a:cxnLst>
                <a:cxn ang="3cd4">
                  <a:pos x="hc" y="t"/>
                </a:cxn>
                <a:cxn ang="cd2">
                  <a:pos x="l" y="vc"/>
                </a:cxn>
                <a:cxn ang="cd4">
                  <a:pos x="hc" y="b"/>
                </a:cxn>
                <a:cxn ang="0">
                  <a:pos x="r" y="vc"/>
                </a:cxn>
              </a:cxnLst>
              <a:rect l="l" t="t" r="r" b="b"/>
              <a:pathLst>
                <a:path w="372" h="454">
                  <a:moveTo>
                    <a:pt x="171" y="157"/>
                  </a:moveTo>
                  <a:cubicBezTo>
                    <a:pt x="134" y="151"/>
                    <a:pt x="70" y="140"/>
                    <a:pt x="70" y="92"/>
                  </a:cubicBezTo>
                  <a:cubicBezTo>
                    <a:pt x="70" y="31"/>
                    <a:pt x="162" y="31"/>
                    <a:pt x="182" y="31"/>
                  </a:cubicBezTo>
                  <a:cubicBezTo>
                    <a:pt x="255" y="31"/>
                    <a:pt x="294" y="62"/>
                    <a:pt x="300" y="115"/>
                  </a:cubicBezTo>
                  <a:cubicBezTo>
                    <a:pt x="300" y="129"/>
                    <a:pt x="300" y="134"/>
                    <a:pt x="322" y="134"/>
                  </a:cubicBezTo>
                  <a:cubicBezTo>
                    <a:pt x="344" y="134"/>
                    <a:pt x="344" y="129"/>
                    <a:pt x="344" y="106"/>
                  </a:cubicBezTo>
                  <a:lnTo>
                    <a:pt x="344" y="28"/>
                  </a:lnTo>
                  <a:cubicBezTo>
                    <a:pt x="344" y="8"/>
                    <a:pt x="344" y="0"/>
                    <a:pt x="328" y="0"/>
                  </a:cubicBezTo>
                  <a:cubicBezTo>
                    <a:pt x="322" y="0"/>
                    <a:pt x="322" y="0"/>
                    <a:pt x="283" y="20"/>
                  </a:cubicBezTo>
                  <a:cubicBezTo>
                    <a:pt x="258" y="6"/>
                    <a:pt x="221" y="0"/>
                    <a:pt x="182" y="0"/>
                  </a:cubicBezTo>
                  <a:cubicBezTo>
                    <a:pt x="154" y="0"/>
                    <a:pt x="0" y="0"/>
                    <a:pt x="0" y="129"/>
                  </a:cubicBezTo>
                  <a:cubicBezTo>
                    <a:pt x="0" y="168"/>
                    <a:pt x="20" y="196"/>
                    <a:pt x="39" y="213"/>
                  </a:cubicBezTo>
                  <a:cubicBezTo>
                    <a:pt x="78" y="246"/>
                    <a:pt x="118" y="255"/>
                    <a:pt x="193" y="266"/>
                  </a:cubicBezTo>
                  <a:cubicBezTo>
                    <a:pt x="230" y="275"/>
                    <a:pt x="302" y="286"/>
                    <a:pt x="302" y="345"/>
                  </a:cubicBezTo>
                  <a:cubicBezTo>
                    <a:pt x="302" y="420"/>
                    <a:pt x="213" y="420"/>
                    <a:pt x="190" y="420"/>
                  </a:cubicBezTo>
                  <a:cubicBezTo>
                    <a:pt x="84" y="420"/>
                    <a:pt x="59" y="347"/>
                    <a:pt x="48" y="305"/>
                  </a:cubicBezTo>
                  <a:cubicBezTo>
                    <a:pt x="42" y="291"/>
                    <a:pt x="36" y="291"/>
                    <a:pt x="22" y="291"/>
                  </a:cubicBezTo>
                  <a:cubicBezTo>
                    <a:pt x="0" y="291"/>
                    <a:pt x="0" y="297"/>
                    <a:pt x="0" y="319"/>
                  </a:cubicBezTo>
                  <a:lnTo>
                    <a:pt x="0" y="426"/>
                  </a:lnTo>
                  <a:cubicBezTo>
                    <a:pt x="0" y="445"/>
                    <a:pt x="0" y="454"/>
                    <a:pt x="17" y="454"/>
                  </a:cubicBezTo>
                  <a:cubicBezTo>
                    <a:pt x="25" y="454"/>
                    <a:pt x="28" y="454"/>
                    <a:pt x="48" y="440"/>
                  </a:cubicBezTo>
                  <a:cubicBezTo>
                    <a:pt x="48" y="440"/>
                    <a:pt x="70" y="426"/>
                    <a:pt x="73" y="423"/>
                  </a:cubicBezTo>
                  <a:cubicBezTo>
                    <a:pt x="120" y="454"/>
                    <a:pt x="171" y="454"/>
                    <a:pt x="190" y="454"/>
                  </a:cubicBezTo>
                  <a:cubicBezTo>
                    <a:pt x="221" y="454"/>
                    <a:pt x="372" y="454"/>
                    <a:pt x="372" y="311"/>
                  </a:cubicBezTo>
                  <a:cubicBezTo>
                    <a:pt x="372" y="266"/>
                    <a:pt x="353" y="232"/>
                    <a:pt x="319" y="204"/>
                  </a:cubicBezTo>
                  <a:cubicBezTo>
                    <a:pt x="280" y="176"/>
                    <a:pt x="249" y="171"/>
                    <a:pt x="171" y="15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2" name="Freeform: Shape 101">
              <a:extLst>
                <a:ext uri="{FF2B5EF4-FFF2-40B4-BE49-F238E27FC236}">
                  <a16:creationId xmlns:a16="http://schemas.microsoft.com/office/drawing/2014/main" id="{ACAB84F3-40EF-4506-8C22-9054A092966D}"/>
                </a:ext>
              </a:extLst>
            </p:cNvPr>
            <p:cNvSpPr/>
            <p:nvPr/>
          </p:nvSpPr>
          <p:spPr>
            <a:xfrm>
              <a:off x="909144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3" name="Freeform: Shape 102">
              <a:extLst>
                <a:ext uri="{FF2B5EF4-FFF2-40B4-BE49-F238E27FC236}">
                  <a16:creationId xmlns:a16="http://schemas.microsoft.com/office/drawing/2014/main" id="{3B645AC7-64EE-47C1-AB3B-80D8A4BFC3E7}"/>
                </a:ext>
              </a:extLst>
            </p:cNvPr>
            <p:cNvSpPr/>
            <p:nvPr/>
          </p:nvSpPr>
          <p:spPr>
            <a:xfrm>
              <a:off x="9266760" y="2141640"/>
              <a:ext cx="126720" cy="354600"/>
            </a:xfrm>
            <a:custGeom>
              <a:avLst/>
              <a:gdLst/>
              <a:ahLst/>
              <a:cxnLst>
                <a:cxn ang="3cd4">
                  <a:pos x="hc" y="t"/>
                </a:cxn>
                <a:cxn ang="cd2">
                  <a:pos x="l" y="vc"/>
                </a:cxn>
                <a:cxn ang="cd4">
                  <a:pos x="hc" y="b"/>
                </a:cxn>
                <a:cxn ang="0">
                  <a:pos x="r" y="vc"/>
                </a:cxn>
              </a:cxnLst>
              <a:rect l="l" t="t" r="r" b="b"/>
              <a:pathLst>
                <a:path w="353" h="986">
                  <a:moveTo>
                    <a:pt x="143" y="857"/>
                  </a:moveTo>
                  <a:cubicBezTo>
                    <a:pt x="143" y="896"/>
                    <a:pt x="118" y="958"/>
                    <a:pt x="8" y="966"/>
                  </a:cubicBezTo>
                  <a:cubicBezTo>
                    <a:pt x="3" y="966"/>
                    <a:pt x="0" y="969"/>
                    <a:pt x="0" y="978"/>
                  </a:cubicBezTo>
                  <a:cubicBezTo>
                    <a:pt x="0" y="986"/>
                    <a:pt x="11" y="986"/>
                    <a:pt x="20" y="986"/>
                  </a:cubicBezTo>
                  <a:cubicBezTo>
                    <a:pt x="115" y="986"/>
                    <a:pt x="207" y="938"/>
                    <a:pt x="210" y="863"/>
                  </a:cubicBezTo>
                  <a:lnTo>
                    <a:pt x="210" y="639"/>
                  </a:lnTo>
                  <a:cubicBezTo>
                    <a:pt x="210" y="599"/>
                    <a:pt x="210" y="569"/>
                    <a:pt x="249" y="535"/>
                  </a:cubicBezTo>
                  <a:cubicBezTo>
                    <a:pt x="283" y="507"/>
                    <a:pt x="322" y="504"/>
                    <a:pt x="344" y="504"/>
                  </a:cubicBezTo>
                  <a:cubicBezTo>
                    <a:pt x="347" y="504"/>
                    <a:pt x="353" y="499"/>
                    <a:pt x="353" y="493"/>
                  </a:cubicBezTo>
                  <a:cubicBezTo>
                    <a:pt x="353" y="485"/>
                    <a:pt x="347" y="485"/>
                    <a:pt x="336" y="482"/>
                  </a:cubicBezTo>
                  <a:cubicBezTo>
                    <a:pt x="272" y="479"/>
                    <a:pt x="224" y="443"/>
                    <a:pt x="213" y="395"/>
                  </a:cubicBezTo>
                  <a:cubicBezTo>
                    <a:pt x="210" y="384"/>
                    <a:pt x="210" y="381"/>
                    <a:pt x="210" y="347"/>
                  </a:cubicBezTo>
                  <a:lnTo>
                    <a:pt x="210" y="151"/>
                  </a:lnTo>
                  <a:cubicBezTo>
                    <a:pt x="210" y="109"/>
                    <a:pt x="210" y="78"/>
                    <a:pt x="162" y="39"/>
                  </a:cubicBezTo>
                  <a:cubicBezTo>
                    <a:pt x="123" y="11"/>
                    <a:pt x="53" y="0"/>
                    <a:pt x="20" y="0"/>
                  </a:cubicBezTo>
                  <a:cubicBezTo>
                    <a:pt x="11" y="0"/>
                    <a:pt x="0" y="0"/>
                    <a:pt x="0" y="11"/>
                  </a:cubicBezTo>
                  <a:cubicBezTo>
                    <a:pt x="0" y="20"/>
                    <a:pt x="6" y="20"/>
                    <a:pt x="17" y="22"/>
                  </a:cubicBezTo>
                  <a:cubicBezTo>
                    <a:pt x="78" y="25"/>
                    <a:pt x="126" y="56"/>
                    <a:pt x="140" y="106"/>
                  </a:cubicBezTo>
                  <a:cubicBezTo>
                    <a:pt x="143" y="118"/>
                    <a:pt x="143" y="118"/>
                    <a:pt x="143" y="154"/>
                  </a:cubicBezTo>
                  <a:lnTo>
                    <a:pt x="143" y="361"/>
                  </a:lnTo>
                  <a:cubicBezTo>
                    <a:pt x="143" y="406"/>
                    <a:pt x="151" y="423"/>
                    <a:pt x="182" y="454"/>
                  </a:cubicBezTo>
                  <a:cubicBezTo>
                    <a:pt x="204" y="476"/>
                    <a:pt x="232" y="485"/>
                    <a:pt x="260" y="493"/>
                  </a:cubicBezTo>
                  <a:cubicBezTo>
                    <a:pt x="179" y="515"/>
                    <a:pt x="143" y="563"/>
                    <a:pt x="143" y="6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page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C1E2-1560-4A06-8D94-BA37810BE09C}"/>
              </a:ext>
            </a:extLst>
          </p:cNvPr>
          <p:cNvSpPr txBox="1">
            <a:spLocks noGrp="1"/>
          </p:cNvSpPr>
          <p:nvPr>
            <p:ph type="title" idx="4294967295"/>
          </p:nvPr>
        </p:nvSpPr>
        <p:spPr>
          <a:xfrm>
            <a:off x="503999" y="440175"/>
            <a:ext cx="9071640" cy="517889"/>
          </a:xfrm>
        </p:spPr>
        <p:txBody>
          <a:bodyPr lIns="12600" tIns="12600" rIns="12600" bIns="12600">
            <a:spAutoFit/>
          </a:bodyPr>
          <a:lstStyle/>
          <a:p>
            <a:pPr lvl="0"/>
            <a:r>
              <a:rPr lang="en-GB" dirty="0"/>
              <a:t>Which contact surface ?</a:t>
            </a:r>
          </a:p>
        </p:txBody>
      </p:sp>
      <p:pic>
        <p:nvPicPr>
          <p:cNvPr id="3" name="Picture Placeholder 2">
            <a:extLst>
              <a:ext uri="{FF2B5EF4-FFF2-40B4-BE49-F238E27FC236}">
                <a16:creationId xmlns:a16="http://schemas.microsoft.com/office/drawing/2014/main" id="{8124826A-E926-41D6-AABF-209F8B1218BD}"/>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grpSp>
        <p:nvGrpSpPr>
          <p:cNvPr id="4" name="Group 3" descr="28§display§n^m§svg§600§TRUE§" title="TexMaths">
            <a:extLst>
              <a:ext uri="{FF2B5EF4-FFF2-40B4-BE49-F238E27FC236}">
                <a16:creationId xmlns:a16="http://schemas.microsoft.com/office/drawing/2014/main" id="{705D85BB-4EBA-4389-A6C3-FF81D469D9A4}"/>
              </a:ext>
            </a:extLst>
          </p:cNvPr>
          <p:cNvGrpSpPr>
            <a:grpSpLocks noChangeAspect="1"/>
          </p:cNvGrpSpPr>
          <p:nvPr/>
        </p:nvGrpSpPr>
        <p:grpSpPr>
          <a:xfrm>
            <a:off x="6621352" y="4820532"/>
            <a:ext cx="463320" cy="259560"/>
            <a:chOff x="6712920" y="4901040"/>
            <a:chExt cx="463320" cy="259560"/>
          </a:xfrm>
        </p:grpSpPr>
        <p:sp>
          <p:nvSpPr>
            <p:cNvPr id="5" name="Freeform: Shape 4">
              <a:extLst>
                <a:ext uri="{FF2B5EF4-FFF2-40B4-BE49-F238E27FC236}">
                  <a16:creationId xmlns:a16="http://schemas.microsoft.com/office/drawing/2014/main" id="{741AC05B-15F9-409D-9E17-9238464E9559}"/>
                </a:ext>
              </a:extLst>
            </p:cNvPr>
            <p:cNvSpPr/>
            <p:nvPr/>
          </p:nvSpPr>
          <p:spPr>
            <a:xfrm>
              <a:off x="6712920" y="4903920"/>
              <a:ext cx="463320" cy="253440"/>
            </a:xfrm>
            <a:custGeom>
              <a:avLst/>
              <a:gdLst/>
              <a:ahLst/>
              <a:cxnLst>
                <a:cxn ang="3cd4">
                  <a:pos x="hc" y="t"/>
                </a:cxn>
                <a:cxn ang="cd2">
                  <a:pos x="l" y="vc"/>
                </a:cxn>
                <a:cxn ang="cd4">
                  <a:pos x="hc" y="b"/>
                </a:cxn>
                <a:cxn ang="0">
                  <a:pos x="r" y="vc"/>
                </a:cxn>
              </a:cxnLst>
              <a:rect l="l" t="t" r="r" b="b"/>
              <a:pathLst>
                <a:path w="1288" h="705">
                  <a:moveTo>
                    <a:pt x="644" y="705"/>
                  </a:moveTo>
                  <a:lnTo>
                    <a:pt x="0" y="705"/>
                  </a:lnTo>
                  <a:lnTo>
                    <a:pt x="0" y="0"/>
                  </a:lnTo>
                  <a:lnTo>
                    <a:pt x="1288" y="0"/>
                  </a:lnTo>
                  <a:lnTo>
                    <a:pt x="1288" y="70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04393A0E-9AA8-4DAF-900B-D3AA977A4C53}"/>
                </a:ext>
              </a:extLst>
            </p:cNvPr>
            <p:cNvSpPr/>
            <p:nvPr/>
          </p:nvSpPr>
          <p:spPr>
            <a:xfrm>
              <a:off x="6723000" y="499968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39"/>
                    <a:pt x="64" y="448"/>
                    <a:pt x="78" y="448"/>
                  </a:cubicBezTo>
                  <a:cubicBezTo>
                    <a:pt x="90" y="448"/>
                    <a:pt x="109" y="439"/>
                    <a:pt x="115" y="420"/>
                  </a:cubicBezTo>
                  <a:cubicBezTo>
                    <a:pt x="115" y="420"/>
                    <a:pt x="129" y="372"/>
                    <a:pt x="134" y="347"/>
                  </a:cubicBezTo>
                  <a:lnTo>
                    <a:pt x="154" y="257"/>
                  </a:lnTo>
                  <a:cubicBezTo>
                    <a:pt x="162" y="238"/>
                    <a:pt x="168" y="215"/>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4"/>
                    <a:pt x="325" y="355"/>
                    <a:pt x="325" y="367"/>
                  </a:cubicBezTo>
                  <a:cubicBezTo>
                    <a:pt x="325" y="414"/>
                    <a:pt x="361" y="448"/>
                    <a:pt x="406" y="448"/>
                  </a:cubicBezTo>
                  <a:cubicBezTo>
                    <a:pt x="498" y="448"/>
                    <a:pt x="535" y="305"/>
                    <a:pt x="535" y="297"/>
                  </a:cubicBezTo>
                  <a:cubicBezTo>
                    <a:pt x="535" y="285"/>
                    <a:pt x="526" y="285"/>
                    <a:pt x="524" y="285"/>
                  </a:cubicBezTo>
                  <a:cubicBezTo>
                    <a:pt x="515" y="285"/>
                    <a:pt x="515" y="288"/>
                    <a:pt x="510" y="305"/>
                  </a:cubicBezTo>
                  <a:cubicBezTo>
                    <a:pt x="490" y="372"/>
                    <a:pt x="456" y="425"/>
                    <a:pt x="409" y="425"/>
                  </a:cubicBezTo>
                  <a:cubicBezTo>
                    <a:pt x="392" y="425"/>
                    <a:pt x="384" y="417"/>
                    <a:pt x="384" y="395"/>
                  </a:cubicBezTo>
                  <a:cubicBezTo>
                    <a:pt x="384" y="369"/>
                    <a:pt x="395" y="344"/>
                    <a:pt x="403" y="325"/>
                  </a:cubicBezTo>
                  <a:cubicBezTo>
                    <a:pt x="423" y="271"/>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EC0CAA08-4D20-497C-A7BF-7BC8DF39983D}"/>
                </a:ext>
              </a:extLst>
            </p:cNvPr>
            <p:cNvSpPr/>
            <p:nvPr/>
          </p:nvSpPr>
          <p:spPr>
            <a:xfrm>
              <a:off x="6936839" y="4901040"/>
              <a:ext cx="228600" cy="112320"/>
            </a:xfrm>
            <a:custGeom>
              <a:avLst/>
              <a:gdLst/>
              <a:ahLst/>
              <a:cxnLst>
                <a:cxn ang="3cd4">
                  <a:pos x="hc" y="t"/>
                </a:cxn>
                <a:cxn ang="cd2">
                  <a:pos x="l" y="vc"/>
                </a:cxn>
                <a:cxn ang="cd4">
                  <a:pos x="hc" y="b"/>
                </a:cxn>
                <a:cxn ang="0">
                  <a:pos x="r" y="vc"/>
                </a:cxn>
              </a:cxnLst>
              <a:rect l="l" t="t" r="r" b="b"/>
              <a:pathLst>
                <a:path w="636" h="313">
                  <a:moveTo>
                    <a:pt x="269" y="249"/>
                  </a:moveTo>
                  <a:cubicBezTo>
                    <a:pt x="263" y="263"/>
                    <a:pt x="258" y="288"/>
                    <a:pt x="258" y="291"/>
                  </a:cubicBezTo>
                  <a:cubicBezTo>
                    <a:pt x="258" y="305"/>
                    <a:pt x="272" y="313"/>
                    <a:pt x="283" y="313"/>
                  </a:cubicBezTo>
                  <a:cubicBezTo>
                    <a:pt x="294" y="313"/>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7"/>
                    <a:pt x="479" y="215"/>
                  </a:cubicBezTo>
                  <a:cubicBezTo>
                    <a:pt x="473" y="235"/>
                    <a:pt x="470" y="241"/>
                    <a:pt x="470" y="255"/>
                  </a:cubicBezTo>
                  <a:cubicBezTo>
                    <a:pt x="470" y="291"/>
                    <a:pt x="501" y="313"/>
                    <a:pt x="535" y="313"/>
                  </a:cubicBezTo>
                  <a:cubicBezTo>
                    <a:pt x="605" y="313"/>
                    <a:pt x="636" y="218"/>
                    <a:pt x="636" y="207"/>
                  </a:cubicBezTo>
                  <a:cubicBezTo>
                    <a:pt x="636" y="199"/>
                    <a:pt x="627" y="199"/>
                    <a:pt x="624" y="199"/>
                  </a:cubicBezTo>
                  <a:cubicBezTo>
                    <a:pt x="613" y="199"/>
                    <a:pt x="613" y="201"/>
                    <a:pt x="610" y="210"/>
                  </a:cubicBezTo>
                  <a:cubicBezTo>
                    <a:pt x="596" y="266"/>
                    <a:pt x="566" y="294"/>
                    <a:pt x="538" y="294"/>
                  </a:cubicBezTo>
                  <a:cubicBezTo>
                    <a:pt x="524" y="294"/>
                    <a:pt x="521" y="285"/>
                    <a:pt x="521" y="269"/>
                  </a:cubicBezTo>
                  <a:cubicBezTo>
                    <a:pt x="521" y="255"/>
                    <a:pt x="524" y="243"/>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1"/>
                    <a:pt x="45" y="288"/>
                    <a:pt x="45" y="291"/>
                  </a:cubicBezTo>
                  <a:cubicBezTo>
                    <a:pt x="45" y="305"/>
                    <a:pt x="59" y="313"/>
                    <a:pt x="67" y="313"/>
                  </a:cubicBezTo>
                  <a:cubicBezTo>
                    <a:pt x="81" y="313"/>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8" name="TextBox 7">
            <a:extLst>
              <a:ext uri="{FF2B5EF4-FFF2-40B4-BE49-F238E27FC236}">
                <a16:creationId xmlns:a16="http://schemas.microsoft.com/office/drawing/2014/main" id="{0FAA00D8-F4F3-49C3-AFDD-A3A2C7E2C32D}"/>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3F0B7CC3-BD25-451D-9678-A7E0B3554A48}"/>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D1EFAA1A-466C-4FBC-A491-4559E4B5ECFB}"/>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DBEA5B0F-A8C1-4928-BBCD-885591F0759A}"/>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BCFB572C-90FE-4DC6-AD5D-38D7D909B6C6}"/>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B6AF6E67-55D1-4F42-8599-FEEE15D1DACE}"/>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5F5ECC5A-300A-4D30-812E-1823EF4DA243}"/>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67AF3AEA-F2EE-4148-AEAC-D523F12719CF}"/>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FA033BF4-E8B6-4906-81FE-02F026B128B8}"/>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7" name="TextBox 16">
            <a:extLst>
              <a:ext uri="{FF2B5EF4-FFF2-40B4-BE49-F238E27FC236}">
                <a16:creationId xmlns:a16="http://schemas.microsoft.com/office/drawing/2014/main" id="{3D51FF32-8BD7-4595-A525-B779B9E1D192}"/>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8" name="TextBox 17">
            <a:extLst>
              <a:ext uri="{FF2B5EF4-FFF2-40B4-BE49-F238E27FC236}">
                <a16:creationId xmlns:a16="http://schemas.microsoft.com/office/drawing/2014/main" id="{D7291104-88B3-4D9F-A6C4-07353A84AD3E}"/>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9" name="TextBox 18">
            <a:extLst>
              <a:ext uri="{FF2B5EF4-FFF2-40B4-BE49-F238E27FC236}">
                <a16:creationId xmlns:a16="http://schemas.microsoft.com/office/drawing/2014/main" id="{EC4F4DAC-F4BA-4D8C-A91B-6C11B0960A92}"/>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0" name="Text Placeholder 19">
            <a:extLst>
              <a:ext uri="{FF2B5EF4-FFF2-40B4-BE49-F238E27FC236}">
                <a16:creationId xmlns:a16="http://schemas.microsoft.com/office/drawing/2014/main" id="{2FF54DD5-DD35-4EC3-869A-1ACE6708CCE3}"/>
              </a:ext>
            </a:extLst>
          </p:cNvPr>
          <p:cNvSpPr txBox="1">
            <a:spLocks noGrp="1"/>
          </p:cNvSpPr>
          <p:nvPr>
            <p:ph type="body" idx="4294967295"/>
          </p:nvPr>
        </p:nvSpPr>
        <p:spPr>
          <a:xfrm>
            <a:off x="4750560" y="1475999"/>
            <a:ext cx="5149440" cy="3708000"/>
          </a:xfrm>
        </p:spPr>
        <p:txBody>
          <a:bodyPr/>
          <a:lstStyle/>
          <a:p>
            <a:pPr lvl="0">
              <a:buNone/>
            </a:pPr>
            <a:br>
              <a:rPr lang="en-GB" dirty="0"/>
            </a:br>
            <a:r>
              <a:rPr lang="en-GB" dirty="0"/>
              <a:t>   Convex contact surfaces:</a:t>
            </a:r>
          </a:p>
          <a:p>
            <a:pPr lvl="0">
              <a:buNone/>
            </a:pPr>
            <a:endParaRPr lang="en-GB" dirty="0"/>
          </a:p>
          <a:p>
            <a:pPr lvl="0">
              <a:buNone/>
            </a:pPr>
            <a:endParaRPr lang="en-GB" dirty="0"/>
          </a:p>
          <a:p>
            <a:pPr lvl="0">
              <a:buNone/>
            </a:pPr>
            <a:r>
              <a:rPr lang="en-GB" dirty="0"/>
              <a:t>   Footsteps positions:</a:t>
            </a:r>
          </a:p>
          <a:p>
            <a:pPr lvl="0">
              <a:buNone/>
            </a:pPr>
            <a:endParaRPr lang="en-GB" dirty="0"/>
          </a:p>
          <a:p>
            <a:pPr lvl="0">
              <a:buNone/>
            </a:pPr>
            <a:r>
              <a:rPr lang="en-GB" dirty="0"/>
              <a:t>   Combinatorial:</a:t>
            </a:r>
          </a:p>
        </p:txBody>
      </p:sp>
      <p:grpSp>
        <p:nvGrpSpPr>
          <p:cNvPr id="31" name="Group 30" descr="28§display§ 1 \leq j \leq n§svg§600§TRUE§" title="TexMaths">
            <a:extLst>
              <a:ext uri="{FF2B5EF4-FFF2-40B4-BE49-F238E27FC236}">
                <a16:creationId xmlns:a16="http://schemas.microsoft.com/office/drawing/2014/main" id="{C69DBECB-697B-438D-AFEB-A74F4231C07E}"/>
              </a:ext>
            </a:extLst>
          </p:cNvPr>
          <p:cNvGrpSpPr>
            <a:grpSpLocks noChangeAspect="1"/>
          </p:cNvGrpSpPr>
          <p:nvPr/>
        </p:nvGrpSpPr>
        <p:grpSpPr>
          <a:xfrm>
            <a:off x="6622739" y="2733521"/>
            <a:ext cx="1176760" cy="242990"/>
            <a:chOff x="6643080" y="2789640"/>
            <a:chExt cx="1497599" cy="309240"/>
          </a:xfrm>
        </p:grpSpPr>
        <p:sp>
          <p:nvSpPr>
            <p:cNvPr id="32" name="Freeform: Shape 31">
              <a:extLst>
                <a:ext uri="{FF2B5EF4-FFF2-40B4-BE49-F238E27FC236}">
                  <a16:creationId xmlns:a16="http://schemas.microsoft.com/office/drawing/2014/main" id="{FC76A52E-86EB-450E-9D50-94984400AA08}"/>
                </a:ext>
              </a:extLst>
            </p:cNvPr>
            <p:cNvSpPr/>
            <p:nvPr/>
          </p:nvSpPr>
          <p:spPr>
            <a:xfrm>
              <a:off x="6643080" y="2792520"/>
              <a:ext cx="1497599" cy="302040"/>
            </a:xfrm>
            <a:custGeom>
              <a:avLst/>
              <a:gdLst/>
              <a:ahLst/>
              <a:cxnLst>
                <a:cxn ang="3cd4">
                  <a:pos x="hc" y="t"/>
                </a:cxn>
                <a:cxn ang="cd2">
                  <a:pos x="l" y="vc"/>
                </a:cxn>
                <a:cxn ang="cd4">
                  <a:pos x="hc" y="b"/>
                </a:cxn>
                <a:cxn ang="0">
                  <a:pos x="r" y="vc"/>
                </a:cxn>
              </a:cxnLst>
              <a:rect l="l" t="t" r="r" b="b"/>
              <a:pathLst>
                <a:path w="4161" h="840">
                  <a:moveTo>
                    <a:pt x="2081" y="840"/>
                  </a:moveTo>
                  <a:lnTo>
                    <a:pt x="0" y="840"/>
                  </a:lnTo>
                  <a:lnTo>
                    <a:pt x="0" y="0"/>
                  </a:lnTo>
                  <a:lnTo>
                    <a:pt x="4161" y="0"/>
                  </a:lnTo>
                  <a:lnTo>
                    <a:pt x="416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C612D8A3-AE1D-401E-9815-55E166811A9E}"/>
                </a:ext>
              </a:extLst>
            </p:cNvPr>
            <p:cNvSpPr/>
            <p:nvPr/>
          </p:nvSpPr>
          <p:spPr>
            <a:xfrm>
              <a:off x="6674400" y="2789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6"/>
                    <a:pt x="126" y="656"/>
                    <a:pt x="168" y="656"/>
                  </a:cubicBezTo>
                  <a:cubicBezTo>
                    <a:pt x="207" y="656"/>
                    <a:pt x="294" y="656"/>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216A67CD-ED0B-4310-A3D3-2163EFA65805}"/>
                </a:ext>
              </a:extLst>
            </p:cNvPr>
            <p:cNvSpPr/>
            <p:nvPr/>
          </p:nvSpPr>
          <p:spPr>
            <a:xfrm>
              <a:off x="6947640"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336089E3-42F4-46A5-B288-F5C17EB098D3}"/>
                </a:ext>
              </a:extLst>
            </p:cNvPr>
            <p:cNvSpPr/>
            <p:nvPr/>
          </p:nvSpPr>
          <p:spPr>
            <a:xfrm>
              <a:off x="7286040" y="279180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61E4B05A-8929-41EA-A99E-D6588315A250}"/>
                </a:ext>
              </a:extLst>
            </p:cNvPr>
            <p:cNvSpPr/>
            <p:nvPr/>
          </p:nvSpPr>
          <p:spPr>
            <a:xfrm>
              <a:off x="7584479"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87D1A493-4B06-430B-9FC9-B4F995B99F62}"/>
                </a:ext>
              </a:extLst>
            </p:cNvPr>
            <p:cNvSpPr/>
            <p:nvPr/>
          </p:nvSpPr>
          <p:spPr>
            <a:xfrm>
              <a:off x="7938360" y="28692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9" y="373"/>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5"/>
                    <a:pt x="325" y="356"/>
                    <a:pt x="325" y="367"/>
                  </a:cubicBezTo>
                  <a:cubicBezTo>
                    <a:pt x="325" y="415"/>
                    <a:pt x="361" y="448"/>
                    <a:pt x="406" y="448"/>
                  </a:cubicBezTo>
                  <a:cubicBezTo>
                    <a:pt x="498" y="448"/>
                    <a:pt x="535" y="305"/>
                    <a:pt x="535" y="297"/>
                  </a:cubicBezTo>
                  <a:cubicBezTo>
                    <a:pt x="535" y="286"/>
                    <a:pt x="526" y="286"/>
                    <a:pt x="524" y="286"/>
                  </a:cubicBezTo>
                  <a:cubicBezTo>
                    <a:pt x="515" y="286"/>
                    <a:pt x="515" y="289"/>
                    <a:pt x="510" y="305"/>
                  </a:cubicBezTo>
                  <a:cubicBezTo>
                    <a:pt x="490" y="373"/>
                    <a:pt x="456" y="426"/>
                    <a:pt x="409" y="426"/>
                  </a:cubicBezTo>
                  <a:cubicBezTo>
                    <a:pt x="392" y="426"/>
                    <a:pt x="384" y="417"/>
                    <a:pt x="384" y="395"/>
                  </a:cubicBezTo>
                  <a:cubicBezTo>
                    <a:pt x="384" y="370"/>
                    <a:pt x="395" y="345"/>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55" name="Group 54" descr="28§display§\mathbf{p}_i, 1 \leq i  \leq m§svg§600§TRUE§" title="TexMaths">
            <a:extLst>
              <a:ext uri="{FF2B5EF4-FFF2-40B4-BE49-F238E27FC236}">
                <a16:creationId xmlns:a16="http://schemas.microsoft.com/office/drawing/2014/main" id="{88257256-AF64-4EB2-A116-6C1FFFFD4A45}"/>
              </a:ext>
            </a:extLst>
          </p:cNvPr>
          <p:cNvGrpSpPr>
            <a:grpSpLocks noChangeAspect="1"/>
          </p:cNvGrpSpPr>
          <p:nvPr/>
        </p:nvGrpSpPr>
        <p:grpSpPr>
          <a:xfrm>
            <a:off x="6611548" y="3866983"/>
            <a:ext cx="1552353" cy="230674"/>
            <a:chOff x="6643440" y="3761640"/>
            <a:chExt cx="2052000" cy="304920"/>
          </a:xfrm>
        </p:grpSpPr>
        <p:sp>
          <p:nvSpPr>
            <p:cNvPr id="56" name="Freeform: Shape 55">
              <a:extLst>
                <a:ext uri="{FF2B5EF4-FFF2-40B4-BE49-F238E27FC236}">
                  <a16:creationId xmlns:a16="http://schemas.microsoft.com/office/drawing/2014/main" id="{48286D6E-B68C-4F75-B35F-FCAC77942734}"/>
                </a:ext>
              </a:extLst>
            </p:cNvPr>
            <p:cNvSpPr/>
            <p:nvPr/>
          </p:nvSpPr>
          <p:spPr>
            <a:xfrm>
              <a:off x="6643440" y="376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7" name="Freeform: Shape 56">
              <a:extLst>
                <a:ext uri="{FF2B5EF4-FFF2-40B4-BE49-F238E27FC236}">
                  <a16:creationId xmlns:a16="http://schemas.microsoft.com/office/drawing/2014/main" id="{6D6DD83C-405F-487A-B3DF-AEE96F466D57}"/>
                </a:ext>
              </a:extLst>
            </p:cNvPr>
            <p:cNvSpPr/>
            <p:nvPr/>
          </p:nvSpPr>
          <p:spPr>
            <a:xfrm>
              <a:off x="6656399" y="383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8" name="Freeform: Shape 57">
              <a:extLst>
                <a:ext uri="{FF2B5EF4-FFF2-40B4-BE49-F238E27FC236}">
                  <a16:creationId xmlns:a16="http://schemas.microsoft.com/office/drawing/2014/main" id="{B3296251-2352-4AB5-BD9D-725425600640}"/>
                </a:ext>
              </a:extLst>
            </p:cNvPr>
            <p:cNvSpPr/>
            <p:nvPr/>
          </p:nvSpPr>
          <p:spPr>
            <a:xfrm>
              <a:off x="6880320" y="388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9" name="Freeform: Shape 58">
              <a:extLst>
                <a:ext uri="{FF2B5EF4-FFF2-40B4-BE49-F238E27FC236}">
                  <a16:creationId xmlns:a16="http://schemas.microsoft.com/office/drawing/2014/main" id="{2E446B01-7CD7-46F3-B798-294C54EB0320}"/>
                </a:ext>
              </a:extLst>
            </p:cNvPr>
            <p:cNvSpPr/>
            <p:nvPr/>
          </p:nvSpPr>
          <p:spPr>
            <a:xfrm>
              <a:off x="7017479" y="396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0" name="Freeform: Shape 59">
              <a:extLst>
                <a:ext uri="{FF2B5EF4-FFF2-40B4-BE49-F238E27FC236}">
                  <a16:creationId xmlns:a16="http://schemas.microsoft.com/office/drawing/2014/main" id="{682DCA54-1FDB-4069-A2EC-E932D3964228}"/>
                </a:ext>
              </a:extLst>
            </p:cNvPr>
            <p:cNvSpPr/>
            <p:nvPr/>
          </p:nvSpPr>
          <p:spPr>
            <a:xfrm>
              <a:off x="7175519" y="376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1" name="Freeform: Shape 60">
              <a:extLst>
                <a:ext uri="{FF2B5EF4-FFF2-40B4-BE49-F238E27FC236}">
                  <a16:creationId xmlns:a16="http://schemas.microsoft.com/office/drawing/2014/main" id="{468C6A2F-D302-4E68-921D-2B4A97D3684C}"/>
                </a:ext>
              </a:extLst>
            </p:cNvPr>
            <p:cNvSpPr/>
            <p:nvPr/>
          </p:nvSpPr>
          <p:spPr>
            <a:xfrm>
              <a:off x="7447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2" name="Freeform: Shape 61">
              <a:extLst>
                <a:ext uri="{FF2B5EF4-FFF2-40B4-BE49-F238E27FC236}">
                  <a16:creationId xmlns:a16="http://schemas.microsoft.com/office/drawing/2014/main" id="{78C2C1C5-F19A-451F-AC40-B9ADF0A9B2C6}"/>
                </a:ext>
              </a:extLst>
            </p:cNvPr>
            <p:cNvSpPr/>
            <p:nvPr/>
          </p:nvSpPr>
          <p:spPr>
            <a:xfrm>
              <a:off x="7801560" y="376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3" name="Freeform: Shape 62">
              <a:extLst>
                <a:ext uri="{FF2B5EF4-FFF2-40B4-BE49-F238E27FC236}">
                  <a16:creationId xmlns:a16="http://schemas.microsoft.com/office/drawing/2014/main" id="{32FA399B-2802-4E4E-9755-BC955D9E5709}"/>
                </a:ext>
              </a:extLst>
            </p:cNvPr>
            <p:cNvSpPr/>
            <p:nvPr/>
          </p:nvSpPr>
          <p:spPr>
            <a:xfrm>
              <a:off x="8041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4" name="Freeform: Shape 63">
              <a:extLst>
                <a:ext uri="{FF2B5EF4-FFF2-40B4-BE49-F238E27FC236}">
                  <a16:creationId xmlns:a16="http://schemas.microsoft.com/office/drawing/2014/main" id="{A44F7E45-5A36-4761-9774-696DBFB38AD2}"/>
                </a:ext>
              </a:extLst>
            </p:cNvPr>
            <p:cNvSpPr/>
            <p:nvPr/>
          </p:nvSpPr>
          <p:spPr>
            <a:xfrm>
              <a:off x="8395560" y="384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65" name="Group 64" descr="28§display§\mathcal{S}_j  :  \{\mathbf{p}, \mathbf{S}_j  \mathbf{p} \leq \mathbf{s}_j\}§svg§600§TRUE§" title="TexMaths">
            <a:extLst>
              <a:ext uri="{FF2B5EF4-FFF2-40B4-BE49-F238E27FC236}">
                <a16:creationId xmlns:a16="http://schemas.microsoft.com/office/drawing/2014/main" id="{D327404B-6B5E-43B1-814C-F1D26BDEC9CD}"/>
              </a:ext>
            </a:extLst>
          </p:cNvPr>
          <p:cNvGrpSpPr>
            <a:grpSpLocks noChangeAspect="1"/>
          </p:cNvGrpSpPr>
          <p:nvPr/>
        </p:nvGrpSpPr>
        <p:grpSpPr>
          <a:xfrm>
            <a:off x="6611548" y="2315066"/>
            <a:ext cx="2319618" cy="309102"/>
            <a:chOff x="6643080" y="2141640"/>
            <a:chExt cx="2774520" cy="369720"/>
          </a:xfrm>
        </p:grpSpPr>
        <p:sp>
          <p:nvSpPr>
            <p:cNvPr id="66" name="Freeform: Shape 65">
              <a:extLst>
                <a:ext uri="{FF2B5EF4-FFF2-40B4-BE49-F238E27FC236}">
                  <a16:creationId xmlns:a16="http://schemas.microsoft.com/office/drawing/2014/main" id="{BF9A2AFD-9279-4CB1-80CE-3A6E46807D11}"/>
                </a:ext>
              </a:extLst>
            </p:cNvPr>
            <p:cNvSpPr/>
            <p:nvPr/>
          </p:nvSpPr>
          <p:spPr>
            <a:xfrm>
              <a:off x="6643080" y="2142720"/>
              <a:ext cx="2774520" cy="366839"/>
            </a:xfrm>
            <a:custGeom>
              <a:avLst/>
              <a:gdLst/>
              <a:ahLst/>
              <a:cxnLst>
                <a:cxn ang="3cd4">
                  <a:pos x="hc" y="t"/>
                </a:cxn>
                <a:cxn ang="cd2">
                  <a:pos x="l" y="vc"/>
                </a:cxn>
                <a:cxn ang="cd4">
                  <a:pos x="hc" y="b"/>
                </a:cxn>
                <a:cxn ang="0">
                  <a:pos x="r" y="vc"/>
                </a:cxn>
              </a:cxnLst>
              <a:rect l="l" t="t" r="r" b="b"/>
              <a:pathLst>
                <a:path w="7708" h="1020">
                  <a:moveTo>
                    <a:pt x="3855" y="1020"/>
                  </a:moveTo>
                  <a:lnTo>
                    <a:pt x="0" y="1020"/>
                  </a:lnTo>
                  <a:lnTo>
                    <a:pt x="0" y="0"/>
                  </a:lnTo>
                  <a:lnTo>
                    <a:pt x="7708" y="0"/>
                  </a:lnTo>
                  <a:lnTo>
                    <a:pt x="7708" y="10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7" name="Freeform: Shape 66">
              <a:extLst>
                <a:ext uri="{FF2B5EF4-FFF2-40B4-BE49-F238E27FC236}">
                  <a16:creationId xmlns:a16="http://schemas.microsoft.com/office/drawing/2014/main" id="{B03523B6-5A9F-4E5C-B551-06B87DD0C41A}"/>
                </a:ext>
              </a:extLst>
            </p:cNvPr>
            <p:cNvSpPr/>
            <p:nvPr/>
          </p:nvSpPr>
          <p:spPr>
            <a:xfrm>
              <a:off x="6649200" y="21578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8" name="Freeform: Shape 67">
              <a:extLst>
                <a:ext uri="{FF2B5EF4-FFF2-40B4-BE49-F238E27FC236}">
                  <a16:creationId xmlns:a16="http://schemas.microsoft.com/office/drawing/2014/main" id="{B6EDD357-4038-45EC-A544-A43DF9E72CAE}"/>
                </a:ext>
              </a:extLst>
            </p:cNvPr>
            <p:cNvSpPr/>
            <p:nvPr/>
          </p:nvSpPr>
          <p:spPr>
            <a:xfrm>
              <a:off x="685692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9" name="Freeform: Shape 68">
              <a:extLst>
                <a:ext uri="{FF2B5EF4-FFF2-40B4-BE49-F238E27FC236}">
                  <a16:creationId xmlns:a16="http://schemas.microsoft.com/office/drawing/2014/main" id="{85E2C907-CC63-4DE6-80BD-E90A4AD285D4}"/>
                </a:ext>
              </a:extLst>
            </p:cNvPr>
            <p:cNvSpPr/>
            <p:nvPr/>
          </p:nvSpPr>
          <p:spPr>
            <a:xfrm>
              <a:off x="7134840" y="2254680"/>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5"/>
                    <a:pt x="84" y="322"/>
                    <a:pt x="53" y="322"/>
                  </a:cubicBezTo>
                  <a:cubicBezTo>
                    <a:pt x="25" y="322"/>
                    <a:pt x="0" y="345"/>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0" name="Freeform: Shape 69">
              <a:extLst>
                <a:ext uri="{FF2B5EF4-FFF2-40B4-BE49-F238E27FC236}">
                  <a16:creationId xmlns:a16="http://schemas.microsoft.com/office/drawing/2014/main" id="{F1C1CD97-51C9-4260-80C6-E9956CEF3C1C}"/>
                </a:ext>
              </a:extLst>
            </p:cNvPr>
            <p:cNvSpPr/>
            <p:nvPr/>
          </p:nvSpPr>
          <p:spPr>
            <a:xfrm>
              <a:off x="7326360" y="2141640"/>
              <a:ext cx="126720" cy="354600"/>
            </a:xfrm>
            <a:custGeom>
              <a:avLst/>
              <a:gdLst/>
              <a:ahLst/>
              <a:cxnLst>
                <a:cxn ang="3cd4">
                  <a:pos x="hc" y="t"/>
                </a:cxn>
                <a:cxn ang="cd2">
                  <a:pos x="l" y="vc"/>
                </a:cxn>
                <a:cxn ang="cd4">
                  <a:pos x="hc" y="b"/>
                </a:cxn>
                <a:cxn ang="0">
                  <a:pos x="r" y="vc"/>
                </a:cxn>
              </a:cxnLst>
              <a:rect l="l" t="t" r="r" b="b"/>
              <a:pathLst>
                <a:path w="353" h="986">
                  <a:moveTo>
                    <a:pt x="210" y="132"/>
                  </a:moveTo>
                  <a:cubicBezTo>
                    <a:pt x="210" y="92"/>
                    <a:pt x="235" y="28"/>
                    <a:pt x="344" y="22"/>
                  </a:cubicBezTo>
                  <a:cubicBezTo>
                    <a:pt x="347" y="20"/>
                    <a:pt x="353" y="17"/>
                    <a:pt x="353" y="11"/>
                  </a:cubicBezTo>
                  <a:cubicBezTo>
                    <a:pt x="353" y="0"/>
                    <a:pt x="344" y="0"/>
                    <a:pt x="333" y="0"/>
                  </a:cubicBezTo>
                  <a:cubicBezTo>
                    <a:pt x="235" y="0"/>
                    <a:pt x="143" y="50"/>
                    <a:pt x="143" y="123"/>
                  </a:cubicBezTo>
                  <a:lnTo>
                    <a:pt x="143" y="347"/>
                  </a:lnTo>
                  <a:cubicBezTo>
                    <a:pt x="143" y="387"/>
                    <a:pt x="143" y="417"/>
                    <a:pt x="104" y="451"/>
                  </a:cubicBezTo>
                  <a:cubicBezTo>
                    <a:pt x="67" y="479"/>
                    <a:pt x="31" y="482"/>
                    <a:pt x="8" y="482"/>
                  </a:cubicBezTo>
                  <a:cubicBezTo>
                    <a:pt x="3" y="485"/>
                    <a:pt x="0" y="487"/>
                    <a:pt x="0" y="493"/>
                  </a:cubicBezTo>
                  <a:cubicBezTo>
                    <a:pt x="0" y="504"/>
                    <a:pt x="6" y="504"/>
                    <a:pt x="17" y="504"/>
                  </a:cubicBezTo>
                  <a:cubicBezTo>
                    <a:pt x="81" y="510"/>
                    <a:pt x="129" y="543"/>
                    <a:pt x="140" y="591"/>
                  </a:cubicBezTo>
                  <a:cubicBezTo>
                    <a:pt x="143" y="602"/>
                    <a:pt x="143" y="605"/>
                    <a:pt x="143" y="641"/>
                  </a:cubicBezTo>
                  <a:lnTo>
                    <a:pt x="143" y="838"/>
                  </a:lnTo>
                  <a:cubicBezTo>
                    <a:pt x="143" y="877"/>
                    <a:pt x="143" y="910"/>
                    <a:pt x="190" y="947"/>
                  </a:cubicBezTo>
                  <a:cubicBezTo>
                    <a:pt x="230" y="978"/>
                    <a:pt x="294" y="986"/>
                    <a:pt x="333" y="986"/>
                  </a:cubicBezTo>
                  <a:cubicBezTo>
                    <a:pt x="344" y="986"/>
                    <a:pt x="353" y="986"/>
                    <a:pt x="353" y="978"/>
                  </a:cubicBezTo>
                  <a:cubicBezTo>
                    <a:pt x="353" y="966"/>
                    <a:pt x="347" y="966"/>
                    <a:pt x="336" y="966"/>
                  </a:cubicBezTo>
                  <a:cubicBezTo>
                    <a:pt x="274" y="961"/>
                    <a:pt x="224" y="930"/>
                    <a:pt x="213" y="880"/>
                  </a:cubicBezTo>
                  <a:cubicBezTo>
                    <a:pt x="210" y="871"/>
                    <a:pt x="210" y="868"/>
                    <a:pt x="210" y="832"/>
                  </a:cubicBezTo>
                  <a:lnTo>
                    <a:pt x="210" y="625"/>
                  </a:lnTo>
                  <a:cubicBezTo>
                    <a:pt x="210" y="580"/>
                    <a:pt x="202" y="563"/>
                    <a:pt x="171" y="532"/>
                  </a:cubicBezTo>
                  <a:cubicBezTo>
                    <a:pt x="148" y="513"/>
                    <a:pt x="120" y="501"/>
                    <a:pt x="92" y="493"/>
                  </a:cubicBezTo>
                  <a:cubicBezTo>
                    <a:pt x="174" y="471"/>
                    <a:pt x="210" y="426"/>
                    <a:pt x="210"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1" name="Freeform: Shape 70">
              <a:extLst>
                <a:ext uri="{FF2B5EF4-FFF2-40B4-BE49-F238E27FC236}">
                  <a16:creationId xmlns:a16="http://schemas.microsoft.com/office/drawing/2014/main" id="{7CCECAF2-5A95-4504-BDCB-46FF44105254}"/>
                </a:ext>
              </a:extLst>
            </p:cNvPr>
            <p:cNvSpPr/>
            <p:nvPr/>
          </p:nvSpPr>
          <p:spPr>
            <a:xfrm>
              <a:off x="749088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2" name="Freeform: Shape 71">
              <a:extLst>
                <a:ext uri="{FF2B5EF4-FFF2-40B4-BE49-F238E27FC236}">
                  <a16:creationId xmlns:a16="http://schemas.microsoft.com/office/drawing/2014/main" id="{3ED3BD31-7EC2-46D7-A22B-67C7AB97E7D0}"/>
                </a:ext>
              </a:extLst>
            </p:cNvPr>
            <p:cNvSpPr/>
            <p:nvPr/>
          </p:nvSpPr>
          <p:spPr>
            <a:xfrm>
              <a:off x="7733519" y="236952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3" name="Freeform: Shape 72">
              <a:extLst>
                <a:ext uri="{FF2B5EF4-FFF2-40B4-BE49-F238E27FC236}">
                  <a16:creationId xmlns:a16="http://schemas.microsoft.com/office/drawing/2014/main" id="{57199D1C-79FE-4558-93A3-5AF694899F61}"/>
                </a:ext>
              </a:extLst>
            </p:cNvPr>
            <p:cNvSpPr/>
            <p:nvPr/>
          </p:nvSpPr>
          <p:spPr>
            <a:xfrm>
              <a:off x="7882920" y="2160720"/>
              <a:ext cx="181080" cy="251640"/>
            </a:xfrm>
            <a:custGeom>
              <a:avLst/>
              <a:gdLst/>
              <a:ahLst/>
              <a:cxnLst>
                <a:cxn ang="3cd4">
                  <a:pos x="hc" y="t"/>
                </a:cxn>
                <a:cxn ang="cd2">
                  <a:pos x="l" y="vc"/>
                </a:cxn>
                <a:cxn ang="cd4">
                  <a:pos x="hc" y="b"/>
                </a:cxn>
                <a:cxn ang="0">
                  <a:pos x="r" y="vc"/>
                </a:cxn>
              </a:cxnLst>
              <a:rect l="l" t="t" r="r" b="b"/>
              <a:pathLst>
                <a:path w="504" h="700">
                  <a:moveTo>
                    <a:pt x="333" y="280"/>
                  </a:moveTo>
                  <a:lnTo>
                    <a:pt x="190" y="249"/>
                  </a:lnTo>
                  <a:cubicBezTo>
                    <a:pt x="151" y="241"/>
                    <a:pt x="95" y="207"/>
                    <a:pt x="95" y="146"/>
                  </a:cubicBezTo>
                  <a:cubicBezTo>
                    <a:pt x="95" y="104"/>
                    <a:pt x="123" y="42"/>
                    <a:pt x="224" y="42"/>
                  </a:cubicBezTo>
                  <a:cubicBezTo>
                    <a:pt x="302" y="42"/>
                    <a:pt x="400" y="76"/>
                    <a:pt x="426" y="210"/>
                  </a:cubicBezTo>
                  <a:cubicBezTo>
                    <a:pt x="428" y="235"/>
                    <a:pt x="428" y="235"/>
                    <a:pt x="448" y="235"/>
                  </a:cubicBezTo>
                  <a:cubicBezTo>
                    <a:pt x="473" y="235"/>
                    <a:pt x="473" y="232"/>
                    <a:pt x="473" y="207"/>
                  </a:cubicBezTo>
                  <a:lnTo>
                    <a:pt x="473" y="28"/>
                  </a:lnTo>
                  <a:cubicBezTo>
                    <a:pt x="473" y="8"/>
                    <a:pt x="473" y="0"/>
                    <a:pt x="456" y="0"/>
                  </a:cubicBezTo>
                  <a:cubicBezTo>
                    <a:pt x="448" y="0"/>
                    <a:pt x="445" y="0"/>
                    <a:pt x="437" y="11"/>
                  </a:cubicBezTo>
                  <a:lnTo>
                    <a:pt x="392" y="53"/>
                  </a:lnTo>
                  <a:cubicBezTo>
                    <a:pt x="333" y="8"/>
                    <a:pt x="269" y="0"/>
                    <a:pt x="221" y="0"/>
                  </a:cubicBezTo>
                  <a:cubicBezTo>
                    <a:pt x="70" y="0"/>
                    <a:pt x="0" y="95"/>
                    <a:pt x="0" y="199"/>
                  </a:cubicBezTo>
                  <a:cubicBezTo>
                    <a:pt x="0" y="263"/>
                    <a:pt x="34" y="308"/>
                    <a:pt x="53" y="331"/>
                  </a:cubicBezTo>
                  <a:cubicBezTo>
                    <a:pt x="101" y="378"/>
                    <a:pt x="134" y="387"/>
                    <a:pt x="244" y="409"/>
                  </a:cubicBezTo>
                  <a:cubicBezTo>
                    <a:pt x="330" y="429"/>
                    <a:pt x="347" y="431"/>
                    <a:pt x="370" y="451"/>
                  </a:cubicBezTo>
                  <a:cubicBezTo>
                    <a:pt x="384" y="468"/>
                    <a:pt x="409" y="493"/>
                    <a:pt x="409" y="538"/>
                  </a:cubicBezTo>
                  <a:cubicBezTo>
                    <a:pt x="409" y="585"/>
                    <a:pt x="384" y="653"/>
                    <a:pt x="280" y="653"/>
                  </a:cubicBezTo>
                  <a:cubicBezTo>
                    <a:pt x="204" y="653"/>
                    <a:pt x="53" y="633"/>
                    <a:pt x="48" y="487"/>
                  </a:cubicBezTo>
                  <a:cubicBezTo>
                    <a:pt x="45" y="468"/>
                    <a:pt x="45" y="462"/>
                    <a:pt x="22" y="462"/>
                  </a:cubicBezTo>
                  <a:cubicBezTo>
                    <a:pt x="0" y="462"/>
                    <a:pt x="0" y="471"/>
                    <a:pt x="0" y="493"/>
                  </a:cubicBezTo>
                  <a:lnTo>
                    <a:pt x="0" y="672"/>
                  </a:lnTo>
                  <a:cubicBezTo>
                    <a:pt x="0" y="692"/>
                    <a:pt x="0" y="700"/>
                    <a:pt x="17" y="700"/>
                  </a:cubicBezTo>
                  <a:cubicBezTo>
                    <a:pt x="28" y="700"/>
                    <a:pt x="28" y="697"/>
                    <a:pt x="36" y="692"/>
                  </a:cubicBezTo>
                  <a:lnTo>
                    <a:pt x="81" y="644"/>
                  </a:lnTo>
                  <a:cubicBezTo>
                    <a:pt x="148" y="695"/>
                    <a:pt x="241" y="700"/>
                    <a:pt x="280" y="700"/>
                  </a:cubicBezTo>
                  <a:cubicBezTo>
                    <a:pt x="442" y="700"/>
                    <a:pt x="504" y="588"/>
                    <a:pt x="504" y="487"/>
                  </a:cubicBezTo>
                  <a:cubicBezTo>
                    <a:pt x="504" y="378"/>
                    <a:pt x="426" y="300"/>
                    <a:pt x="333" y="2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4" name="Freeform: Shape 73">
              <a:extLst>
                <a:ext uri="{FF2B5EF4-FFF2-40B4-BE49-F238E27FC236}">
                  <a16:creationId xmlns:a16="http://schemas.microsoft.com/office/drawing/2014/main" id="{05882476-53E7-499B-B64E-5CAFEC5DD7A8}"/>
                </a:ext>
              </a:extLst>
            </p:cNvPr>
            <p:cNvSpPr/>
            <p:nvPr/>
          </p:nvSpPr>
          <p:spPr>
            <a:xfrm>
              <a:off x="8085599"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5" name="Freeform: Shape 74">
              <a:extLst>
                <a:ext uri="{FF2B5EF4-FFF2-40B4-BE49-F238E27FC236}">
                  <a16:creationId xmlns:a16="http://schemas.microsoft.com/office/drawing/2014/main" id="{21C256BB-96E1-4AF3-9A60-5CF2CD36F403}"/>
                </a:ext>
              </a:extLst>
            </p:cNvPr>
            <p:cNvSpPr/>
            <p:nvPr/>
          </p:nvSpPr>
          <p:spPr>
            <a:xfrm>
              <a:off x="824760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6" name="Freeform: Shape 75">
              <a:extLst>
                <a:ext uri="{FF2B5EF4-FFF2-40B4-BE49-F238E27FC236}">
                  <a16:creationId xmlns:a16="http://schemas.microsoft.com/office/drawing/2014/main" id="{AF1626F9-7EF1-4C2A-AC55-DFC00FA215A3}"/>
                </a:ext>
              </a:extLst>
            </p:cNvPr>
            <p:cNvSpPr/>
            <p:nvPr/>
          </p:nvSpPr>
          <p:spPr>
            <a:xfrm>
              <a:off x="8588520" y="218196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7" name="Freeform: Shape 76">
              <a:extLst>
                <a:ext uri="{FF2B5EF4-FFF2-40B4-BE49-F238E27FC236}">
                  <a16:creationId xmlns:a16="http://schemas.microsoft.com/office/drawing/2014/main" id="{B761553B-6E16-4CE5-AB01-23EC40E26C6D}"/>
                </a:ext>
              </a:extLst>
            </p:cNvPr>
            <p:cNvSpPr/>
            <p:nvPr/>
          </p:nvSpPr>
          <p:spPr>
            <a:xfrm>
              <a:off x="8945280" y="2246400"/>
              <a:ext cx="133560" cy="163080"/>
            </a:xfrm>
            <a:custGeom>
              <a:avLst/>
              <a:gdLst/>
              <a:ahLst/>
              <a:cxnLst>
                <a:cxn ang="3cd4">
                  <a:pos x="hc" y="t"/>
                </a:cxn>
                <a:cxn ang="cd2">
                  <a:pos x="l" y="vc"/>
                </a:cxn>
                <a:cxn ang="cd4">
                  <a:pos x="hc" y="b"/>
                </a:cxn>
                <a:cxn ang="0">
                  <a:pos x="r" y="vc"/>
                </a:cxn>
              </a:cxnLst>
              <a:rect l="l" t="t" r="r" b="b"/>
              <a:pathLst>
                <a:path w="372" h="454">
                  <a:moveTo>
                    <a:pt x="171" y="157"/>
                  </a:moveTo>
                  <a:cubicBezTo>
                    <a:pt x="134" y="151"/>
                    <a:pt x="70" y="140"/>
                    <a:pt x="70" y="92"/>
                  </a:cubicBezTo>
                  <a:cubicBezTo>
                    <a:pt x="70" y="31"/>
                    <a:pt x="162" y="31"/>
                    <a:pt x="182" y="31"/>
                  </a:cubicBezTo>
                  <a:cubicBezTo>
                    <a:pt x="255" y="31"/>
                    <a:pt x="294" y="62"/>
                    <a:pt x="300" y="115"/>
                  </a:cubicBezTo>
                  <a:cubicBezTo>
                    <a:pt x="300" y="129"/>
                    <a:pt x="300" y="134"/>
                    <a:pt x="322" y="134"/>
                  </a:cubicBezTo>
                  <a:cubicBezTo>
                    <a:pt x="344" y="134"/>
                    <a:pt x="344" y="129"/>
                    <a:pt x="344" y="106"/>
                  </a:cubicBezTo>
                  <a:lnTo>
                    <a:pt x="344" y="28"/>
                  </a:lnTo>
                  <a:cubicBezTo>
                    <a:pt x="344" y="8"/>
                    <a:pt x="344" y="0"/>
                    <a:pt x="328" y="0"/>
                  </a:cubicBezTo>
                  <a:cubicBezTo>
                    <a:pt x="322" y="0"/>
                    <a:pt x="322" y="0"/>
                    <a:pt x="283" y="20"/>
                  </a:cubicBezTo>
                  <a:cubicBezTo>
                    <a:pt x="258" y="6"/>
                    <a:pt x="221" y="0"/>
                    <a:pt x="182" y="0"/>
                  </a:cubicBezTo>
                  <a:cubicBezTo>
                    <a:pt x="154" y="0"/>
                    <a:pt x="0" y="0"/>
                    <a:pt x="0" y="129"/>
                  </a:cubicBezTo>
                  <a:cubicBezTo>
                    <a:pt x="0" y="168"/>
                    <a:pt x="20" y="196"/>
                    <a:pt x="39" y="213"/>
                  </a:cubicBezTo>
                  <a:cubicBezTo>
                    <a:pt x="78" y="246"/>
                    <a:pt x="118" y="255"/>
                    <a:pt x="193" y="266"/>
                  </a:cubicBezTo>
                  <a:cubicBezTo>
                    <a:pt x="230" y="275"/>
                    <a:pt x="302" y="286"/>
                    <a:pt x="302" y="345"/>
                  </a:cubicBezTo>
                  <a:cubicBezTo>
                    <a:pt x="302" y="420"/>
                    <a:pt x="213" y="420"/>
                    <a:pt x="190" y="420"/>
                  </a:cubicBezTo>
                  <a:cubicBezTo>
                    <a:pt x="84" y="420"/>
                    <a:pt x="59" y="347"/>
                    <a:pt x="48" y="305"/>
                  </a:cubicBezTo>
                  <a:cubicBezTo>
                    <a:pt x="42" y="291"/>
                    <a:pt x="36" y="291"/>
                    <a:pt x="22" y="291"/>
                  </a:cubicBezTo>
                  <a:cubicBezTo>
                    <a:pt x="0" y="291"/>
                    <a:pt x="0" y="297"/>
                    <a:pt x="0" y="319"/>
                  </a:cubicBezTo>
                  <a:lnTo>
                    <a:pt x="0" y="426"/>
                  </a:lnTo>
                  <a:cubicBezTo>
                    <a:pt x="0" y="445"/>
                    <a:pt x="0" y="454"/>
                    <a:pt x="17" y="454"/>
                  </a:cubicBezTo>
                  <a:cubicBezTo>
                    <a:pt x="25" y="454"/>
                    <a:pt x="28" y="454"/>
                    <a:pt x="48" y="440"/>
                  </a:cubicBezTo>
                  <a:cubicBezTo>
                    <a:pt x="48" y="440"/>
                    <a:pt x="70" y="426"/>
                    <a:pt x="73" y="423"/>
                  </a:cubicBezTo>
                  <a:cubicBezTo>
                    <a:pt x="120" y="454"/>
                    <a:pt x="171" y="454"/>
                    <a:pt x="190" y="454"/>
                  </a:cubicBezTo>
                  <a:cubicBezTo>
                    <a:pt x="221" y="454"/>
                    <a:pt x="372" y="454"/>
                    <a:pt x="372" y="311"/>
                  </a:cubicBezTo>
                  <a:cubicBezTo>
                    <a:pt x="372" y="266"/>
                    <a:pt x="353" y="232"/>
                    <a:pt x="319" y="204"/>
                  </a:cubicBezTo>
                  <a:cubicBezTo>
                    <a:pt x="280" y="176"/>
                    <a:pt x="249" y="171"/>
                    <a:pt x="171" y="15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8" name="Freeform: Shape 77">
              <a:extLst>
                <a:ext uri="{FF2B5EF4-FFF2-40B4-BE49-F238E27FC236}">
                  <a16:creationId xmlns:a16="http://schemas.microsoft.com/office/drawing/2014/main" id="{FFF693F8-C8DA-4369-96C6-B7CEA537F16E}"/>
                </a:ext>
              </a:extLst>
            </p:cNvPr>
            <p:cNvSpPr/>
            <p:nvPr/>
          </p:nvSpPr>
          <p:spPr>
            <a:xfrm>
              <a:off x="909144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9" name="Freeform: Shape 78">
              <a:extLst>
                <a:ext uri="{FF2B5EF4-FFF2-40B4-BE49-F238E27FC236}">
                  <a16:creationId xmlns:a16="http://schemas.microsoft.com/office/drawing/2014/main" id="{DA6563E6-C9D1-423A-97DC-3DCD502A865E}"/>
                </a:ext>
              </a:extLst>
            </p:cNvPr>
            <p:cNvSpPr/>
            <p:nvPr/>
          </p:nvSpPr>
          <p:spPr>
            <a:xfrm>
              <a:off x="9266760" y="2141640"/>
              <a:ext cx="126720" cy="354600"/>
            </a:xfrm>
            <a:custGeom>
              <a:avLst/>
              <a:gdLst/>
              <a:ahLst/>
              <a:cxnLst>
                <a:cxn ang="3cd4">
                  <a:pos x="hc" y="t"/>
                </a:cxn>
                <a:cxn ang="cd2">
                  <a:pos x="l" y="vc"/>
                </a:cxn>
                <a:cxn ang="cd4">
                  <a:pos x="hc" y="b"/>
                </a:cxn>
                <a:cxn ang="0">
                  <a:pos x="r" y="vc"/>
                </a:cxn>
              </a:cxnLst>
              <a:rect l="l" t="t" r="r" b="b"/>
              <a:pathLst>
                <a:path w="353" h="986">
                  <a:moveTo>
                    <a:pt x="143" y="857"/>
                  </a:moveTo>
                  <a:cubicBezTo>
                    <a:pt x="143" y="896"/>
                    <a:pt x="118" y="958"/>
                    <a:pt x="8" y="966"/>
                  </a:cubicBezTo>
                  <a:cubicBezTo>
                    <a:pt x="3" y="966"/>
                    <a:pt x="0" y="969"/>
                    <a:pt x="0" y="978"/>
                  </a:cubicBezTo>
                  <a:cubicBezTo>
                    <a:pt x="0" y="986"/>
                    <a:pt x="11" y="986"/>
                    <a:pt x="20" y="986"/>
                  </a:cubicBezTo>
                  <a:cubicBezTo>
                    <a:pt x="115" y="986"/>
                    <a:pt x="207" y="938"/>
                    <a:pt x="210" y="863"/>
                  </a:cubicBezTo>
                  <a:lnTo>
                    <a:pt x="210" y="639"/>
                  </a:lnTo>
                  <a:cubicBezTo>
                    <a:pt x="210" y="599"/>
                    <a:pt x="210" y="569"/>
                    <a:pt x="249" y="535"/>
                  </a:cubicBezTo>
                  <a:cubicBezTo>
                    <a:pt x="283" y="507"/>
                    <a:pt x="322" y="504"/>
                    <a:pt x="344" y="504"/>
                  </a:cubicBezTo>
                  <a:cubicBezTo>
                    <a:pt x="347" y="504"/>
                    <a:pt x="353" y="499"/>
                    <a:pt x="353" y="493"/>
                  </a:cubicBezTo>
                  <a:cubicBezTo>
                    <a:pt x="353" y="485"/>
                    <a:pt x="347" y="485"/>
                    <a:pt x="336" y="482"/>
                  </a:cubicBezTo>
                  <a:cubicBezTo>
                    <a:pt x="272" y="479"/>
                    <a:pt x="224" y="443"/>
                    <a:pt x="213" y="395"/>
                  </a:cubicBezTo>
                  <a:cubicBezTo>
                    <a:pt x="210" y="384"/>
                    <a:pt x="210" y="381"/>
                    <a:pt x="210" y="347"/>
                  </a:cubicBezTo>
                  <a:lnTo>
                    <a:pt x="210" y="151"/>
                  </a:lnTo>
                  <a:cubicBezTo>
                    <a:pt x="210" y="109"/>
                    <a:pt x="210" y="78"/>
                    <a:pt x="162" y="39"/>
                  </a:cubicBezTo>
                  <a:cubicBezTo>
                    <a:pt x="123" y="11"/>
                    <a:pt x="53" y="0"/>
                    <a:pt x="20" y="0"/>
                  </a:cubicBezTo>
                  <a:cubicBezTo>
                    <a:pt x="11" y="0"/>
                    <a:pt x="0" y="0"/>
                    <a:pt x="0" y="11"/>
                  </a:cubicBezTo>
                  <a:cubicBezTo>
                    <a:pt x="0" y="20"/>
                    <a:pt x="6" y="20"/>
                    <a:pt x="17" y="22"/>
                  </a:cubicBezTo>
                  <a:cubicBezTo>
                    <a:pt x="78" y="25"/>
                    <a:pt x="126" y="56"/>
                    <a:pt x="140" y="106"/>
                  </a:cubicBezTo>
                  <a:cubicBezTo>
                    <a:pt x="143" y="118"/>
                    <a:pt x="143" y="118"/>
                    <a:pt x="143" y="154"/>
                  </a:cubicBezTo>
                  <a:lnTo>
                    <a:pt x="143" y="361"/>
                  </a:lnTo>
                  <a:cubicBezTo>
                    <a:pt x="143" y="406"/>
                    <a:pt x="151" y="423"/>
                    <a:pt x="182" y="454"/>
                  </a:cubicBezTo>
                  <a:cubicBezTo>
                    <a:pt x="204" y="476"/>
                    <a:pt x="232" y="485"/>
                    <a:pt x="260" y="493"/>
                  </a:cubicBezTo>
                  <a:cubicBezTo>
                    <a:pt x="179" y="515"/>
                    <a:pt x="143" y="563"/>
                    <a:pt x="143" y="6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CC1E2-1560-4A06-8D94-BA37810BE09C}"/>
              </a:ext>
            </a:extLst>
          </p:cNvPr>
          <p:cNvSpPr txBox="1">
            <a:spLocks noGrp="1"/>
          </p:cNvSpPr>
          <p:nvPr>
            <p:ph type="title" idx="4294967295"/>
          </p:nvPr>
        </p:nvSpPr>
        <p:spPr>
          <a:xfrm>
            <a:off x="503999" y="440175"/>
            <a:ext cx="9071640" cy="517889"/>
          </a:xfrm>
        </p:spPr>
        <p:txBody>
          <a:bodyPr lIns="12600" tIns="12600" rIns="12600" bIns="12600">
            <a:spAutoFit/>
          </a:bodyPr>
          <a:lstStyle/>
          <a:p>
            <a:pPr lvl="0"/>
            <a:r>
              <a:rPr lang="en-GB" dirty="0"/>
              <a:t>Which contact surface ?</a:t>
            </a:r>
          </a:p>
        </p:txBody>
      </p:sp>
      <p:pic>
        <p:nvPicPr>
          <p:cNvPr id="3" name="Picture Placeholder 2">
            <a:extLst>
              <a:ext uri="{FF2B5EF4-FFF2-40B4-BE49-F238E27FC236}">
                <a16:creationId xmlns:a16="http://schemas.microsoft.com/office/drawing/2014/main" id="{8124826A-E926-41D6-AABF-209F8B1218BD}"/>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grpSp>
        <p:nvGrpSpPr>
          <p:cNvPr id="4" name="Group 3" descr="28§display§n^m§svg§600§TRUE§" title="TexMaths">
            <a:extLst>
              <a:ext uri="{FF2B5EF4-FFF2-40B4-BE49-F238E27FC236}">
                <a16:creationId xmlns:a16="http://schemas.microsoft.com/office/drawing/2014/main" id="{705D85BB-4EBA-4389-A6C3-FF81D469D9A4}"/>
              </a:ext>
            </a:extLst>
          </p:cNvPr>
          <p:cNvGrpSpPr>
            <a:grpSpLocks noChangeAspect="1"/>
          </p:cNvGrpSpPr>
          <p:nvPr/>
        </p:nvGrpSpPr>
        <p:grpSpPr>
          <a:xfrm>
            <a:off x="6621352" y="4820532"/>
            <a:ext cx="463320" cy="259560"/>
            <a:chOff x="6712920" y="4901040"/>
            <a:chExt cx="463320" cy="259560"/>
          </a:xfrm>
        </p:grpSpPr>
        <p:sp>
          <p:nvSpPr>
            <p:cNvPr id="5" name="Freeform: Shape 4">
              <a:extLst>
                <a:ext uri="{FF2B5EF4-FFF2-40B4-BE49-F238E27FC236}">
                  <a16:creationId xmlns:a16="http://schemas.microsoft.com/office/drawing/2014/main" id="{741AC05B-15F9-409D-9E17-9238464E9559}"/>
                </a:ext>
              </a:extLst>
            </p:cNvPr>
            <p:cNvSpPr/>
            <p:nvPr/>
          </p:nvSpPr>
          <p:spPr>
            <a:xfrm>
              <a:off x="6712920" y="4903920"/>
              <a:ext cx="463320" cy="253440"/>
            </a:xfrm>
            <a:custGeom>
              <a:avLst/>
              <a:gdLst/>
              <a:ahLst/>
              <a:cxnLst>
                <a:cxn ang="3cd4">
                  <a:pos x="hc" y="t"/>
                </a:cxn>
                <a:cxn ang="cd2">
                  <a:pos x="l" y="vc"/>
                </a:cxn>
                <a:cxn ang="cd4">
                  <a:pos x="hc" y="b"/>
                </a:cxn>
                <a:cxn ang="0">
                  <a:pos x="r" y="vc"/>
                </a:cxn>
              </a:cxnLst>
              <a:rect l="l" t="t" r="r" b="b"/>
              <a:pathLst>
                <a:path w="1288" h="705">
                  <a:moveTo>
                    <a:pt x="644" y="705"/>
                  </a:moveTo>
                  <a:lnTo>
                    <a:pt x="0" y="705"/>
                  </a:lnTo>
                  <a:lnTo>
                    <a:pt x="0" y="0"/>
                  </a:lnTo>
                  <a:lnTo>
                    <a:pt x="1288" y="0"/>
                  </a:lnTo>
                  <a:lnTo>
                    <a:pt x="1288" y="70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04393A0E-9AA8-4DAF-900B-D3AA977A4C53}"/>
                </a:ext>
              </a:extLst>
            </p:cNvPr>
            <p:cNvSpPr/>
            <p:nvPr/>
          </p:nvSpPr>
          <p:spPr>
            <a:xfrm>
              <a:off x="6723000" y="499968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39"/>
                    <a:pt x="64" y="448"/>
                    <a:pt x="78" y="448"/>
                  </a:cubicBezTo>
                  <a:cubicBezTo>
                    <a:pt x="90" y="448"/>
                    <a:pt x="109" y="439"/>
                    <a:pt x="115" y="420"/>
                  </a:cubicBezTo>
                  <a:cubicBezTo>
                    <a:pt x="115" y="420"/>
                    <a:pt x="129" y="372"/>
                    <a:pt x="134" y="347"/>
                  </a:cubicBezTo>
                  <a:lnTo>
                    <a:pt x="154" y="257"/>
                  </a:lnTo>
                  <a:cubicBezTo>
                    <a:pt x="162" y="238"/>
                    <a:pt x="168" y="215"/>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4"/>
                    <a:pt x="325" y="355"/>
                    <a:pt x="325" y="367"/>
                  </a:cubicBezTo>
                  <a:cubicBezTo>
                    <a:pt x="325" y="414"/>
                    <a:pt x="361" y="448"/>
                    <a:pt x="406" y="448"/>
                  </a:cubicBezTo>
                  <a:cubicBezTo>
                    <a:pt x="498" y="448"/>
                    <a:pt x="535" y="305"/>
                    <a:pt x="535" y="297"/>
                  </a:cubicBezTo>
                  <a:cubicBezTo>
                    <a:pt x="535" y="285"/>
                    <a:pt x="526" y="285"/>
                    <a:pt x="524" y="285"/>
                  </a:cubicBezTo>
                  <a:cubicBezTo>
                    <a:pt x="515" y="285"/>
                    <a:pt x="515" y="288"/>
                    <a:pt x="510" y="305"/>
                  </a:cubicBezTo>
                  <a:cubicBezTo>
                    <a:pt x="490" y="372"/>
                    <a:pt x="456" y="425"/>
                    <a:pt x="409" y="425"/>
                  </a:cubicBezTo>
                  <a:cubicBezTo>
                    <a:pt x="392" y="425"/>
                    <a:pt x="384" y="417"/>
                    <a:pt x="384" y="395"/>
                  </a:cubicBezTo>
                  <a:cubicBezTo>
                    <a:pt x="384" y="369"/>
                    <a:pt x="395" y="344"/>
                    <a:pt x="403" y="325"/>
                  </a:cubicBezTo>
                  <a:cubicBezTo>
                    <a:pt x="423" y="271"/>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EC0CAA08-4D20-497C-A7BF-7BC8DF39983D}"/>
                </a:ext>
              </a:extLst>
            </p:cNvPr>
            <p:cNvSpPr/>
            <p:nvPr/>
          </p:nvSpPr>
          <p:spPr>
            <a:xfrm>
              <a:off x="6936839" y="4901040"/>
              <a:ext cx="228600" cy="112320"/>
            </a:xfrm>
            <a:custGeom>
              <a:avLst/>
              <a:gdLst/>
              <a:ahLst/>
              <a:cxnLst>
                <a:cxn ang="3cd4">
                  <a:pos x="hc" y="t"/>
                </a:cxn>
                <a:cxn ang="cd2">
                  <a:pos x="l" y="vc"/>
                </a:cxn>
                <a:cxn ang="cd4">
                  <a:pos x="hc" y="b"/>
                </a:cxn>
                <a:cxn ang="0">
                  <a:pos x="r" y="vc"/>
                </a:cxn>
              </a:cxnLst>
              <a:rect l="l" t="t" r="r" b="b"/>
              <a:pathLst>
                <a:path w="636" h="313">
                  <a:moveTo>
                    <a:pt x="269" y="249"/>
                  </a:moveTo>
                  <a:cubicBezTo>
                    <a:pt x="263" y="263"/>
                    <a:pt x="258" y="288"/>
                    <a:pt x="258" y="291"/>
                  </a:cubicBezTo>
                  <a:cubicBezTo>
                    <a:pt x="258" y="305"/>
                    <a:pt x="272" y="313"/>
                    <a:pt x="283" y="313"/>
                  </a:cubicBezTo>
                  <a:cubicBezTo>
                    <a:pt x="294" y="313"/>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7"/>
                    <a:pt x="479" y="215"/>
                  </a:cubicBezTo>
                  <a:cubicBezTo>
                    <a:pt x="473" y="235"/>
                    <a:pt x="470" y="241"/>
                    <a:pt x="470" y="255"/>
                  </a:cubicBezTo>
                  <a:cubicBezTo>
                    <a:pt x="470" y="291"/>
                    <a:pt x="501" y="313"/>
                    <a:pt x="535" y="313"/>
                  </a:cubicBezTo>
                  <a:cubicBezTo>
                    <a:pt x="605" y="313"/>
                    <a:pt x="636" y="218"/>
                    <a:pt x="636" y="207"/>
                  </a:cubicBezTo>
                  <a:cubicBezTo>
                    <a:pt x="636" y="199"/>
                    <a:pt x="627" y="199"/>
                    <a:pt x="624" y="199"/>
                  </a:cubicBezTo>
                  <a:cubicBezTo>
                    <a:pt x="613" y="199"/>
                    <a:pt x="613" y="201"/>
                    <a:pt x="610" y="210"/>
                  </a:cubicBezTo>
                  <a:cubicBezTo>
                    <a:pt x="596" y="266"/>
                    <a:pt x="566" y="294"/>
                    <a:pt x="538" y="294"/>
                  </a:cubicBezTo>
                  <a:cubicBezTo>
                    <a:pt x="524" y="294"/>
                    <a:pt x="521" y="285"/>
                    <a:pt x="521" y="269"/>
                  </a:cubicBezTo>
                  <a:cubicBezTo>
                    <a:pt x="521" y="255"/>
                    <a:pt x="524" y="243"/>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1"/>
                    <a:pt x="45" y="288"/>
                    <a:pt x="45" y="291"/>
                  </a:cubicBezTo>
                  <a:cubicBezTo>
                    <a:pt x="45" y="305"/>
                    <a:pt x="59" y="313"/>
                    <a:pt x="67" y="313"/>
                  </a:cubicBezTo>
                  <a:cubicBezTo>
                    <a:pt x="81" y="313"/>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8" name="TextBox 7">
            <a:extLst>
              <a:ext uri="{FF2B5EF4-FFF2-40B4-BE49-F238E27FC236}">
                <a16:creationId xmlns:a16="http://schemas.microsoft.com/office/drawing/2014/main" id="{0FAA00D8-F4F3-49C3-AFDD-A3A2C7E2C32D}"/>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9" name="TextBox 8">
            <a:extLst>
              <a:ext uri="{FF2B5EF4-FFF2-40B4-BE49-F238E27FC236}">
                <a16:creationId xmlns:a16="http://schemas.microsoft.com/office/drawing/2014/main" id="{3F0B7CC3-BD25-451D-9678-A7E0B3554A48}"/>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0" name="TextBox 9">
            <a:extLst>
              <a:ext uri="{FF2B5EF4-FFF2-40B4-BE49-F238E27FC236}">
                <a16:creationId xmlns:a16="http://schemas.microsoft.com/office/drawing/2014/main" id="{D1EFAA1A-466C-4FBC-A491-4559E4B5ECFB}"/>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1" name="TextBox 10">
            <a:extLst>
              <a:ext uri="{FF2B5EF4-FFF2-40B4-BE49-F238E27FC236}">
                <a16:creationId xmlns:a16="http://schemas.microsoft.com/office/drawing/2014/main" id="{DBEA5B0F-A8C1-4928-BBCD-885591F0759A}"/>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2" name="TextBox 11">
            <a:extLst>
              <a:ext uri="{FF2B5EF4-FFF2-40B4-BE49-F238E27FC236}">
                <a16:creationId xmlns:a16="http://schemas.microsoft.com/office/drawing/2014/main" id="{BCFB572C-90FE-4DC6-AD5D-38D7D909B6C6}"/>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3" name="TextBox 12">
            <a:extLst>
              <a:ext uri="{FF2B5EF4-FFF2-40B4-BE49-F238E27FC236}">
                <a16:creationId xmlns:a16="http://schemas.microsoft.com/office/drawing/2014/main" id="{B6AF6E67-55D1-4F42-8599-FEEE15D1DACE}"/>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5F5ECC5A-300A-4D30-812E-1823EF4DA243}"/>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67AF3AEA-F2EE-4148-AEAC-D523F12719CF}"/>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FA033BF4-E8B6-4906-81FE-02F026B128B8}"/>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7" name="TextBox 16">
            <a:extLst>
              <a:ext uri="{FF2B5EF4-FFF2-40B4-BE49-F238E27FC236}">
                <a16:creationId xmlns:a16="http://schemas.microsoft.com/office/drawing/2014/main" id="{3D51FF32-8BD7-4595-A525-B779B9E1D192}"/>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8" name="TextBox 17">
            <a:extLst>
              <a:ext uri="{FF2B5EF4-FFF2-40B4-BE49-F238E27FC236}">
                <a16:creationId xmlns:a16="http://schemas.microsoft.com/office/drawing/2014/main" id="{D7291104-88B3-4D9F-A6C4-07353A84AD3E}"/>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19" name="TextBox 18">
            <a:extLst>
              <a:ext uri="{FF2B5EF4-FFF2-40B4-BE49-F238E27FC236}">
                <a16:creationId xmlns:a16="http://schemas.microsoft.com/office/drawing/2014/main" id="{EC4F4DAC-F4BA-4D8C-A91B-6C11B0960A92}"/>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0" name="Text Placeholder 19">
            <a:extLst>
              <a:ext uri="{FF2B5EF4-FFF2-40B4-BE49-F238E27FC236}">
                <a16:creationId xmlns:a16="http://schemas.microsoft.com/office/drawing/2014/main" id="{2FF54DD5-DD35-4EC3-869A-1ACE6708CCE3}"/>
              </a:ext>
            </a:extLst>
          </p:cNvPr>
          <p:cNvSpPr txBox="1">
            <a:spLocks noGrp="1"/>
          </p:cNvSpPr>
          <p:nvPr>
            <p:ph type="body" idx="4294967295"/>
          </p:nvPr>
        </p:nvSpPr>
        <p:spPr>
          <a:xfrm>
            <a:off x="4750560" y="1475999"/>
            <a:ext cx="5149440" cy="3708000"/>
          </a:xfrm>
        </p:spPr>
        <p:txBody>
          <a:bodyPr/>
          <a:lstStyle/>
          <a:p>
            <a:pPr lvl="0">
              <a:buNone/>
            </a:pPr>
            <a:br>
              <a:rPr lang="en-GB" dirty="0"/>
            </a:br>
            <a:r>
              <a:rPr lang="en-GB" dirty="0"/>
              <a:t>   Convex contact surfaces:</a:t>
            </a:r>
          </a:p>
          <a:p>
            <a:pPr lvl="0">
              <a:buNone/>
            </a:pPr>
            <a:endParaRPr lang="en-GB" dirty="0"/>
          </a:p>
          <a:p>
            <a:pPr lvl="0">
              <a:buNone/>
            </a:pPr>
            <a:endParaRPr lang="en-GB" dirty="0"/>
          </a:p>
          <a:p>
            <a:pPr lvl="0">
              <a:buNone/>
            </a:pPr>
            <a:r>
              <a:rPr lang="en-GB" dirty="0"/>
              <a:t>   Footsteps positions:</a:t>
            </a:r>
          </a:p>
          <a:p>
            <a:pPr lvl="0">
              <a:buNone/>
            </a:pPr>
            <a:endParaRPr lang="en-GB" dirty="0"/>
          </a:p>
          <a:p>
            <a:pPr lvl="0">
              <a:buNone/>
            </a:pPr>
            <a:r>
              <a:rPr lang="en-GB" dirty="0"/>
              <a:t>   Combinatorial:</a:t>
            </a:r>
          </a:p>
        </p:txBody>
      </p:sp>
      <p:grpSp>
        <p:nvGrpSpPr>
          <p:cNvPr id="31" name="Group 30" descr="28§display§ 1 \leq j \leq n§svg§600§TRUE§" title="TexMaths">
            <a:extLst>
              <a:ext uri="{FF2B5EF4-FFF2-40B4-BE49-F238E27FC236}">
                <a16:creationId xmlns:a16="http://schemas.microsoft.com/office/drawing/2014/main" id="{C69DBECB-697B-438D-AFEB-A74F4231C07E}"/>
              </a:ext>
            </a:extLst>
          </p:cNvPr>
          <p:cNvGrpSpPr>
            <a:grpSpLocks noChangeAspect="1"/>
          </p:cNvGrpSpPr>
          <p:nvPr/>
        </p:nvGrpSpPr>
        <p:grpSpPr>
          <a:xfrm>
            <a:off x="6622739" y="2733521"/>
            <a:ext cx="1176760" cy="242990"/>
            <a:chOff x="6643080" y="2789640"/>
            <a:chExt cx="1497599" cy="309240"/>
          </a:xfrm>
        </p:grpSpPr>
        <p:sp>
          <p:nvSpPr>
            <p:cNvPr id="32" name="Freeform: Shape 31">
              <a:extLst>
                <a:ext uri="{FF2B5EF4-FFF2-40B4-BE49-F238E27FC236}">
                  <a16:creationId xmlns:a16="http://schemas.microsoft.com/office/drawing/2014/main" id="{FC76A52E-86EB-450E-9D50-94984400AA08}"/>
                </a:ext>
              </a:extLst>
            </p:cNvPr>
            <p:cNvSpPr/>
            <p:nvPr/>
          </p:nvSpPr>
          <p:spPr>
            <a:xfrm>
              <a:off x="6643080" y="2792520"/>
              <a:ext cx="1497599" cy="302040"/>
            </a:xfrm>
            <a:custGeom>
              <a:avLst/>
              <a:gdLst/>
              <a:ahLst/>
              <a:cxnLst>
                <a:cxn ang="3cd4">
                  <a:pos x="hc" y="t"/>
                </a:cxn>
                <a:cxn ang="cd2">
                  <a:pos x="l" y="vc"/>
                </a:cxn>
                <a:cxn ang="cd4">
                  <a:pos x="hc" y="b"/>
                </a:cxn>
                <a:cxn ang="0">
                  <a:pos x="r" y="vc"/>
                </a:cxn>
              </a:cxnLst>
              <a:rect l="l" t="t" r="r" b="b"/>
              <a:pathLst>
                <a:path w="4161" h="840">
                  <a:moveTo>
                    <a:pt x="2081" y="840"/>
                  </a:moveTo>
                  <a:lnTo>
                    <a:pt x="0" y="840"/>
                  </a:lnTo>
                  <a:lnTo>
                    <a:pt x="0" y="0"/>
                  </a:lnTo>
                  <a:lnTo>
                    <a:pt x="4161" y="0"/>
                  </a:lnTo>
                  <a:lnTo>
                    <a:pt x="416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C612D8A3-AE1D-401E-9815-55E166811A9E}"/>
                </a:ext>
              </a:extLst>
            </p:cNvPr>
            <p:cNvSpPr/>
            <p:nvPr/>
          </p:nvSpPr>
          <p:spPr>
            <a:xfrm>
              <a:off x="6674400" y="2789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6"/>
                    <a:pt x="126" y="656"/>
                    <a:pt x="168" y="656"/>
                  </a:cubicBezTo>
                  <a:cubicBezTo>
                    <a:pt x="207" y="656"/>
                    <a:pt x="294" y="656"/>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216A67CD-ED0B-4310-A3D3-2163EFA65805}"/>
                </a:ext>
              </a:extLst>
            </p:cNvPr>
            <p:cNvSpPr/>
            <p:nvPr/>
          </p:nvSpPr>
          <p:spPr>
            <a:xfrm>
              <a:off x="6947640"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336089E3-42F4-46A5-B288-F5C17EB098D3}"/>
                </a:ext>
              </a:extLst>
            </p:cNvPr>
            <p:cNvSpPr/>
            <p:nvPr/>
          </p:nvSpPr>
          <p:spPr>
            <a:xfrm>
              <a:off x="7286040" y="2791800"/>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61E4B05A-8929-41EA-A99E-D6588315A250}"/>
                </a:ext>
              </a:extLst>
            </p:cNvPr>
            <p:cNvSpPr/>
            <p:nvPr/>
          </p:nvSpPr>
          <p:spPr>
            <a:xfrm>
              <a:off x="7584479" y="279972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6"/>
                    <a:pt x="582" y="726"/>
                    <a:pt x="568" y="726"/>
                  </a:cubicBezTo>
                  <a:lnTo>
                    <a:pt x="36" y="726"/>
                  </a:lnTo>
                  <a:cubicBezTo>
                    <a:pt x="20" y="726"/>
                    <a:pt x="0" y="726"/>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87D1A493-4B06-430B-9FC9-B4F995B99F62}"/>
                </a:ext>
              </a:extLst>
            </p:cNvPr>
            <p:cNvSpPr/>
            <p:nvPr/>
          </p:nvSpPr>
          <p:spPr>
            <a:xfrm>
              <a:off x="7938360" y="28692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9" y="373"/>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5"/>
                    <a:pt x="325" y="356"/>
                    <a:pt x="325" y="367"/>
                  </a:cubicBezTo>
                  <a:cubicBezTo>
                    <a:pt x="325" y="415"/>
                    <a:pt x="361" y="448"/>
                    <a:pt x="406" y="448"/>
                  </a:cubicBezTo>
                  <a:cubicBezTo>
                    <a:pt x="498" y="448"/>
                    <a:pt x="535" y="305"/>
                    <a:pt x="535" y="297"/>
                  </a:cubicBezTo>
                  <a:cubicBezTo>
                    <a:pt x="535" y="286"/>
                    <a:pt x="526" y="286"/>
                    <a:pt x="524" y="286"/>
                  </a:cubicBezTo>
                  <a:cubicBezTo>
                    <a:pt x="515" y="286"/>
                    <a:pt x="515" y="289"/>
                    <a:pt x="510" y="305"/>
                  </a:cubicBezTo>
                  <a:cubicBezTo>
                    <a:pt x="490" y="373"/>
                    <a:pt x="456" y="426"/>
                    <a:pt x="409" y="426"/>
                  </a:cubicBezTo>
                  <a:cubicBezTo>
                    <a:pt x="392" y="426"/>
                    <a:pt x="384" y="417"/>
                    <a:pt x="384" y="395"/>
                  </a:cubicBezTo>
                  <a:cubicBezTo>
                    <a:pt x="384" y="370"/>
                    <a:pt x="395" y="345"/>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55" name="Group 54" descr="28§display§\mathbf{p}_i, 1 \leq i  \leq m§svg§600§TRUE§" title="TexMaths">
            <a:extLst>
              <a:ext uri="{FF2B5EF4-FFF2-40B4-BE49-F238E27FC236}">
                <a16:creationId xmlns:a16="http://schemas.microsoft.com/office/drawing/2014/main" id="{88257256-AF64-4EB2-A116-6C1FFFFD4A45}"/>
              </a:ext>
            </a:extLst>
          </p:cNvPr>
          <p:cNvGrpSpPr>
            <a:grpSpLocks noChangeAspect="1"/>
          </p:cNvGrpSpPr>
          <p:nvPr/>
        </p:nvGrpSpPr>
        <p:grpSpPr>
          <a:xfrm>
            <a:off x="6611548" y="3866983"/>
            <a:ext cx="1552353" cy="230674"/>
            <a:chOff x="6643440" y="3761640"/>
            <a:chExt cx="2052000" cy="304920"/>
          </a:xfrm>
        </p:grpSpPr>
        <p:sp>
          <p:nvSpPr>
            <p:cNvPr id="56" name="Freeform: Shape 55">
              <a:extLst>
                <a:ext uri="{FF2B5EF4-FFF2-40B4-BE49-F238E27FC236}">
                  <a16:creationId xmlns:a16="http://schemas.microsoft.com/office/drawing/2014/main" id="{48286D6E-B68C-4F75-B35F-FCAC77942734}"/>
                </a:ext>
              </a:extLst>
            </p:cNvPr>
            <p:cNvSpPr/>
            <p:nvPr/>
          </p:nvSpPr>
          <p:spPr>
            <a:xfrm>
              <a:off x="6643440" y="376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7" name="Freeform: Shape 56">
              <a:extLst>
                <a:ext uri="{FF2B5EF4-FFF2-40B4-BE49-F238E27FC236}">
                  <a16:creationId xmlns:a16="http://schemas.microsoft.com/office/drawing/2014/main" id="{6D6DD83C-405F-487A-B3DF-AEE96F466D57}"/>
                </a:ext>
              </a:extLst>
            </p:cNvPr>
            <p:cNvSpPr/>
            <p:nvPr/>
          </p:nvSpPr>
          <p:spPr>
            <a:xfrm>
              <a:off x="6656399" y="383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8" name="Freeform: Shape 57">
              <a:extLst>
                <a:ext uri="{FF2B5EF4-FFF2-40B4-BE49-F238E27FC236}">
                  <a16:creationId xmlns:a16="http://schemas.microsoft.com/office/drawing/2014/main" id="{B3296251-2352-4AB5-BD9D-725425600640}"/>
                </a:ext>
              </a:extLst>
            </p:cNvPr>
            <p:cNvSpPr/>
            <p:nvPr/>
          </p:nvSpPr>
          <p:spPr>
            <a:xfrm>
              <a:off x="6880320" y="388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9" name="Freeform: Shape 58">
              <a:extLst>
                <a:ext uri="{FF2B5EF4-FFF2-40B4-BE49-F238E27FC236}">
                  <a16:creationId xmlns:a16="http://schemas.microsoft.com/office/drawing/2014/main" id="{2E446B01-7CD7-46F3-B798-294C54EB0320}"/>
                </a:ext>
              </a:extLst>
            </p:cNvPr>
            <p:cNvSpPr/>
            <p:nvPr/>
          </p:nvSpPr>
          <p:spPr>
            <a:xfrm>
              <a:off x="7017479" y="396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0" name="Freeform: Shape 59">
              <a:extLst>
                <a:ext uri="{FF2B5EF4-FFF2-40B4-BE49-F238E27FC236}">
                  <a16:creationId xmlns:a16="http://schemas.microsoft.com/office/drawing/2014/main" id="{682DCA54-1FDB-4069-A2EC-E932D3964228}"/>
                </a:ext>
              </a:extLst>
            </p:cNvPr>
            <p:cNvSpPr/>
            <p:nvPr/>
          </p:nvSpPr>
          <p:spPr>
            <a:xfrm>
              <a:off x="7175519" y="376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1" name="Freeform: Shape 60">
              <a:extLst>
                <a:ext uri="{FF2B5EF4-FFF2-40B4-BE49-F238E27FC236}">
                  <a16:creationId xmlns:a16="http://schemas.microsoft.com/office/drawing/2014/main" id="{468C6A2F-D302-4E68-921D-2B4A97D3684C}"/>
                </a:ext>
              </a:extLst>
            </p:cNvPr>
            <p:cNvSpPr/>
            <p:nvPr/>
          </p:nvSpPr>
          <p:spPr>
            <a:xfrm>
              <a:off x="7447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2" name="Freeform: Shape 61">
              <a:extLst>
                <a:ext uri="{FF2B5EF4-FFF2-40B4-BE49-F238E27FC236}">
                  <a16:creationId xmlns:a16="http://schemas.microsoft.com/office/drawing/2014/main" id="{78C2C1C5-F19A-451F-AC40-B9ADF0A9B2C6}"/>
                </a:ext>
              </a:extLst>
            </p:cNvPr>
            <p:cNvSpPr/>
            <p:nvPr/>
          </p:nvSpPr>
          <p:spPr>
            <a:xfrm>
              <a:off x="7801560" y="376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3" name="Freeform: Shape 62">
              <a:extLst>
                <a:ext uri="{FF2B5EF4-FFF2-40B4-BE49-F238E27FC236}">
                  <a16:creationId xmlns:a16="http://schemas.microsoft.com/office/drawing/2014/main" id="{32FA399B-2802-4E4E-9755-BC955D9E5709}"/>
                </a:ext>
              </a:extLst>
            </p:cNvPr>
            <p:cNvSpPr/>
            <p:nvPr/>
          </p:nvSpPr>
          <p:spPr>
            <a:xfrm>
              <a:off x="8041680" y="377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4" name="Freeform: Shape 63">
              <a:extLst>
                <a:ext uri="{FF2B5EF4-FFF2-40B4-BE49-F238E27FC236}">
                  <a16:creationId xmlns:a16="http://schemas.microsoft.com/office/drawing/2014/main" id="{A44F7E45-5A36-4761-9774-696DBFB38AD2}"/>
                </a:ext>
              </a:extLst>
            </p:cNvPr>
            <p:cNvSpPr/>
            <p:nvPr/>
          </p:nvSpPr>
          <p:spPr>
            <a:xfrm>
              <a:off x="8395560" y="384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65" name="Group 64" descr="28§display§\mathcal{S}_j  :  \{\mathbf{p}, \mathbf{S}_j  \mathbf{p} \leq \mathbf{s}_j\}§svg§600§TRUE§" title="TexMaths">
            <a:extLst>
              <a:ext uri="{FF2B5EF4-FFF2-40B4-BE49-F238E27FC236}">
                <a16:creationId xmlns:a16="http://schemas.microsoft.com/office/drawing/2014/main" id="{D327404B-6B5E-43B1-814C-F1D26BDEC9CD}"/>
              </a:ext>
            </a:extLst>
          </p:cNvPr>
          <p:cNvGrpSpPr>
            <a:grpSpLocks noChangeAspect="1"/>
          </p:cNvGrpSpPr>
          <p:nvPr/>
        </p:nvGrpSpPr>
        <p:grpSpPr>
          <a:xfrm>
            <a:off x="6611548" y="2315066"/>
            <a:ext cx="2319618" cy="309102"/>
            <a:chOff x="6643080" y="2141640"/>
            <a:chExt cx="2774520" cy="369720"/>
          </a:xfrm>
        </p:grpSpPr>
        <p:sp>
          <p:nvSpPr>
            <p:cNvPr id="66" name="Freeform: Shape 65">
              <a:extLst>
                <a:ext uri="{FF2B5EF4-FFF2-40B4-BE49-F238E27FC236}">
                  <a16:creationId xmlns:a16="http://schemas.microsoft.com/office/drawing/2014/main" id="{BF9A2AFD-9279-4CB1-80CE-3A6E46807D11}"/>
                </a:ext>
              </a:extLst>
            </p:cNvPr>
            <p:cNvSpPr/>
            <p:nvPr/>
          </p:nvSpPr>
          <p:spPr>
            <a:xfrm>
              <a:off x="6643080" y="2142720"/>
              <a:ext cx="2774520" cy="366839"/>
            </a:xfrm>
            <a:custGeom>
              <a:avLst/>
              <a:gdLst/>
              <a:ahLst/>
              <a:cxnLst>
                <a:cxn ang="3cd4">
                  <a:pos x="hc" y="t"/>
                </a:cxn>
                <a:cxn ang="cd2">
                  <a:pos x="l" y="vc"/>
                </a:cxn>
                <a:cxn ang="cd4">
                  <a:pos x="hc" y="b"/>
                </a:cxn>
                <a:cxn ang="0">
                  <a:pos x="r" y="vc"/>
                </a:cxn>
              </a:cxnLst>
              <a:rect l="l" t="t" r="r" b="b"/>
              <a:pathLst>
                <a:path w="7708" h="1020">
                  <a:moveTo>
                    <a:pt x="3855" y="1020"/>
                  </a:moveTo>
                  <a:lnTo>
                    <a:pt x="0" y="1020"/>
                  </a:lnTo>
                  <a:lnTo>
                    <a:pt x="0" y="0"/>
                  </a:lnTo>
                  <a:lnTo>
                    <a:pt x="7708" y="0"/>
                  </a:lnTo>
                  <a:lnTo>
                    <a:pt x="7708" y="102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7" name="Freeform: Shape 66">
              <a:extLst>
                <a:ext uri="{FF2B5EF4-FFF2-40B4-BE49-F238E27FC236}">
                  <a16:creationId xmlns:a16="http://schemas.microsoft.com/office/drawing/2014/main" id="{B03523B6-5A9F-4E5C-B551-06B87DD0C41A}"/>
                </a:ext>
              </a:extLst>
            </p:cNvPr>
            <p:cNvSpPr/>
            <p:nvPr/>
          </p:nvSpPr>
          <p:spPr>
            <a:xfrm>
              <a:off x="6649200" y="21578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8" name="Freeform: Shape 67">
              <a:extLst>
                <a:ext uri="{FF2B5EF4-FFF2-40B4-BE49-F238E27FC236}">
                  <a16:creationId xmlns:a16="http://schemas.microsoft.com/office/drawing/2014/main" id="{B6EDD357-4038-45EC-A544-A43DF9E72CAE}"/>
                </a:ext>
              </a:extLst>
            </p:cNvPr>
            <p:cNvSpPr/>
            <p:nvPr/>
          </p:nvSpPr>
          <p:spPr>
            <a:xfrm>
              <a:off x="685692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9" name="Freeform: Shape 68">
              <a:extLst>
                <a:ext uri="{FF2B5EF4-FFF2-40B4-BE49-F238E27FC236}">
                  <a16:creationId xmlns:a16="http://schemas.microsoft.com/office/drawing/2014/main" id="{85E2C907-CC63-4DE6-80BD-E90A4AD285D4}"/>
                </a:ext>
              </a:extLst>
            </p:cNvPr>
            <p:cNvSpPr/>
            <p:nvPr/>
          </p:nvSpPr>
          <p:spPr>
            <a:xfrm>
              <a:off x="7134840" y="2254680"/>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5"/>
                    <a:pt x="84" y="322"/>
                    <a:pt x="53" y="322"/>
                  </a:cubicBezTo>
                  <a:cubicBezTo>
                    <a:pt x="25" y="322"/>
                    <a:pt x="0" y="345"/>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0" name="Freeform: Shape 69">
              <a:extLst>
                <a:ext uri="{FF2B5EF4-FFF2-40B4-BE49-F238E27FC236}">
                  <a16:creationId xmlns:a16="http://schemas.microsoft.com/office/drawing/2014/main" id="{F1C1CD97-51C9-4260-80C6-E9956CEF3C1C}"/>
                </a:ext>
              </a:extLst>
            </p:cNvPr>
            <p:cNvSpPr/>
            <p:nvPr/>
          </p:nvSpPr>
          <p:spPr>
            <a:xfrm>
              <a:off x="7326360" y="2141640"/>
              <a:ext cx="126720" cy="354600"/>
            </a:xfrm>
            <a:custGeom>
              <a:avLst/>
              <a:gdLst/>
              <a:ahLst/>
              <a:cxnLst>
                <a:cxn ang="3cd4">
                  <a:pos x="hc" y="t"/>
                </a:cxn>
                <a:cxn ang="cd2">
                  <a:pos x="l" y="vc"/>
                </a:cxn>
                <a:cxn ang="cd4">
                  <a:pos x="hc" y="b"/>
                </a:cxn>
                <a:cxn ang="0">
                  <a:pos x="r" y="vc"/>
                </a:cxn>
              </a:cxnLst>
              <a:rect l="l" t="t" r="r" b="b"/>
              <a:pathLst>
                <a:path w="353" h="986">
                  <a:moveTo>
                    <a:pt x="210" y="132"/>
                  </a:moveTo>
                  <a:cubicBezTo>
                    <a:pt x="210" y="92"/>
                    <a:pt x="235" y="28"/>
                    <a:pt x="344" y="22"/>
                  </a:cubicBezTo>
                  <a:cubicBezTo>
                    <a:pt x="347" y="20"/>
                    <a:pt x="353" y="17"/>
                    <a:pt x="353" y="11"/>
                  </a:cubicBezTo>
                  <a:cubicBezTo>
                    <a:pt x="353" y="0"/>
                    <a:pt x="344" y="0"/>
                    <a:pt x="333" y="0"/>
                  </a:cubicBezTo>
                  <a:cubicBezTo>
                    <a:pt x="235" y="0"/>
                    <a:pt x="143" y="50"/>
                    <a:pt x="143" y="123"/>
                  </a:cubicBezTo>
                  <a:lnTo>
                    <a:pt x="143" y="347"/>
                  </a:lnTo>
                  <a:cubicBezTo>
                    <a:pt x="143" y="387"/>
                    <a:pt x="143" y="417"/>
                    <a:pt x="104" y="451"/>
                  </a:cubicBezTo>
                  <a:cubicBezTo>
                    <a:pt x="67" y="479"/>
                    <a:pt x="31" y="482"/>
                    <a:pt x="8" y="482"/>
                  </a:cubicBezTo>
                  <a:cubicBezTo>
                    <a:pt x="3" y="485"/>
                    <a:pt x="0" y="487"/>
                    <a:pt x="0" y="493"/>
                  </a:cubicBezTo>
                  <a:cubicBezTo>
                    <a:pt x="0" y="504"/>
                    <a:pt x="6" y="504"/>
                    <a:pt x="17" y="504"/>
                  </a:cubicBezTo>
                  <a:cubicBezTo>
                    <a:pt x="81" y="510"/>
                    <a:pt x="129" y="543"/>
                    <a:pt x="140" y="591"/>
                  </a:cubicBezTo>
                  <a:cubicBezTo>
                    <a:pt x="143" y="602"/>
                    <a:pt x="143" y="605"/>
                    <a:pt x="143" y="641"/>
                  </a:cubicBezTo>
                  <a:lnTo>
                    <a:pt x="143" y="838"/>
                  </a:lnTo>
                  <a:cubicBezTo>
                    <a:pt x="143" y="877"/>
                    <a:pt x="143" y="910"/>
                    <a:pt x="190" y="947"/>
                  </a:cubicBezTo>
                  <a:cubicBezTo>
                    <a:pt x="230" y="978"/>
                    <a:pt x="294" y="986"/>
                    <a:pt x="333" y="986"/>
                  </a:cubicBezTo>
                  <a:cubicBezTo>
                    <a:pt x="344" y="986"/>
                    <a:pt x="353" y="986"/>
                    <a:pt x="353" y="978"/>
                  </a:cubicBezTo>
                  <a:cubicBezTo>
                    <a:pt x="353" y="966"/>
                    <a:pt x="347" y="966"/>
                    <a:pt x="336" y="966"/>
                  </a:cubicBezTo>
                  <a:cubicBezTo>
                    <a:pt x="274" y="961"/>
                    <a:pt x="224" y="930"/>
                    <a:pt x="213" y="880"/>
                  </a:cubicBezTo>
                  <a:cubicBezTo>
                    <a:pt x="210" y="871"/>
                    <a:pt x="210" y="868"/>
                    <a:pt x="210" y="832"/>
                  </a:cubicBezTo>
                  <a:lnTo>
                    <a:pt x="210" y="625"/>
                  </a:lnTo>
                  <a:cubicBezTo>
                    <a:pt x="210" y="580"/>
                    <a:pt x="202" y="563"/>
                    <a:pt x="171" y="532"/>
                  </a:cubicBezTo>
                  <a:cubicBezTo>
                    <a:pt x="148" y="513"/>
                    <a:pt x="120" y="501"/>
                    <a:pt x="92" y="493"/>
                  </a:cubicBezTo>
                  <a:cubicBezTo>
                    <a:pt x="174" y="471"/>
                    <a:pt x="210" y="426"/>
                    <a:pt x="210"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1" name="Freeform: Shape 70">
              <a:extLst>
                <a:ext uri="{FF2B5EF4-FFF2-40B4-BE49-F238E27FC236}">
                  <a16:creationId xmlns:a16="http://schemas.microsoft.com/office/drawing/2014/main" id="{7CCECAF2-5A95-4504-BDCB-46FF44105254}"/>
                </a:ext>
              </a:extLst>
            </p:cNvPr>
            <p:cNvSpPr/>
            <p:nvPr/>
          </p:nvSpPr>
          <p:spPr>
            <a:xfrm>
              <a:off x="749088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2" name="Freeform: Shape 71">
              <a:extLst>
                <a:ext uri="{FF2B5EF4-FFF2-40B4-BE49-F238E27FC236}">
                  <a16:creationId xmlns:a16="http://schemas.microsoft.com/office/drawing/2014/main" id="{3ED3BD31-7EC2-46D7-A22B-67C7AB97E7D0}"/>
                </a:ext>
              </a:extLst>
            </p:cNvPr>
            <p:cNvSpPr/>
            <p:nvPr/>
          </p:nvSpPr>
          <p:spPr>
            <a:xfrm>
              <a:off x="7733519" y="236952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5" y="90"/>
                  </a:cubicBezTo>
                  <a:lnTo>
                    <a:pt x="95" y="104"/>
                  </a:ln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3" name="Freeform: Shape 72">
              <a:extLst>
                <a:ext uri="{FF2B5EF4-FFF2-40B4-BE49-F238E27FC236}">
                  <a16:creationId xmlns:a16="http://schemas.microsoft.com/office/drawing/2014/main" id="{57199D1C-79FE-4558-93A3-5AF694899F61}"/>
                </a:ext>
              </a:extLst>
            </p:cNvPr>
            <p:cNvSpPr/>
            <p:nvPr/>
          </p:nvSpPr>
          <p:spPr>
            <a:xfrm>
              <a:off x="7882920" y="2160720"/>
              <a:ext cx="181080" cy="251640"/>
            </a:xfrm>
            <a:custGeom>
              <a:avLst/>
              <a:gdLst/>
              <a:ahLst/>
              <a:cxnLst>
                <a:cxn ang="3cd4">
                  <a:pos x="hc" y="t"/>
                </a:cxn>
                <a:cxn ang="cd2">
                  <a:pos x="l" y="vc"/>
                </a:cxn>
                <a:cxn ang="cd4">
                  <a:pos x="hc" y="b"/>
                </a:cxn>
                <a:cxn ang="0">
                  <a:pos x="r" y="vc"/>
                </a:cxn>
              </a:cxnLst>
              <a:rect l="l" t="t" r="r" b="b"/>
              <a:pathLst>
                <a:path w="504" h="700">
                  <a:moveTo>
                    <a:pt x="333" y="280"/>
                  </a:moveTo>
                  <a:lnTo>
                    <a:pt x="190" y="249"/>
                  </a:lnTo>
                  <a:cubicBezTo>
                    <a:pt x="151" y="241"/>
                    <a:pt x="95" y="207"/>
                    <a:pt x="95" y="146"/>
                  </a:cubicBezTo>
                  <a:cubicBezTo>
                    <a:pt x="95" y="104"/>
                    <a:pt x="123" y="42"/>
                    <a:pt x="224" y="42"/>
                  </a:cubicBezTo>
                  <a:cubicBezTo>
                    <a:pt x="302" y="42"/>
                    <a:pt x="400" y="76"/>
                    <a:pt x="426" y="210"/>
                  </a:cubicBezTo>
                  <a:cubicBezTo>
                    <a:pt x="428" y="235"/>
                    <a:pt x="428" y="235"/>
                    <a:pt x="448" y="235"/>
                  </a:cubicBezTo>
                  <a:cubicBezTo>
                    <a:pt x="473" y="235"/>
                    <a:pt x="473" y="232"/>
                    <a:pt x="473" y="207"/>
                  </a:cubicBezTo>
                  <a:lnTo>
                    <a:pt x="473" y="28"/>
                  </a:lnTo>
                  <a:cubicBezTo>
                    <a:pt x="473" y="8"/>
                    <a:pt x="473" y="0"/>
                    <a:pt x="456" y="0"/>
                  </a:cubicBezTo>
                  <a:cubicBezTo>
                    <a:pt x="448" y="0"/>
                    <a:pt x="445" y="0"/>
                    <a:pt x="437" y="11"/>
                  </a:cubicBezTo>
                  <a:lnTo>
                    <a:pt x="392" y="53"/>
                  </a:lnTo>
                  <a:cubicBezTo>
                    <a:pt x="333" y="8"/>
                    <a:pt x="269" y="0"/>
                    <a:pt x="221" y="0"/>
                  </a:cubicBezTo>
                  <a:cubicBezTo>
                    <a:pt x="70" y="0"/>
                    <a:pt x="0" y="95"/>
                    <a:pt x="0" y="199"/>
                  </a:cubicBezTo>
                  <a:cubicBezTo>
                    <a:pt x="0" y="263"/>
                    <a:pt x="34" y="308"/>
                    <a:pt x="53" y="331"/>
                  </a:cubicBezTo>
                  <a:cubicBezTo>
                    <a:pt x="101" y="378"/>
                    <a:pt x="134" y="387"/>
                    <a:pt x="244" y="409"/>
                  </a:cubicBezTo>
                  <a:cubicBezTo>
                    <a:pt x="330" y="429"/>
                    <a:pt x="347" y="431"/>
                    <a:pt x="370" y="451"/>
                  </a:cubicBezTo>
                  <a:cubicBezTo>
                    <a:pt x="384" y="468"/>
                    <a:pt x="409" y="493"/>
                    <a:pt x="409" y="538"/>
                  </a:cubicBezTo>
                  <a:cubicBezTo>
                    <a:pt x="409" y="585"/>
                    <a:pt x="384" y="653"/>
                    <a:pt x="280" y="653"/>
                  </a:cubicBezTo>
                  <a:cubicBezTo>
                    <a:pt x="204" y="653"/>
                    <a:pt x="53" y="633"/>
                    <a:pt x="48" y="487"/>
                  </a:cubicBezTo>
                  <a:cubicBezTo>
                    <a:pt x="45" y="468"/>
                    <a:pt x="45" y="462"/>
                    <a:pt x="22" y="462"/>
                  </a:cubicBezTo>
                  <a:cubicBezTo>
                    <a:pt x="0" y="462"/>
                    <a:pt x="0" y="471"/>
                    <a:pt x="0" y="493"/>
                  </a:cubicBezTo>
                  <a:lnTo>
                    <a:pt x="0" y="672"/>
                  </a:lnTo>
                  <a:cubicBezTo>
                    <a:pt x="0" y="692"/>
                    <a:pt x="0" y="700"/>
                    <a:pt x="17" y="700"/>
                  </a:cubicBezTo>
                  <a:cubicBezTo>
                    <a:pt x="28" y="700"/>
                    <a:pt x="28" y="697"/>
                    <a:pt x="36" y="692"/>
                  </a:cubicBezTo>
                  <a:lnTo>
                    <a:pt x="81" y="644"/>
                  </a:lnTo>
                  <a:cubicBezTo>
                    <a:pt x="148" y="695"/>
                    <a:pt x="241" y="700"/>
                    <a:pt x="280" y="700"/>
                  </a:cubicBezTo>
                  <a:cubicBezTo>
                    <a:pt x="442" y="700"/>
                    <a:pt x="504" y="588"/>
                    <a:pt x="504" y="487"/>
                  </a:cubicBezTo>
                  <a:cubicBezTo>
                    <a:pt x="504" y="378"/>
                    <a:pt x="426" y="300"/>
                    <a:pt x="333" y="2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4" name="Freeform: Shape 73">
              <a:extLst>
                <a:ext uri="{FF2B5EF4-FFF2-40B4-BE49-F238E27FC236}">
                  <a16:creationId xmlns:a16="http://schemas.microsoft.com/office/drawing/2014/main" id="{05882476-53E7-499B-B64E-5CAFEC5DD7A8}"/>
                </a:ext>
              </a:extLst>
            </p:cNvPr>
            <p:cNvSpPr/>
            <p:nvPr/>
          </p:nvSpPr>
          <p:spPr>
            <a:xfrm>
              <a:off x="8085599"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5" name="Freeform: Shape 74">
              <a:extLst>
                <a:ext uri="{FF2B5EF4-FFF2-40B4-BE49-F238E27FC236}">
                  <a16:creationId xmlns:a16="http://schemas.microsoft.com/office/drawing/2014/main" id="{21C256BB-96E1-4AF3-9A60-5CF2CD36F403}"/>
                </a:ext>
              </a:extLst>
            </p:cNvPr>
            <p:cNvSpPr/>
            <p:nvPr/>
          </p:nvSpPr>
          <p:spPr>
            <a:xfrm>
              <a:off x="8247600" y="22474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5"/>
                    <a:pt x="297" y="415"/>
                  </a:cubicBezTo>
                  <a:cubicBezTo>
                    <a:pt x="283" y="415"/>
                    <a:pt x="235" y="415"/>
                    <a:pt x="193" y="361"/>
                  </a:cubicBezTo>
                  <a:cubicBezTo>
                    <a:pt x="182" y="350"/>
                    <a:pt x="182" y="347"/>
                    <a:pt x="182" y="331"/>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6" name="Freeform: Shape 75">
              <a:extLst>
                <a:ext uri="{FF2B5EF4-FFF2-40B4-BE49-F238E27FC236}">
                  <a16:creationId xmlns:a16="http://schemas.microsoft.com/office/drawing/2014/main" id="{AF1626F9-7EF1-4C2A-AC55-DFC00FA215A3}"/>
                </a:ext>
              </a:extLst>
            </p:cNvPr>
            <p:cNvSpPr/>
            <p:nvPr/>
          </p:nvSpPr>
          <p:spPr>
            <a:xfrm>
              <a:off x="8588520" y="218196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7" name="Freeform: Shape 76">
              <a:extLst>
                <a:ext uri="{FF2B5EF4-FFF2-40B4-BE49-F238E27FC236}">
                  <a16:creationId xmlns:a16="http://schemas.microsoft.com/office/drawing/2014/main" id="{B761553B-6E16-4CE5-AB01-23EC40E26C6D}"/>
                </a:ext>
              </a:extLst>
            </p:cNvPr>
            <p:cNvSpPr/>
            <p:nvPr/>
          </p:nvSpPr>
          <p:spPr>
            <a:xfrm>
              <a:off x="8945280" y="2246400"/>
              <a:ext cx="133560" cy="163080"/>
            </a:xfrm>
            <a:custGeom>
              <a:avLst/>
              <a:gdLst/>
              <a:ahLst/>
              <a:cxnLst>
                <a:cxn ang="3cd4">
                  <a:pos x="hc" y="t"/>
                </a:cxn>
                <a:cxn ang="cd2">
                  <a:pos x="l" y="vc"/>
                </a:cxn>
                <a:cxn ang="cd4">
                  <a:pos x="hc" y="b"/>
                </a:cxn>
                <a:cxn ang="0">
                  <a:pos x="r" y="vc"/>
                </a:cxn>
              </a:cxnLst>
              <a:rect l="l" t="t" r="r" b="b"/>
              <a:pathLst>
                <a:path w="372" h="454">
                  <a:moveTo>
                    <a:pt x="171" y="157"/>
                  </a:moveTo>
                  <a:cubicBezTo>
                    <a:pt x="134" y="151"/>
                    <a:pt x="70" y="140"/>
                    <a:pt x="70" y="92"/>
                  </a:cubicBezTo>
                  <a:cubicBezTo>
                    <a:pt x="70" y="31"/>
                    <a:pt x="162" y="31"/>
                    <a:pt x="182" y="31"/>
                  </a:cubicBezTo>
                  <a:cubicBezTo>
                    <a:pt x="255" y="31"/>
                    <a:pt x="294" y="62"/>
                    <a:pt x="300" y="115"/>
                  </a:cubicBezTo>
                  <a:cubicBezTo>
                    <a:pt x="300" y="129"/>
                    <a:pt x="300" y="134"/>
                    <a:pt x="322" y="134"/>
                  </a:cubicBezTo>
                  <a:cubicBezTo>
                    <a:pt x="344" y="134"/>
                    <a:pt x="344" y="129"/>
                    <a:pt x="344" y="106"/>
                  </a:cubicBezTo>
                  <a:lnTo>
                    <a:pt x="344" y="28"/>
                  </a:lnTo>
                  <a:cubicBezTo>
                    <a:pt x="344" y="8"/>
                    <a:pt x="344" y="0"/>
                    <a:pt x="328" y="0"/>
                  </a:cubicBezTo>
                  <a:cubicBezTo>
                    <a:pt x="322" y="0"/>
                    <a:pt x="322" y="0"/>
                    <a:pt x="283" y="20"/>
                  </a:cubicBezTo>
                  <a:cubicBezTo>
                    <a:pt x="258" y="6"/>
                    <a:pt x="221" y="0"/>
                    <a:pt x="182" y="0"/>
                  </a:cubicBezTo>
                  <a:cubicBezTo>
                    <a:pt x="154" y="0"/>
                    <a:pt x="0" y="0"/>
                    <a:pt x="0" y="129"/>
                  </a:cubicBezTo>
                  <a:cubicBezTo>
                    <a:pt x="0" y="168"/>
                    <a:pt x="20" y="196"/>
                    <a:pt x="39" y="213"/>
                  </a:cubicBezTo>
                  <a:cubicBezTo>
                    <a:pt x="78" y="246"/>
                    <a:pt x="118" y="255"/>
                    <a:pt x="193" y="266"/>
                  </a:cubicBezTo>
                  <a:cubicBezTo>
                    <a:pt x="230" y="275"/>
                    <a:pt x="302" y="286"/>
                    <a:pt x="302" y="345"/>
                  </a:cubicBezTo>
                  <a:cubicBezTo>
                    <a:pt x="302" y="420"/>
                    <a:pt x="213" y="420"/>
                    <a:pt x="190" y="420"/>
                  </a:cubicBezTo>
                  <a:cubicBezTo>
                    <a:pt x="84" y="420"/>
                    <a:pt x="59" y="347"/>
                    <a:pt x="48" y="305"/>
                  </a:cubicBezTo>
                  <a:cubicBezTo>
                    <a:pt x="42" y="291"/>
                    <a:pt x="36" y="291"/>
                    <a:pt x="22" y="291"/>
                  </a:cubicBezTo>
                  <a:cubicBezTo>
                    <a:pt x="0" y="291"/>
                    <a:pt x="0" y="297"/>
                    <a:pt x="0" y="319"/>
                  </a:cubicBezTo>
                  <a:lnTo>
                    <a:pt x="0" y="426"/>
                  </a:lnTo>
                  <a:cubicBezTo>
                    <a:pt x="0" y="445"/>
                    <a:pt x="0" y="454"/>
                    <a:pt x="17" y="454"/>
                  </a:cubicBezTo>
                  <a:cubicBezTo>
                    <a:pt x="25" y="454"/>
                    <a:pt x="28" y="454"/>
                    <a:pt x="48" y="440"/>
                  </a:cubicBezTo>
                  <a:cubicBezTo>
                    <a:pt x="48" y="440"/>
                    <a:pt x="70" y="426"/>
                    <a:pt x="73" y="423"/>
                  </a:cubicBezTo>
                  <a:cubicBezTo>
                    <a:pt x="120" y="454"/>
                    <a:pt x="171" y="454"/>
                    <a:pt x="190" y="454"/>
                  </a:cubicBezTo>
                  <a:cubicBezTo>
                    <a:pt x="221" y="454"/>
                    <a:pt x="372" y="454"/>
                    <a:pt x="372" y="311"/>
                  </a:cubicBezTo>
                  <a:cubicBezTo>
                    <a:pt x="372" y="266"/>
                    <a:pt x="353" y="232"/>
                    <a:pt x="319" y="204"/>
                  </a:cubicBezTo>
                  <a:cubicBezTo>
                    <a:pt x="280" y="176"/>
                    <a:pt x="249" y="171"/>
                    <a:pt x="171" y="15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8" name="Freeform: Shape 77">
              <a:extLst>
                <a:ext uri="{FF2B5EF4-FFF2-40B4-BE49-F238E27FC236}">
                  <a16:creationId xmlns:a16="http://schemas.microsoft.com/office/drawing/2014/main" id="{FFF693F8-C8DA-4369-96C6-B7CEA537F16E}"/>
                </a:ext>
              </a:extLst>
            </p:cNvPr>
            <p:cNvSpPr/>
            <p:nvPr/>
          </p:nvSpPr>
          <p:spPr>
            <a:xfrm>
              <a:off x="9091440" y="229608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2"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9" name="Freeform: Shape 78">
              <a:extLst>
                <a:ext uri="{FF2B5EF4-FFF2-40B4-BE49-F238E27FC236}">
                  <a16:creationId xmlns:a16="http://schemas.microsoft.com/office/drawing/2014/main" id="{DA6563E6-C9D1-423A-97DC-3DCD502A865E}"/>
                </a:ext>
              </a:extLst>
            </p:cNvPr>
            <p:cNvSpPr/>
            <p:nvPr/>
          </p:nvSpPr>
          <p:spPr>
            <a:xfrm>
              <a:off x="9266760" y="2141640"/>
              <a:ext cx="126720" cy="354600"/>
            </a:xfrm>
            <a:custGeom>
              <a:avLst/>
              <a:gdLst/>
              <a:ahLst/>
              <a:cxnLst>
                <a:cxn ang="3cd4">
                  <a:pos x="hc" y="t"/>
                </a:cxn>
                <a:cxn ang="cd2">
                  <a:pos x="l" y="vc"/>
                </a:cxn>
                <a:cxn ang="cd4">
                  <a:pos x="hc" y="b"/>
                </a:cxn>
                <a:cxn ang="0">
                  <a:pos x="r" y="vc"/>
                </a:cxn>
              </a:cxnLst>
              <a:rect l="l" t="t" r="r" b="b"/>
              <a:pathLst>
                <a:path w="353" h="986">
                  <a:moveTo>
                    <a:pt x="143" y="857"/>
                  </a:moveTo>
                  <a:cubicBezTo>
                    <a:pt x="143" y="896"/>
                    <a:pt x="118" y="958"/>
                    <a:pt x="8" y="966"/>
                  </a:cubicBezTo>
                  <a:cubicBezTo>
                    <a:pt x="3" y="966"/>
                    <a:pt x="0" y="969"/>
                    <a:pt x="0" y="978"/>
                  </a:cubicBezTo>
                  <a:cubicBezTo>
                    <a:pt x="0" y="986"/>
                    <a:pt x="11" y="986"/>
                    <a:pt x="20" y="986"/>
                  </a:cubicBezTo>
                  <a:cubicBezTo>
                    <a:pt x="115" y="986"/>
                    <a:pt x="207" y="938"/>
                    <a:pt x="210" y="863"/>
                  </a:cubicBezTo>
                  <a:lnTo>
                    <a:pt x="210" y="639"/>
                  </a:lnTo>
                  <a:cubicBezTo>
                    <a:pt x="210" y="599"/>
                    <a:pt x="210" y="569"/>
                    <a:pt x="249" y="535"/>
                  </a:cubicBezTo>
                  <a:cubicBezTo>
                    <a:pt x="283" y="507"/>
                    <a:pt x="322" y="504"/>
                    <a:pt x="344" y="504"/>
                  </a:cubicBezTo>
                  <a:cubicBezTo>
                    <a:pt x="347" y="504"/>
                    <a:pt x="353" y="499"/>
                    <a:pt x="353" y="493"/>
                  </a:cubicBezTo>
                  <a:cubicBezTo>
                    <a:pt x="353" y="485"/>
                    <a:pt x="347" y="485"/>
                    <a:pt x="336" y="482"/>
                  </a:cubicBezTo>
                  <a:cubicBezTo>
                    <a:pt x="272" y="479"/>
                    <a:pt x="224" y="443"/>
                    <a:pt x="213" y="395"/>
                  </a:cubicBezTo>
                  <a:cubicBezTo>
                    <a:pt x="210" y="384"/>
                    <a:pt x="210" y="381"/>
                    <a:pt x="210" y="347"/>
                  </a:cubicBezTo>
                  <a:lnTo>
                    <a:pt x="210" y="151"/>
                  </a:lnTo>
                  <a:cubicBezTo>
                    <a:pt x="210" y="109"/>
                    <a:pt x="210" y="78"/>
                    <a:pt x="162" y="39"/>
                  </a:cubicBezTo>
                  <a:cubicBezTo>
                    <a:pt x="123" y="11"/>
                    <a:pt x="53" y="0"/>
                    <a:pt x="20" y="0"/>
                  </a:cubicBezTo>
                  <a:cubicBezTo>
                    <a:pt x="11" y="0"/>
                    <a:pt x="0" y="0"/>
                    <a:pt x="0" y="11"/>
                  </a:cubicBezTo>
                  <a:cubicBezTo>
                    <a:pt x="0" y="20"/>
                    <a:pt x="6" y="20"/>
                    <a:pt x="17" y="22"/>
                  </a:cubicBezTo>
                  <a:cubicBezTo>
                    <a:pt x="78" y="25"/>
                    <a:pt x="126" y="56"/>
                    <a:pt x="140" y="106"/>
                  </a:cubicBezTo>
                  <a:cubicBezTo>
                    <a:pt x="143" y="118"/>
                    <a:pt x="143" y="118"/>
                    <a:pt x="143" y="154"/>
                  </a:cubicBezTo>
                  <a:lnTo>
                    <a:pt x="143" y="361"/>
                  </a:lnTo>
                  <a:cubicBezTo>
                    <a:pt x="143" y="406"/>
                    <a:pt x="151" y="423"/>
                    <a:pt x="182" y="454"/>
                  </a:cubicBezTo>
                  <a:cubicBezTo>
                    <a:pt x="204" y="476"/>
                    <a:pt x="232" y="485"/>
                    <a:pt x="260" y="493"/>
                  </a:cubicBezTo>
                  <a:cubicBezTo>
                    <a:pt x="179" y="515"/>
                    <a:pt x="143" y="563"/>
                    <a:pt x="143" y="6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extLst>
      <p:ext uri="{BB962C8B-B14F-4D97-AF65-F5344CB8AC3E}">
        <p14:creationId xmlns:p14="http://schemas.microsoft.com/office/powerpoint/2010/main" val="309338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page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D3C73-3A26-494E-8AB3-7105D105FBFF}"/>
              </a:ext>
            </a:extLst>
          </p:cNvPr>
          <p:cNvSpPr txBox="1">
            <a:spLocks noGrp="1"/>
          </p:cNvSpPr>
          <p:nvPr>
            <p:ph type="title" idx="4294967295"/>
          </p:nvPr>
        </p:nvSpPr>
        <p:spPr>
          <a:xfrm>
            <a:off x="503999" y="110880"/>
            <a:ext cx="9071640" cy="1176840"/>
          </a:xfrm>
        </p:spPr>
        <p:txBody>
          <a:bodyPr/>
          <a:lstStyle/>
          <a:p>
            <a:pPr lvl="0"/>
            <a:r>
              <a:rPr lang="en-GB" dirty="0"/>
              <a:t>Contact planning as a feasibility problem</a:t>
            </a:r>
          </a:p>
        </p:txBody>
      </p:sp>
      <p:grpSp>
        <p:nvGrpSpPr>
          <p:cNvPr id="3" name="Group 2" descr="28§display§\begin{equation*} \label{eq:lp_trans} \begin{aligned}&#10;\text {find }  \quad &amp;  \mathbf{X} = [ \mathbf{p}_1  \dots  \mathbf{p}_m]  &amp; \\&#10;\text {s.t. } \quad  &amp;  \mathbf{X}  \in \mathcal{F}  &amp; \\ &#10;\quad  &amp;   \mathbf{X}    \in \mathcal{I}  \cap  \mathcal{G}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DB90858E-5E27-4183-BAB1-DA708D3B83A9}"/>
              </a:ext>
            </a:extLst>
          </p:cNvPr>
          <p:cNvGrpSpPr/>
          <p:nvPr/>
        </p:nvGrpSpPr>
        <p:grpSpPr>
          <a:xfrm>
            <a:off x="1416599" y="1873440"/>
            <a:ext cx="5282640" cy="2460240"/>
            <a:chOff x="1416599" y="1873440"/>
            <a:chExt cx="5282640" cy="2460240"/>
          </a:xfrm>
        </p:grpSpPr>
        <p:sp>
          <p:nvSpPr>
            <p:cNvPr id="4" name="Freeform: Shape 3">
              <a:extLst>
                <a:ext uri="{FF2B5EF4-FFF2-40B4-BE49-F238E27FC236}">
                  <a16:creationId xmlns:a16="http://schemas.microsoft.com/office/drawing/2014/main" id="{3C6F7F47-BEFA-4DE9-BF92-C150DB66ABE2}"/>
                </a:ext>
              </a:extLst>
            </p:cNvPr>
            <p:cNvSpPr/>
            <p:nvPr/>
          </p:nvSpPr>
          <p:spPr>
            <a:xfrm>
              <a:off x="1416599" y="1874520"/>
              <a:ext cx="5282640" cy="2459160"/>
            </a:xfrm>
            <a:custGeom>
              <a:avLst/>
              <a:gdLst/>
              <a:ahLst/>
              <a:cxnLst>
                <a:cxn ang="3cd4">
                  <a:pos x="hc" y="t"/>
                </a:cxn>
                <a:cxn ang="cd2">
                  <a:pos x="l" y="vc"/>
                </a:cxn>
                <a:cxn ang="cd4">
                  <a:pos x="hc" y="b"/>
                </a:cxn>
                <a:cxn ang="0">
                  <a:pos x="r" y="vc"/>
                </a:cxn>
              </a:cxnLst>
              <a:rect l="l" t="t" r="r" b="b"/>
              <a:pathLst>
                <a:path w="14675" h="6832">
                  <a:moveTo>
                    <a:pt x="7339" y="6832"/>
                  </a:moveTo>
                  <a:lnTo>
                    <a:pt x="0" y="6832"/>
                  </a:lnTo>
                  <a:lnTo>
                    <a:pt x="0" y="0"/>
                  </a:lnTo>
                  <a:lnTo>
                    <a:pt x="14675" y="0"/>
                  </a:lnTo>
                  <a:lnTo>
                    <a:pt x="14675" y="683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2F4EA3A1-2639-4764-9586-D0DD4995CDC5}"/>
                </a:ext>
              </a:extLst>
            </p:cNvPr>
            <p:cNvSpPr/>
            <p:nvPr/>
          </p:nvSpPr>
          <p:spPr>
            <a:xfrm>
              <a:off x="1425600" y="1889640"/>
              <a:ext cx="178200" cy="250560"/>
            </a:xfrm>
            <a:custGeom>
              <a:avLst/>
              <a:gdLst/>
              <a:ahLst/>
              <a:cxnLst>
                <a:cxn ang="3cd4">
                  <a:pos x="hc" y="t"/>
                </a:cxn>
                <a:cxn ang="cd2">
                  <a:pos x="l" y="vc"/>
                </a:cxn>
                <a:cxn ang="cd4">
                  <a:pos x="hc" y="b"/>
                </a:cxn>
                <a:cxn ang="0">
                  <a:pos x="r" y="vc"/>
                </a:cxn>
              </a:cxnLst>
              <a:rect l="l" t="t" r="r" b="b"/>
              <a:pathLst>
                <a:path w="496" h="697">
                  <a:moveTo>
                    <a:pt x="300" y="302"/>
                  </a:moveTo>
                  <a:cubicBezTo>
                    <a:pt x="344" y="302"/>
                    <a:pt x="353" y="314"/>
                    <a:pt x="353" y="356"/>
                  </a:cubicBezTo>
                  <a:lnTo>
                    <a:pt x="353" y="622"/>
                  </a:lnTo>
                  <a:cubicBezTo>
                    <a:pt x="353" y="666"/>
                    <a:pt x="342" y="666"/>
                    <a:pt x="274" y="666"/>
                  </a:cubicBezTo>
                  <a:lnTo>
                    <a:pt x="274" y="697"/>
                  </a:lnTo>
                  <a:cubicBezTo>
                    <a:pt x="308" y="694"/>
                    <a:pt x="361" y="694"/>
                    <a:pt x="384" y="694"/>
                  </a:cubicBezTo>
                  <a:cubicBezTo>
                    <a:pt x="409" y="694"/>
                    <a:pt x="459" y="694"/>
                    <a:pt x="496" y="697"/>
                  </a:cubicBezTo>
                  <a:lnTo>
                    <a:pt x="496" y="666"/>
                  </a:lnTo>
                  <a:cubicBezTo>
                    <a:pt x="428" y="666"/>
                    <a:pt x="417" y="666"/>
                    <a:pt x="417" y="622"/>
                  </a:cubicBezTo>
                  <a:lnTo>
                    <a:pt x="417" y="258"/>
                  </a:lnTo>
                  <a:lnTo>
                    <a:pt x="294" y="269"/>
                  </a:lnTo>
                  <a:cubicBezTo>
                    <a:pt x="277" y="269"/>
                    <a:pt x="277" y="269"/>
                    <a:pt x="274" y="269"/>
                  </a:cubicBezTo>
                  <a:cubicBezTo>
                    <a:pt x="274" y="272"/>
                    <a:pt x="272" y="272"/>
                    <a:pt x="258" y="272"/>
                  </a:cubicBezTo>
                  <a:lnTo>
                    <a:pt x="140" y="272"/>
                  </a:lnTo>
                  <a:lnTo>
                    <a:pt x="140" y="160"/>
                  </a:lnTo>
                  <a:cubicBezTo>
                    <a:pt x="140" y="62"/>
                    <a:pt x="227" y="22"/>
                    <a:pt x="288" y="22"/>
                  </a:cubicBezTo>
                  <a:cubicBezTo>
                    <a:pt x="316" y="22"/>
                    <a:pt x="353" y="31"/>
                    <a:pt x="372" y="53"/>
                  </a:cubicBezTo>
                  <a:cubicBezTo>
                    <a:pt x="330" y="56"/>
                    <a:pt x="325" y="84"/>
                    <a:pt x="325" y="101"/>
                  </a:cubicBezTo>
                  <a:cubicBezTo>
                    <a:pt x="325" y="132"/>
                    <a:pt x="350" y="146"/>
                    <a:pt x="370" y="146"/>
                  </a:cubicBezTo>
                  <a:cubicBezTo>
                    <a:pt x="392" y="146"/>
                    <a:pt x="414" y="129"/>
                    <a:pt x="414" y="101"/>
                  </a:cubicBezTo>
                  <a:cubicBezTo>
                    <a:pt x="414" y="42"/>
                    <a:pt x="361" y="0"/>
                    <a:pt x="288" y="0"/>
                  </a:cubicBezTo>
                  <a:cubicBezTo>
                    <a:pt x="196" y="0"/>
                    <a:pt x="78" y="50"/>
                    <a:pt x="78" y="157"/>
                  </a:cubicBezTo>
                  <a:lnTo>
                    <a:pt x="78" y="272"/>
                  </a:lnTo>
                  <a:lnTo>
                    <a:pt x="0" y="272"/>
                  </a:lnTo>
                  <a:lnTo>
                    <a:pt x="0" y="302"/>
                  </a:lnTo>
                  <a:lnTo>
                    <a:pt x="78" y="302"/>
                  </a:lnTo>
                  <a:lnTo>
                    <a:pt x="78" y="622"/>
                  </a:lnTo>
                  <a:cubicBezTo>
                    <a:pt x="78" y="666"/>
                    <a:pt x="67" y="666"/>
                    <a:pt x="0" y="666"/>
                  </a:cubicBezTo>
                  <a:lnTo>
                    <a:pt x="0" y="697"/>
                  </a:lnTo>
                  <a:cubicBezTo>
                    <a:pt x="34" y="694"/>
                    <a:pt x="87" y="694"/>
                    <a:pt x="112" y="694"/>
                  </a:cubicBezTo>
                  <a:cubicBezTo>
                    <a:pt x="134" y="694"/>
                    <a:pt x="185" y="694"/>
                    <a:pt x="221" y="697"/>
                  </a:cubicBezTo>
                  <a:lnTo>
                    <a:pt x="221" y="666"/>
                  </a:lnTo>
                  <a:cubicBezTo>
                    <a:pt x="154" y="666"/>
                    <a:pt x="143" y="666"/>
                    <a:pt x="143" y="622"/>
                  </a:cubicBezTo>
                  <a:lnTo>
                    <a:pt x="143" y="302"/>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194034FD-3BF7-4A1A-8DB5-D39AA08043A9}"/>
                </a:ext>
              </a:extLst>
            </p:cNvPr>
            <p:cNvSpPr/>
            <p:nvPr/>
          </p:nvSpPr>
          <p:spPr>
            <a:xfrm>
              <a:off x="1624319" y="1982160"/>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C0F61583-5417-4FF3-86C6-3551F1F184F6}"/>
                </a:ext>
              </a:extLst>
            </p:cNvPr>
            <p:cNvSpPr/>
            <p:nvPr/>
          </p:nvSpPr>
          <p:spPr>
            <a:xfrm>
              <a:off x="1820880" y="1893600"/>
              <a:ext cx="174960" cy="250560"/>
            </a:xfrm>
            <a:custGeom>
              <a:avLst/>
              <a:gdLst/>
              <a:ahLst/>
              <a:cxnLst>
                <a:cxn ang="3cd4">
                  <a:pos x="hc" y="t"/>
                </a:cxn>
                <a:cxn ang="cd2">
                  <a:pos x="l" y="vc"/>
                </a:cxn>
                <a:cxn ang="cd4">
                  <a:pos x="hc" y="b"/>
                </a:cxn>
                <a:cxn ang="0">
                  <a:pos x="r" y="vc"/>
                </a:cxn>
              </a:cxnLst>
              <a:rect l="l" t="t" r="r" b="b"/>
              <a:pathLst>
                <a:path w="487" h="697">
                  <a:moveTo>
                    <a:pt x="342" y="630"/>
                  </a:moveTo>
                  <a:lnTo>
                    <a:pt x="342" y="697"/>
                  </a:lnTo>
                  <a:lnTo>
                    <a:pt x="487" y="686"/>
                  </a:lnTo>
                  <a:lnTo>
                    <a:pt x="487" y="655"/>
                  </a:lnTo>
                  <a:cubicBezTo>
                    <a:pt x="420" y="655"/>
                    <a:pt x="412" y="647"/>
                    <a:pt x="412" y="599"/>
                  </a:cubicBezTo>
                  <a:lnTo>
                    <a:pt x="412" y="0"/>
                  </a:lnTo>
                  <a:lnTo>
                    <a:pt x="269" y="11"/>
                  </a:lnTo>
                  <a:lnTo>
                    <a:pt x="269" y="42"/>
                  </a:lnTo>
                  <a:cubicBezTo>
                    <a:pt x="339" y="42"/>
                    <a:pt x="344" y="48"/>
                    <a:pt x="344" y="98"/>
                  </a:cubicBezTo>
                  <a:lnTo>
                    <a:pt x="344" y="311"/>
                  </a:lnTo>
                  <a:cubicBezTo>
                    <a:pt x="316" y="274"/>
                    <a:pt x="274" y="249"/>
                    <a:pt x="221" y="249"/>
                  </a:cubicBezTo>
                  <a:cubicBezTo>
                    <a:pt x="104" y="249"/>
                    <a:pt x="0" y="347"/>
                    <a:pt x="0" y="473"/>
                  </a:cubicBezTo>
                  <a:cubicBezTo>
                    <a:pt x="0" y="599"/>
                    <a:pt x="98" y="697"/>
                    <a:pt x="210" y="697"/>
                  </a:cubicBezTo>
                  <a:cubicBezTo>
                    <a:pt x="274" y="697"/>
                    <a:pt x="316" y="664"/>
                    <a:pt x="342" y="630"/>
                  </a:cubicBezTo>
                  <a:close/>
                  <a:moveTo>
                    <a:pt x="342" y="367"/>
                  </a:moveTo>
                  <a:lnTo>
                    <a:pt x="342" y="568"/>
                  </a:lnTo>
                  <a:cubicBezTo>
                    <a:pt x="342" y="588"/>
                    <a:pt x="342" y="588"/>
                    <a:pt x="330" y="605"/>
                  </a:cubicBezTo>
                  <a:cubicBezTo>
                    <a:pt x="302" y="652"/>
                    <a:pt x="258" y="675"/>
                    <a:pt x="216" y="675"/>
                  </a:cubicBezTo>
                  <a:cubicBezTo>
                    <a:pt x="171" y="675"/>
                    <a:pt x="134" y="650"/>
                    <a:pt x="112" y="610"/>
                  </a:cubicBezTo>
                  <a:cubicBezTo>
                    <a:pt x="84" y="571"/>
                    <a:pt x="81" y="515"/>
                    <a:pt x="81" y="473"/>
                  </a:cubicBezTo>
                  <a:cubicBezTo>
                    <a:pt x="81" y="437"/>
                    <a:pt x="84" y="378"/>
                    <a:pt x="112" y="333"/>
                  </a:cubicBezTo>
                  <a:cubicBezTo>
                    <a:pt x="134" y="302"/>
                    <a:pt x="171" y="272"/>
                    <a:pt x="224" y="272"/>
                  </a:cubicBezTo>
                  <a:cubicBezTo>
                    <a:pt x="260" y="272"/>
                    <a:pt x="300" y="286"/>
                    <a:pt x="330" y="330"/>
                  </a:cubicBezTo>
                  <a:cubicBezTo>
                    <a:pt x="342" y="347"/>
                    <a:pt x="342" y="350"/>
                    <a:pt x="342"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CB8019AD-90AB-4F65-93DD-F5B58830D089}"/>
                </a:ext>
              </a:extLst>
            </p:cNvPr>
            <p:cNvSpPr/>
            <p:nvPr/>
          </p:nvSpPr>
          <p:spPr>
            <a:xfrm>
              <a:off x="2491200" y="189648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14F905E2-DFC5-4824-A860-B30D781B18C8}"/>
                </a:ext>
              </a:extLst>
            </p:cNvPr>
            <p:cNvSpPr/>
            <p:nvPr/>
          </p:nvSpPr>
          <p:spPr>
            <a:xfrm>
              <a:off x="2904480" y="200952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73144BE2-C745-41B1-A2A8-A3E12EE4AADB}"/>
                </a:ext>
              </a:extLst>
            </p:cNvPr>
            <p:cNvSpPr/>
            <p:nvPr/>
          </p:nvSpPr>
          <p:spPr>
            <a:xfrm>
              <a:off x="3299400" y="1873440"/>
              <a:ext cx="48960" cy="354600"/>
            </a:xfrm>
            <a:custGeom>
              <a:avLst/>
              <a:gdLst/>
              <a:ahLst/>
              <a:cxnLst>
                <a:cxn ang="3cd4">
                  <a:pos x="hc" y="t"/>
                </a:cxn>
                <a:cxn ang="cd2">
                  <a:pos x="l" y="vc"/>
                </a:cxn>
                <a:cxn ang="cd4">
                  <a:pos x="hc" y="b"/>
                </a:cxn>
                <a:cxn ang="0">
                  <a:pos x="r" y="vc"/>
                </a:cxn>
              </a:cxnLst>
              <a:rect l="l" t="t" r="r" b="b"/>
              <a:pathLst>
                <a:path w="137" h="986">
                  <a:moveTo>
                    <a:pt x="137" y="986"/>
                  </a:moveTo>
                  <a:lnTo>
                    <a:pt x="137" y="946"/>
                  </a:lnTo>
                  <a:lnTo>
                    <a:pt x="39" y="946"/>
                  </a:lnTo>
                  <a:lnTo>
                    <a:pt x="39" y="39"/>
                  </a:lnTo>
                  <a:lnTo>
                    <a:pt x="137" y="39"/>
                  </a:lnTo>
                  <a:lnTo>
                    <a:pt x="137" y="0"/>
                  </a:lnTo>
                  <a:lnTo>
                    <a:pt x="0" y="0"/>
                  </a:lnTo>
                  <a:lnTo>
                    <a:pt x="0"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BB5476DE-9CE3-48F9-BC75-4651A95933B5}"/>
                </a:ext>
              </a:extLst>
            </p:cNvPr>
            <p:cNvSpPr/>
            <p:nvPr/>
          </p:nvSpPr>
          <p:spPr>
            <a:xfrm>
              <a:off x="336924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CB35D56A-5ADE-4C57-BA40-CC56B2AC9CF4}"/>
                </a:ext>
              </a:extLst>
            </p:cNvPr>
            <p:cNvSpPr/>
            <p:nvPr/>
          </p:nvSpPr>
          <p:spPr>
            <a:xfrm>
              <a:off x="3607920" y="202751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92E27D0B-4C6E-4259-B993-3D1EFB641CD7}"/>
                </a:ext>
              </a:extLst>
            </p:cNvPr>
            <p:cNvSpPr/>
            <p:nvPr/>
          </p:nvSpPr>
          <p:spPr>
            <a:xfrm>
              <a:off x="3829679"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41BAE565-DC0B-4E3A-9961-375CE25028E9}"/>
                </a:ext>
              </a:extLst>
            </p:cNvPr>
            <p:cNvSpPr/>
            <p:nvPr/>
          </p:nvSpPr>
          <p:spPr>
            <a:xfrm>
              <a:off x="398700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95386200-E90D-4313-9009-7A6FB68ECF35}"/>
                </a:ext>
              </a:extLst>
            </p:cNvPr>
            <p:cNvSpPr/>
            <p:nvPr/>
          </p:nvSpPr>
          <p:spPr>
            <a:xfrm>
              <a:off x="414432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8B69CFB7-CF19-4920-82F2-D98F70BEDFEC}"/>
                </a:ext>
              </a:extLst>
            </p:cNvPr>
            <p:cNvSpPr/>
            <p:nvPr/>
          </p:nvSpPr>
          <p:spPr>
            <a:xfrm>
              <a:off x="428436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627450EC-68B4-40AA-AF30-B01B75B07362}"/>
                </a:ext>
              </a:extLst>
            </p:cNvPr>
            <p:cNvSpPr/>
            <p:nvPr/>
          </p:nvSpPr>
          <p:spPr>
            <a:xfrm>
              <a:off x="4508280" y="2082960"/>
              <a:ext cx="228600" cy="112680"/>
            </a:xfrm>
            <a:custGeom>
              <a:avLst/>
              <a:gdLst/>
              <a:ahLst/>
              <a:cxnLst>
                <a:cxn ang="3cd4">
                  <a:pos x="hc" y="t"/>
                </a:cxn>
                <a:cxn ang="cd2">
                  <a:pos x="l" y="vc"/>
                </a:cxn>
                <a:cxn ang="cd4">
                  <a:pos x="hc" y="b"/>
                </a:cxn>
                <a:cxn ang="0">
                  <a:pos x="r" y="vc"/>
                </a:cxn>
              </a:cxnLst>
              <a:rect l="l" t="t" r="r" b="b"/>
              <a:pathLst>
                <a:path w="636" h="314">
                  <a:moveTo>
                    <a:pt x="269" y="249"/>
                  </a:moveTo>
                  <a:cubicBezTo>
                    <a:pt x="263" y="263"/>
                    <a:pt x="258" y="288"/>
                    <a:pt x="258" y="291"/>
                  </a:cubicBezTo>
                  <a:cubicBezTo>
                    <a:pt x="258" y="305"/>
                    <a:pt x="272" y="314"/>
                    <a:pt x="283" y="314"/>
                  </a:cubicBezTo>
                  <a:cubicBezTo>
                    <a:pt x="294" y="314"/>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8"/>
                    <a:pt x="479" y="216"/>
                  </a:cubicBezTo>
                  <a:cubicBezTo>
                    <a:pt x="473" y="235"/>
                    <a:pt x="470" y="241"/>
                    <a:pt x="470" y="255"/>
                  </a:cubicBezTo>
                  <a:cubicBezTo>
                    <a:pt x="470" y="291"/>
                    <a:pt x="501" y="314"/>
                    <a:pt x="535" y="314"/>
                  </a:cubicBezTo>
                  <a:cubicBezTo>
                    <a:pt x="605" y="314"/>
                    <a:pt x="636" y="218"/>
                    <a:pt x="636" y="207"/>
                  </a:cubicBezTo>
                  <a:cubicBezTo>
                    <a:pt x="636" y="199"/>
                    <a:pt x="627" y="199"/>
                    <a:pt x="624" y="199"/>
                  </a:cubicBezTo>
                  <a:cubicBezTo>
                    <a:pt x="613" y="199"/>
                    <a:pt x="613" y="202"/>
                    <a:pt x="610" y="210"/>
                  </a:cubicBezTo>
                  <a:cubicBezTo>
                    <a:pt x="596" y="266"/>
                    <a:pt x="566" y="294"/>
                    <a:pt x="538" y="294"/>
                  </a:cubicBezTo>
                  <a:cubicBezTo>
                    <a:pt x="524" y="294"/>
                    <a:pt x="521" y="286"/>
                    <a:pt x="521" y="269"/>
                  </a:cubicBezTo>
                  <a:cubicBezTo>
                    <a:pt x="521" y="255"/>
                    <a:pt x="524" y="244"/>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2"/>
                    <a:pt x="45" y="288"/>
                    <a:pt x="45" y="291"/>
                  </a:cubicBezTo>
                  <a:cubicBezTo>
                    <a:pt x="45" y="305"/>
                    <a:pt x="59" y="314"/>
                    <a:pt x="67" y="314"/>
                  </a:cubicBezTo>
                  <a:cubicBezTo>
                    <a:pt x="81" y="314"/>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62834320-218C-469C-944D-3113A8178D08}"/>
                </a:ext>
              </a:extLst>
            </p:cNvPr>
            <p:cNvSpPr/>
            <p:nvPr/>
          </p:nvSpPr>
          <p:spPr>
            <a:xfrm>
              <a:off x="4774320" y="1873440"/>
              <a:ext cx="48960" cy="354600"/>
            </a:xfrm>
            <a:custGeom>
              <a:avLst/>
              <a:gdLst/>
              <a:ahLst/>
              <a:cxnLst>
                <a:cxn ang="3cd4">
                  <a:pos x="hc" y="t"/>
                </a:cxn>
                <a:cxn ang="cd2">
                  <a:pos x="l" y="vc"/>
                </a:cxn>
                <a:cxn ang="cd4">
                  <a:pos x="hc" y="b"/>
                </a:cxn>
                <a:cxn ang="0">
                  <a:pos x="r" y="vc"/>
                </a:cxn>
              </a:cxnLst>
              <a:rect l="l" t="t" r="r" b="b"/>
              <a:pathLst>
                <a:path w="137" h="986">
                  <a:moveTo>
                    <a:pt x="137" y="0"/>
                  </a:moveTo>
                  <a:lnTo>
                    <a:pt x="0" y="0"/>
                  </a:lnTo>
                  <a:lnTo>
                    <a:pt x="0" y="39"/>
                  </a:lnTo>
                  <a:lnTo>
                    <a:pt x="98" y="39"/>
                  </a:lnTo>
                  <a:lnTo>
                    <a:pt x="98" y="946"/>
                  </a:lnTo>
                  <a:lnTo>
                    <a:pt x="0" y="946"/>
                  </a:lnTo>
                  <a:lnTo>
                    <a:pt x="0" y="986"/>
                  </a:lnTo>
                  <a:lnTo>
                    <a:pt x="137"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CE0E047C-EC0C-4B21-9252-2D572A4FEB25}"/>
                </a:ext>
              </a:extLst>
            </p:cNvPr>
            <p:cNvSpPr/>
            <p:nvPr/>
          </p:nvSpPr>
          <p:spPr>
            <a:xfrm>
              <a:off x="1505160" y="2511360"/>
              <a:ext cx="116640" cy="163080"/>
            </a:xfrm>
            <a:custGeom>
              <a:avLst/>
              <a:gdLst/>
              <a:ahLst/>
              <a:cxnLst>
                <a:cxn ang="3cd4">
                  <a:pos x="hc" y="t"/>
                </a:cxn>
                <a:cxn ang="cd2">
                  <a:pos x="l" y="vc"/>
                </a:cxn>
                <a:cxn ang="cd4">
                  <a:pos x="hc" y="b"/>
                </a:cxn>
                <a:cxn ang="0">
                  <a:pos x="r" y="vc"/>
                </a:cxn>
              </a:cxnLst>
              <a:rect l="l" t="t" r="r" b="b"/>
              <a:pathLst>
                <a:path w="325" h="454">
                  <a:moveTo>
                    <a:pt x="174" y="252"/>
                  </a:moveTo>
                  <a:cubicBezTo>
                    <a:pt x="196" y="255"/>
                    <a:pt x="277" y="272"/>
                    <a:pt x="277" y="342"/>
                  </a:cubicBezTo>
                  <a:cubicBezTo>
                    <a:pt x="277" y="392"/>
                    <a:pt x="244" y="434"/>
                    <a:pt x="165" y="434"/>
                  </a:cubicBezTo>
                  <a:cubicBezTo>
                    <a:pt x="81" y="434"/>
                    <a:pt x="45" y="375"/>
                    <a:pt x="28" y="291"/>
                  </a:cubicBezTo>
                  <a:cubicBezTo>
                    <a:pt x="25" y="280"/>
                    <a:pt x="22" y="274"/>
                    <a:pt x="14" y="274"/>
                  </a:cubicBezTo>
                  <a:cubicBezTo>
                    <a:pt x="0" y="274"/>
                    <a:pt x="0" y="283"/>
                    <a:pt x="0" y="300"/>
                  </a:cubicBezTo>
                  <a:lnTo>
                    <a:pt x="0" y="431"/>
                  </a:lnTo>
                  <a:cubicBezTo>
                    <a:pt x="0" y="448"/>
                    <a:pt x="0" y="454"/>
                    <a:pt x="11" y="454"/>
                  </a:cubicBezTo>
                  <a:cubicBezTo>
                    <a:pt x="17" y="454"/>
                    <a:pt x="17" y="454"/>
                    <a:pt x="36" y="434"/>
                  </a:cubicBezTo>
                  <a:cubicBezTo>
                    <a:pt x="36" y="434"/>
                    <a:pt x="36" y="431"/>
                    <a:pt x="56" y="412"/>
                  </a:cubicBezTo>
                  <a:cubicBezTo>
                    <a:pt x="98" y="454"/>
                    <a:pt x="143" y="454"/>
                    <a:pt x="165" y="454"/>
                  </a:cubicBezTo>
                  <a:cubicBezTo>
                    <a:pt x="280" y="454"/>
                    <a:pt x="325" y="389"/>
                    <a:pt x="325" y="316"/>
                  </a:cubicBezTo>
                  <a:cubicBezTo>
                    <a:pt x="325" y="263"/>
                    <a:pt x="294" y="235"/>
                    <a:pt x="283" y="224"/>
                  </a:cubicBezTo>
                  <a:cubicBezTo>
                    <a:pt x="249" y="190"/>
                    <a:pt x="213" y="182"/>
                    <a:pt x="171" y="176"/>
                  </a:cubicBezTo>
                  <a:cubicBezTo>
                    <a:pt x="115" y="165"/>
                    <a:pt x="48" y="151"/>
                    <a:pt x="48" y="95"/>
                  </a:cubicBezTo>
                  <a:cubicBezTo>
                    <a:pt x="48" y="59"/>
                    <a:pt x="73" y="20"/>
                    <a:pt x="160" y="20"/>
                  </a:cubicBezTo>
                  <a:cubicBezTo>
                    <a:pt x="269" y="20"/>
                    <a:pt x="272" y="109"/>
                    <a:pt x="274" y="140"/>
                  </a:cubicBezTo>
                  <a:cubicBezTo>
                    <a:pt x="277" y="148"/>
                    <a:pt x="286" y="148"/>
                    <a:pt x="286" y="148"/>
                  </a:cubicBezTo>
                  <a:cubicBezTo>
                    <a:pt x="300" y="148"/>
                    <a:pt x="300" y="143"/>
                    <a:pt x="300" y="123"/>
                  </a:cubicBezTo>
                  <a:lnTo>
                    <a:pt x="300" y="22"/>
                  </a:lnTo>
                  <a:cubicBezTo>
                    <a:pt x="300" y="6"/>
                    <a:pt x="300" y="0"/>
                    <a:pt x="288" y="0"/>
                  </a:cubicBezTo>
                  <a:cubicBezTo>
                    <a:pt x="283" y="0"/>
                    <a:pt x="283" y="0"/>
                    <a:pt x="269" y="11"/>
                  </a:cubicBezTo>
                  <a:cubicBezTo>
                    <a:pt x="266" y="17"/>
                    <a:pt x="255" y="25"/>
                    <a:pt x="252" y="28"/>
                  </a:cubicBezTo>
                  <a:cubicBezTo>
                    <a:pt x="216" y="0"/>
                    <a:pt x="174" y="0"/>
                    <a:pt x="160" y="0"/>
                  </a:cubicBezTo>
                  <a:cubicBezTo>
                    <a:pt x="36" y="0"/>
                    <a:pt x="0" y="67"/>
                    <a:pt x="0" y="120"/>
                  </a:cubicBezTo>
                  <a:cubicBezTo>
                    <a:pt x="0" y="157"/>
                    <a:pt x="17" y="185"/>
                    <a:pt x="42" y="207"/>
                  </a:cubicBezTo>
                  <a:cubicBezTo>
                    <a:pt x="76" y="232"/>
                    <a:pt x="104" y="238"/>
                    <a:pt x="174" y="25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1DF5E1CF-2FD1-494E-901E-A3ADB61A2E65}"/>
                </a:ext>
              </a:extLst>
            </p:cNvPr>
            <p:cNvSpPr/>
            <p:nvPr/>
          </p:nvSpPr>
          <p:spPr>
            <a:xfrm>
              <a:off x="1662479"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52FEB5D2-1E11-452D-9A99-FF18F815C4B5}"/>
                </a:ext>
              </a:extLst>
            </p:cNvPr>
            <p:cNvSpPr/>
            <p:nvPr/>
          </p:nvSpPr>
          <p:spPr>
            <a:xfrm>
              <a:off x="1736999" y="2453039"/>
              <a:ext cx="111600" cy="222480"/>
            </a:xfrm>
            <a:custGeom>
              <a:avLst/>
              <a:gdLst/>
              <a:ahLst/>
              <a:cxnLst>
                <a:cxn ang="3cd4">
                  <a:pos x="hc" y="t"/>
                </a:cxn>
                <a:cxn ang="cd2">
                  <a:pos x="l" y="vc"/>
                </a:cxn>
                <a:cxn ang="cd4">
                  <a:pos x="hc" y="b"/>
                </a:cxn>
                <a:cxn ang="0">
                  <a:pos x="r" y="vc"/>
                </a:cxn>
              </a:cxnLst>
              <a:rect l="l" t="t" r="r" b="b"/>
              <a:pathLst>
                <a:path w="311" h="619">
                  <a:moveTo>
                    <a:pt x="154" y="213"/>
                  </a:moveTo>
                  <a:lnTo>
                    <a:pt x="294" y="213"/>
                  </a:lnTo>
                  <a:lnTo>
                    <a:pt x="294" y="182"/>
                  </a:lnTo>
                  <a:lnTo>
                    <a:pt x="154" y="182"/>
                  </a:lnTo>
                  <a:lnTo>
                    <a:pt x="154" y="0"/>
                  </a:lnTo>
                  <a:lnTo>
                    <a:pt x="129" y="0"/>
                  </a:lnTo>
                  <a:cubicBezTo>
                    <a:pt x="126" y="81"/>
                    <a:pt x="98" y="188"/>
                    <a:pt x="0" y="190"/>
                  </a:cubicBezTo>
                  <a:lnTo>
                    <a:pt x="0" y="213"/>
                  </a:lnTo>
                  <a:lnTo>
                    <a:pt x="84" y="213"/>
                  </a:lnTo>
                  <a:lnTo>
                    <a:pt x="84" y="484"/>
                  </a:lnTo>
                  <a:cubicBezTo>
                    <a:pt x="84" y="608"/>
                    <a:pt x="176" y="619"/>
                    <a:pt x="213" y="619"/>
                  </a:cubicBezTo>
                  <a:cubicBezTo>
                    <a:pt x="283" y="619"/>
                    <a:pt x="311" y="549"/>
                    <a:pt x="311" y="484"/>
                  </a:cubicBezTo>
                  <a:lnTo>
                    <a:pt x="311" y="428"/>
                  </a:lnTo>
                  <a:lnTo>
                    <a:pt x="286" y="428"/>
                  </a:lnTo>
                  <a:lnTo>
                    <a:pt x="286" y="484"/>
                  </a:lnTo>
                  <a:cubicBezTo>
                    <a:pt x="286" y="557"/>
                    <a:pt x="258" y="594"/>
                    <a:pt x="218" y="594"/>
                  </a:cubicBezTo>
                  <a:cubicBezTo>
                    <a:pt x="154" y="594"/>
                    <a:pt x="154" y="504"/>
                    <a:pt x="154" y="4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68FFD9A4-90B0-4CBE-A120-17D408B6ED64}"/>
                </a:ext>
              </a:extLst>
            </p:cNvPr>
            <p:cNvSpPr/>
            <p:nvPr/>
          </p:nvSpPr>
          <p:spPr>
            <a:xfrm>
              <a:off x="1898280"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F5286B74-3D60-4DB4-87F8-C09DEF3B8D8F}"/>
                </a:ext>
              </a:extLst>
            </p:cNvPr>
            <p:cNvSpPr/>
            <p:nvPr/>
          </p:nvSpPr>
          <p:spPr>
            <a:xfrm>
              <a:off x="2491200" y="242784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4756744F-93E9-4E50-B40A-169894AEB4AC}"/>
                </a:ext>
              </a:extLst>
            </p:cNvPr>
            <p:cNvSpPr/>
            <p:nvPr/>
          </p:nvSpPr>
          <p:spPr>
            <a:xfrm>
              <a:off x="2914560" y="2479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69FD8FD0-9AA2-4E33-854F-1DC3D6A274F8}"/>
                </a:ext>
              </a:extLst>
            </p:cNvPr>
            <p:cNvSpPr/>
            <p:nvPr/>
          </p:nvSpPr>
          <p:spPr>
            <a:xfrm>
              <a:off x="3223800" y="2427840"/>
              <a:ext cx="289080" cy="254880"/>
            </a:xfrm>
            <a:custGeom>
              <a:avLst/>
              <a:gdLst/>
              <a:ahLst/>
              <a:cxnLst>
                <a:cxn ang="3cd4">
                  <a:pos x="hc" y="t"/>
                </a:cxn>
                <a:cxn ang="cd2">
                  <a:pos x="l" y="vc"/>
                </a:cxn>
                <a:cxn ang="cd4">
                  <a:pos x="hc" y="b"/>
                </a:cxn>
                <a:cxn ang="0">
                  <a:pos x="r" y="vc"/>
                </a:cxn>
              </a:cxnLst>
              <a:rect l="l" t="t" r="r" b="b"/>
              <a:pathLst>
                <a:path w="804" h="709">
                  <a:moveTo>
                    <a:pt x="804" y="39"/>
                  </a:moveTo>
                  <a:cubicBezTo>
                    <a:pt x="804"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8" y="56"/>
                  </a:lnTo>
                  <a:lnTo>
                    <a:pt x="395" y="73"/>
                  </a:lnTo>
                  <a:cubicBezTo>
                    <a:pt x="356" y="255"/>
                    <a:pt x="297" y="409"/>
                    <a:pt x="255" y="504"/>
                  </a:cubicBezTo>
                  <a:cubicBezTo>
                    <a:pt x="249" y="518"/>
                    <a:pt x="193" y="641"/>
                    <a:pt x="182" y="653"/>
                  </a:cubicBezTo>
                  <a:cubicBezTo>
                    <a:pt x="137" y="653"/>
                    <a:pt x="104" y="630"/>
                    <a:pt x="87" y="591"/>
                  </a:cubicBezTo>
                  <a:cubicBezTo>
                    <a:pt x="84" y="585"/>
                    <a:pt x="84" y="580"/>
                    <a:pt x="78" y="580"/>
                  </a:cubicBezTo>
                  <a:cubicBezTo>
                    <a:pt x="53" y="580"/>
                    <a:pt x="0" y="613"/>
                    <a:pt x="0" y="630"/>
                  </a:cubicBezTo>
                  <a:cubicBezTo>
                    <a:pt x="0" y="630"/>
                    <a:pt x="0" y="633"/>
                    <a:pt x="3" y="636"/>
                  </a:cubicBezTo>
                  <a:cubicBezTo>
                    <a:pt x="20" y="681"/>
                    <a:pt x="64" y="709"/>
                    <a:pt x="112" y="709"/>
                  </a:cubicBezTo>
                  <a:cubicBezTo>
                    <a:pt x="162" y="709"/>
                    <a:pt x="221" y="672"/>
                    <a:pt x="252" y="636"/>
                  </a:cubicBezTo>
                  <a:cubicBezTo>
                    <a:pt x="286" y="597"/>
                    <a:pt x="350" y="434"/>
                    <a:pt x="375" y="375"/>
                  </a:cubicBezTo>
                  <a:lnTo>
                    <a:pt x="566" y="375"/>
                  </a:lnTo>
                  <a:cubicBezTo>
                    <a:pt x="566" y="378"/>
                    <a:pt x="566" y="378"/>
                    <a:pt x="566" y="378"/>
                  </a:cubicBezTo>
                  <a:cubicBezTo>
                    <a:pt x="566" y="384"/>
                    <a:pt x="571" y="387"/>
                    <a:pt x="574" y="387"/>
                  </a:cubicBezTo>
                  <a:cubicBezTo>
                    <a:pt x="596" y="387"/>
                    <a:pt x="652" y="359"/>
                    <a:pt x="652" y="328"/>
                  </a:cubicBezTo>
                  <a:cubicBezTo>
                    <a:pt x="652" y="319"/>
                    <a:pt x="647" y="322"/>
                    <a:pt x="633" y="322"/>
                  </a:cubicBezTo>
                  <a:lnTo>
                    <a:pt x="398" y="322"/>
                  </a:lnTo>
                  <a:cubicBezTo>
                    <a:pt x="423" y="233"/>
                    <a:pt x="456" y="146"/>
                    <a:pt x="473" y="56"/>
                  </a:cubicBezTo>
                  <a:lnTo>
                    <a:pt x="605" y="56"/>
                  </a:lnTo>
                  <a:cubicBezTo>
                    <a:pt x="630" y="56"/>
                    <a:pt x="697" y="51"/>
                    <a:pt x="717" y="73"/>
                  </a:cubicBezTo>
                  <a:cubicBezTo>
                    <a:pt x="717" y="79"/>
                    <a:pt x="714" y="87"/>
                    <a:pt x="717" y="93"/>
                  </a:cubicBezTo>
                  <a:cubicBezTo>
                    <a:pt x="720" y="95"/>
                    <a:pt x="722" y="95"/>
                    <a:pt x="725" y="95"/>
                  </a:cubicBezTo>
                  <a:cubicBezTo>
                    <a:pt x="750" y="95"/>
                    <a:pt x="804" y="65"/>
                    <a:pt x="804"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3C8CAB0D-6EA3-4EE6-978B-0E3576566CDE}"/>
                </a:ext>
              </a:extLst>
            </p:cNvPr>
            <p:cNvSpPr/>
            <p:nvPr/>
          </p:nvSpPr>
          <p:spPr>
            <a:xfrm>
              <a:off x="2491200" y="2959199"/>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BE132A5-B8FA-474C-AAE0-CFC47BC7FFF3}"/>
                </a:ext>
              </a:extLst>
            </p:cNvPr>
            <p:cNvSpPr/>
            <p:nvPr/>
          </p:nvSpPr>
          <p:spPr>
            <a:xfrm>
              <a:off x="2914560" y="3010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94FACBFD-02B3-44A4-9CBA-35CFC2DAEF90}"/>
                </a:ext>
              </a:extLst>
            </p:cNvPr>
            <p:cNvSpPr/>
            <p:nvPr/>
          </p:nvSpPr>
          <p:spPr>
            <a:xfrm>
              <a:off x="3209760" y="2959920"/>
              <a:ext cx="234360" cy="242640"/>
            </a:xfrm>
            <a:custGeom>
              <a:avLst/>
              <a:gdLst/>
              <a:ahLst/>
              <a:cxnLst>
                <a:cxn ang="3cd4">
                  <a:pos x="hc" y="t"/>
                </a:cxn>
                <a:cxn ang="cd2">
                  <a:pos x="l" y="vc"/>
                </a:cxn>
                <a:cxn ang="cd4">
                  <a:pos x="hc" y="b"/>
                </a:cxn>
                <a:cxn ang="0">
                  <a:pos x="r" y="vc"/>
                </a:cxn>
              </a:cxnLst>
              <a:rect l="l" t="t" r="r" b="b"/>
              <a:pathLst>
                <a:path w="652" h="675">
                  <a:moveTo>
                    <a:pt x="375" y="0"/>
                  </a:moveTo>
                  <a:cubicBezTo>
                    <a:pt x="252" y="0"/>
                    <a:pt x="199" y="22"/>
                    <a:pt x="174" y="31"/>
                  </a:cubicBezTo>
                  <a:cubicBezTo>
                    <a:pt x="73" y="73"/>
                    <a:pt x="50" y="140"/>
                    <a:pt x="50" y="154"/>
                  </a:cubicBezTo>
                  <a:cubicBezTo>
                    <a:pt x="50" y="162"/>
                    <a:pt x="56" y="162"/>
                    <a:pt x="62" y="162"/>
                  </a:cubicBezTo>
                  <a:cubicBezTo>
                    <a:pt x="81" y="162"/>
                    <a:pt x="129" y="137"/>
                    <a:pt x="134" y="115"/>
                  </a:cubicBezTo>
                  <a:cubicBezTo>
                    <a:pt x="148" y="78"/>
                    <a:pt x="151" y="70"/>
                    <a:pt x="216" y="62"/>
                  </a:cubicBezTo>
                  <a:cubicBezTo>
                    <a:pt x="249" y="56"/>
                    <a:pt x="283" y="53"/>
                    <a:pt x="316" y="53"/>
                  </a:cubicBezTo>
                  <a:lnTo>
                    <a:pt x="406" y="53"/>
                  </a:lnTo>
                  <a:cubicBezTo>
                    <a:pt x="344" y="115"/>
                    <a:pt x="316" y="221"/>
                    <a:pt x="280" y="364"/>
                  </a:cubicBezTo>
                  <a:cubicBezTo>
                    <a:pt x="252" y="479"/>
                    <a:pt x="230" y="557"/>
                    <a:pt x="188" y="608"/>
                  </a:cubicBezTo>
                  <a:cubicBezTo>
                    <a:pt x="179" y="619"/>
                    <a:pt x="176" y="622"/>
                    <a:pt x="151" y="622"/>
                  </a:cubicBezTo>
                  <a:lnTo>
                    <a:pt x="87" y="622"/>
                  </a:lnTo>
                  <a:cubicBezTo>
                    <a:pt x="67" y="622"/>
                    <a:pt x="56" y="622"/>
                    <a:pt x="34" y="636"/>
                  </a:cubicBezTo>
                  <a:cubicBezTo>
                    <a:pt x="22" y="641"/>
                    <a:pt x="0" y="658"/>
                    <a:pt x="0" y="669"/>
                  </a:cubicBezTo>
                  <a:cubicBezTo>
                    <a:pt x="0" y="675"/>
                    <a:pt x="0" y="675"/>
                    <a:pt x="22" y="675"/>
                  </a:cubicBezTo>
                  <a:lnTo>
                    <a:pt x="361" y="675"/>
                  </a:lnTo>
                  <a:cubicBezTo>
                    <a:pt x="476" y="675"/>
                    <a:pt x="563" y="588"/>
                    <a:pt x="563" y="554"/>
                  </a:cubicBezTo>
                  <a:cubicBezTo>
                    <a:pt x="563" y="546"/>
                    <a:pt x="554" y="546"/>
                    <a:pt x="552" y="546"/>
                  </a:cubicBezTo>
                  <a:cubicBezTo>
                    <a:pt x="535" y="546"/>
                    <a:pt x="487" y="568"/>
                    <a:pt x="479" y="594"/>
                  </a:cubicBezTo>
                  <a:cubicBezTo>
                    <a:pt x="470" y="616"/>
                    <a:pt x="468" y="622"/>
                    <a:pt x="420" y="622"/>
                  </a:cubicBezTo>
                  <a:lnTo>
                    <a:pt x="230" y="622"/>
                  </a:lnTo>
                  <a:cubicBezTo>
                    <a:pt x="300" y="560"/>
                    <a:pt x="330" y="462"/>
                    <a:pt x="364" y="328"/>
                  </a:cubicBezTo>
                  <a:cubicBezTo>
                    <a:pt x="389" y="221"/>
                    <a:pt x="414" y="123"/>
                    <a:pt x="454" y="64"/>
                  </a:cubicBezTo>
                  <a:cubicBezTo>
                    <a:pt x="459" y="56"/>
                    <a:pt x="462" y="53"/>
                    <a:pt x="482" y="53"/>
                  </a:cubicBezTo>
                  <a:lnTo>
                    <a:pt x="566" y="53"/>
                  </a:lnTo>
                  <a:cubicBezTo>
                    <a:pt x="585" y="53"/>
                    <a:pt x="594" y="53"/>
                    <a:pt x="619" y="39"/>
                  </a:cubicBezTo>
                  <a:cubicBezTo>
                    <a:pt x="627" y="34"/>
                    <a:pt x="652" y="20"/>
                    <a:pt x="652" y="6"/>
                  </a:cubicBezTo>
                  <a:cubicBezTo>
                    <a:pt x="652" y="0"/>
                    <a:pt x="650" y="0"/>
                    <a:pt x="627"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172B9635-36F2-4ED5-8A1F-E6D7A6CDE563}"/>
                </a:ext>
              </a:extLst>
            </p:cNvPr>
            <p:cNvSpPr/>
            <p:nvPr/>
          </p:nvSpPr>
          <p:spPr>
            <a:xfrm>
              <a:off x="3535560" y="2990160"/>
              <a:ext cx="197280" cy="220320"/>
            </a:xfrm>
            <a:custGeom>
              <a:avLst/>
              <a:gdLst/>
              <a:ahLst/>
              <a:cxnLst>
                <a:cxn ang="3cd4">
                  <a:pos x="hc" y="t"/>
                </a:cxn>
                <a:cxn ang="cd2">
                  <a:pos x="l" y="vc"/>
                </a:cxn>
                <a:cxn ang="cd4">
                  <a:pos x="hc" y="b"/>
                </a:cxn>
                <a:cxn ang="0">
                  <a:pos x="r" y="vc"/>
                </a:cxn>
              </a:cxnLst>
              <a:rect l="l" t="t" r="r" b="b"/>
              <a:pathLst>
                <a:path w="549" h="613">
                  <a:moveTo>
                    <a:pt x="549" y="216"/>
                  </a:moveTo>
                  <a:cubicBezTo>
                    <a:pt x="549" y="64"/>
                    <a:pt x="398" y="0"/>
                    <a:pt x="274" y="0"/>
                  </a:cubicBezTo>
                  <a:cubicBezTo>
                    <a:pt x="146" y="0"/>
                    <a:pt x="0" y="70"/>
                    <a:pt x="0" y="216"/>
                  </a:cubicBezTo>
                  <a:lnTo>
                    <a:pt x="0" y="577"/>
                  </a:lnTo>
                  <a:cubicBezTo>
                    <a:pt x="0" y="596"/>
                    <a:pt x="0" y="613"/>
                    <a:pt x="20" y="613"/>
                  </a:cubicBezTo>
                  <a:cubicBezTo>
                    <a:pt x="39" y="613"/>
                    <a:pt x="39" y="596"/>
                    <a:pt x="39" y="577"/>
                  </a:cubicBezTo>
                  <a:lnTo>
                    <a:pt x="39" y="218"/>
                  </a:lnTo>
                  <a:cubicBezTo>
                    <a:pt x="39" y="70"/>
                    <a:pt x="202" y="39"/>
                    <a:pt x="274" y="39"/>
                  </a:cubicBezTo>
                  <a:cubicBezTo>
                    <a:pt x="319" y="39"/>
                    <a:pt x="381" y="48"/>
                    <a:pt x="434" y="81"/>
                  </a:cubicBezTo>
                  <a:cubicBezTo>
                    <a:pt x="510" y="132"/>
                    <a:pt x="510" y="193"/>
                    <a:pt x="510" y="221"/>
                  </a:cubicBezTo>
                  <a:lnTo>
                    <a:pt x="510" y="577"/>
                  </a:lnTo>
                  <a:cubicBezTo>
                    <a:pt x="510" y="596"/>
                    <a:pt x="510" y="613"/>
                    <a:pt x="529" y="613"/>
                  </a:cubicBezTo>
                  <a:cubicBezTo>
                    <a:pt x="549" y="613"/>
                    <a:pt x="549" y="596"/>
                    <a:pt x="549" y="5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A683BEE4-60A4-484A-82CF-A30005CD02A9}"/>
                </a:ext>
              </a:extLst>
            </p:cNvPr>
            <p:cNvSpPr/>
            <p:nvPr/>
          </p:nvSpPr>
          <p:spPr>
            <a:xfrm>
              <a:off x="3844800" y="2951999"/>
              <a:ext cx="198360" cy="293040"/>
            </a:xfrm>
            <a:custGeom>
              <a:avLst/>
              <a:gdLst/>
              <a:ahLst/>
              <a:cxnLst>
                <a:cxn ang="3cd4">
                  <a:pos x="hc" y="t"/>
                </a:cxn>
                <a:cxn ang="cd2">
                  <a:pos x="l" y="vc"/>
                </a:cxn>
                <a:cxn ang="cd4">
                  <a:pos x="hc" y="b"/>
                </a:cxn>
                <a:cxn ang="0">
                  <a:pos x="r" y="vc"/>
                </a:cxn>
              </a:cxnLst>
              <a:rect l="l" t="t" r="r" b="b"/>
              <a:pathLst>
                <a:path w="552" h="815">
                  <a:moveTo>
                    <a:pt x="386" y="540"/>
                  </a:moveTo>
                  <a:cubicBezTo>
                    <a:pt x="361" y="630"/>
                    <a:pt x="336" y="675"/>
                    <a:pt x="325" y="692"/>
                  </a:cubicBezTo>
                  <a:cubicBezTo>
                    <a:pt x="286" y="759"/>
                    <a:pt x="266" y="759"/>
                    <a:pt x="232" y="759"/>
                  </a:cubicBezTo>
                  <a:cubicBezTo>
                    <a:pt x="216" y="759"/>
                    <a:pt x="146" y="756"/>
                    <a:pt x="87" y="717"/>
                  </a:cubicBezTo>
                  <a:cubicBezTo>
                    <a:pt x="42" y="720"/>
                    <a:pt x="8" y="753"/>
                    <a:pt x="8" y="764"/>
                  </a:cubicBezTo>
                  <a:cubicBezTo>
                    <a:pt x="8" y="773"/>
                    <a:pt x="76" y="815"/>
                    <a:pt x="168" y="815"/>
                  </a:cubicBezTo>
                  <a:cubicBezTo>
                    <a:pt x="238" y="815"/>
                    <a:pt x="356" y="776"/>
                    <a:pt x="428" y="616"/>
                  </a:cubicBezTo>
                  <a:cubicBezTo>
                    <a:pt x="456" y="560"/>
                    <a:pt x="470" y="504"/>
                    <a:pt x="476" y="493"/>
                  </a:cubicBezTo>
                  <a:cubicBezTo>
                    <a:pt x="496" y="423"/>
                    <a:pt x="515" y="344"/>
                    <a:pt x="515" y="342"/>
                  </a:cubicBezTo>
                  <a:cubicBezTo>
                    <a:pt x="515" y="336"/>
                    <a:pt x="512" y="330"/>
                    <a:pt x="504" y="330"/>
                  </a:cubicBezTo>
                  <a:cubicBezTo>
                    <a:pt x="496" y="330"/>
                    <a:pt x="479" y="336"/>
                    <a:pt x="459" y="350"/>
                  </a:cubicBezTo>
                  <a:cubicBezTo>
                    <a:pt x="434" y="364"/>
                    <a:pt x="434" y="370"/>
                    <a:pt x="428" y="395"/>
                  </a:cubicBezTo>
                  <a:cubicBezTo>
                    <a:pt x="417" y="428"/>
                    <a:pt x="358" y="574"/>
                    <a:pt x="235" y="574"/>
                  </a:cubicBezTo>
                  <a:cubicBezTo>
                    <a:pt x="140" y="574"/>
                    <a:pt x="84" y="496"/>
                    <a:pt x="84" y="386"/>
                  </a:cubicBezTo>
                  <a:cubicBezTo>
                    <a:pt x="84" y="308"/>
                    <a:pt x="115" y="207"/>
                    <a:pt x="171" y="137"/>
                  </a:cubicBezTo>
                  <a:cubicBezTo>
                    <a:pt x="199" y="106"/>
                    <a:pt x="246" y="53"/>
                    <a:pt x="358" y="53"/>
                  </a:cubicBezTo>
                  <a:cubicBezTo>
                    <a:pt x="378" y="53"/>
                    <a:pt x="406" y="56"/>
                    <a:pt x="431" y="64"/>
                  </a:cubicBezTo>
                  <a:cubicBezTo>
                    <a:pt x="442" y="67"/>
                    <a:pt x="468" y="76"/>
                    <a:pt x="468" y="106"/>
                  </a:cubicBezTo>
                  <a:cubicBezTo>
                    <a:pt x="468" y="140"/>
                    <a:pt x="414" y="204"/>
                    <a:pt x="412" y="210"/>
                  </a:cubicBezTo>
                  <a:cubicBezTo>
                    <a:pt x="409" y="216"/>
                    <a:pt x="403" y="218"/>
                    <a:pt x="403" y="221"/>
                  </a:cubicBezTo>
                  <a:cubicBezTo>
                    <a:pt x="403" y="230"/>
                    <a:pt x="409" y="230"/>
                    <a:pt x="414" y="230"/>
                  </a:cubicBezTo>
                  <a:cubicBezTo>
                    <a:pt x="445" y="230"/>
                    <a:pt x="476" y="202"/>
                    <a:pt x="504" y="165"/>
                  </a:cubicBezTo>
                  <a:cubicBezTo>
                    <a:pt x="512" y="154"/>
                    <a:pt x="552" y="101"/>
                    <a:pt x="552" y="67"/>
                  </a:cubicBezTo>
                  <a:cubicBezTo>
                    <a:pt x="552" y="25"/>
                    <a:pt x="521" y="17"/>
                    <a:pt x="510" y="11"/>
                  </a:cubicBezTo>
                  <a:cubicBezTo>
                    <a:pt x="470" y="0"/>
                    <a:pt x="437" y="0"/>
                    <a:pt x="426" y="0"/>
                  </a:cubicBezTo>
                  <a:cubicBezTo>
                    <a:pt x="202" y="0"/>
                    <a:pt x="0" y="196"/>
                    <a:pt x="0" y="428"/>
                  </a:cubicBezTo>
                  <a:cubicBezTo>
                    <a:pt x="0" y="526"/>
                    <a:pt x="45" y="630"/>
                    <a:pt x="171" y="630"/>
                  </a:cubicBezTo>
                  <a:cubicBezTo>
                    <a:pt x="246" y="630"/>
                    <a:pt x="322" y="591"/>
                    <a:pt x="386" y="5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E00451B2-33AB-4AB0-8FB2-B29002467AD8}"/>
                </a:ext>
              </a:extLst>
            </p:cNvPr>
            <p:cNvSpPr/>
            <p:nvPr/>
          </p:nvSpPr>
          <p:spPr>
            <a:xfrm>
              <a:off x="2478960" y="3487320"/>
              <a:ext cx="197280" cy="254520"/>
            </a:xfrm>
            <a:custGeom>
              <a:avLst/>
              <a:gdLst/>
              <a:ahLst/>
              <a:cxnLst>
                <a:cxn ang="3cd4">
                  <a:pos x="hc" y="t"/>
                </a:cxn>
                <a:cxn ang="cd2">
                  <a:pos x="l" y="vc"/>
                </a:cxn>
                <a:cxn ang="cd4">
                  <a:pos x="hc" y="b"/>
                </a:cxn>
                <a:cxn ang="0">
                  <a:pos x="r" y="vc"/>
                </a:cxn>
              </a:cxnLst>
              <a:rect l="l" t="t" r="r" b="b"/>
              <a:pathLst>
                <a:path w="549" h="708">
                  <a:moveTo>
                    <a:pt x="546" y="36"/>
                  </a:moveTo>
                  <a:cubicBezTo>
                    <a:pt x="549" y="28"/>
                    <a:pt x="549" y="25"/>
                    <a:pt x="549" y="20"/>
                  </a:cubicBezTo>
                  <a:cubicBezTo>
                    <a:pt x="549" y="11"/>
                    <a:pt x="543" y="0"/>
                    <a:pt x="529" y="0"/>
                  </a:cubicBezTo>
                  <a:cubicBezTo>
                    <a:pt x="518" y="0"/>
                    <a:pt x="512" y="11"/>
                    <a:pt x="507" y="22"/>
                  </a:cubicBezTo>
                  <a:lnTo>
                    <a:pt x="426" y="241"/>
                  </a:lnTo>
                  <a:lnTo>
                    <a:pt x="126" y="241"/>
                  </a:lnTo>
                  <a:lnTo>
                    <a:pt x="42" y="22"/>
                  </a:lnTo>
                  <a:cubicBezTo>
                    <a:pt x="36" y="8"/>
                    <a:pt x="34" y="0"/>
                    <a:pt x="20" y="0"/>
                  </a:cubicBezTo>
                  <a:cubicBezTo>
                    <a:pt x="11" y="0"/>
                    <a:pt x="0" y="11"/>
                    <a:pt x="0" y="20"/>
                  </a:cubicBezTo>
                  <a:cubicBezTo>
                    <a:pt x="0" y="22"/>
                    <a:pt x="0" y="22"/>
                    <a:pt x="6" y="36"/>
                  </a:cubicBezTo>
                  <a:lnTo>
                    <a:pt x="252" y="686"/>
                  </a:lnTo>
                  <a:cubicBezTo>
                    <a:pt x="258" y="697"/>
                    <a:pt x="263" y="708"/>
                    <a:pt x="274" y="708"/>
                  </a:cubicBezTo>
                  <a:cubicBezTo>
                    <a:pt x="288" y="708"/>
                    <a:pt x="294" y="697"/>
                    <a:pt x="297" y="686"/>
                  </a:cubicBezTo>
                  <a:close/>
                  <a:moveTo>
                    <a:pt x="140" y="280"/>
                  </a:moveTo>
                  <a:lnTo>
                    <a:pt x="409" y="280"/>
                  </a:lnTo>
                  <a:lnTo>
                    <a:pt x="274" y="630"/>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311A99A5-0D1D-48A7-9BDD-89E36D849A73}"/>
                </a:ext>
              </a:extLst>
            </p:cNvPr>
            <p:cNvSpPr/>
            <p:nvPr/>
          </p:nvSpPr>
          <p:spPr>
            <a:xfrm>
              <a:off x="2685600" y="3499559"/>
              <a:ext cx="94320" cy="238680"/>
            </a:xfrm>
            <a:custGeom>
              <a:avLst/>
              <a:gdLst/>
              <a:ahLst/>
              <a:cxnLst>
                <a:cxn ang="3cd4">
                  <a:pos x="hc" y="t"/>
                </a:cxn>
                <a:cxn ang="cd2">
                  <a:pos x="l" y="vc"/>
                </a:cxn>
                <a:cxn ang="cd4">
                  <a:pos x="hc" y="b"/>
                </a:cxn>
                <a:cxn ang="0">
                  <a:pos x="r" y="vc"/>
                </a:cxn>
              </a:cxnLst>
              <a:rect l="l" t="t" r="r" b="b"/>
              <a:pathLst>
                <a:path w="263" h="664">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6"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4"/>
                    <a:pt x="132" y="664"/>
                  </a:cubicBezTo>
                  <a:cubicBezTo>
                    <a:pt x="227" y="664"/>
                    <a:pt x="263" y="521"/>
                    <a:pt x="263" y="512"/>
                  </a:cubicBezTo>
                  <a:cubicBezTo>
                    <a:pt x="263" y="501"/>
                    <a:pt x="255" y="501"/>
                    <a:pt x="249" y="501"/>
                  </a:cubicBezTo>
                  <a:cubicBezTo>
                    <a:pt x="241" y="501"/>
                    <a:pt x="241" y="504"/>
                    <a:pt x="235" y="521"/>
                  </a:cubicBezTo>
                  <a:cubicBezTo>
                    <a:pt x="218" y="582"/>
                    <a:pt x="185" y="641"/>
                    <a:pt x="134" y="641"/>
                  </a:cubicBezTo>
                  <a:cubicBezTo>
                    <a:pt x="118" y="641"/>
                    <a:pt x="109" y="633"/>
                    <a:pt x="109" y="610"/>
                  </a:cubicBezTo>
                  <a:cubicBezTo>
                    <a:pt x="109" y="585"/>
                    <a:pt x="118" y="571"/>
                    <a:pt x="140" y="51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EC8C3AAD-1782-4620-B96A-F518486C15EF}"/>
                </a:ext>
              </a:extLst>
            </p:cNvPr>
            <p:cNvSpPr/>
            <p:nvPr/>
          </p:nvSpPr>
          <p:spPr>
            <a:xfrm>
              <a:off x="2925719" y="3580919"/>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4"/>
                    <a:pt x="84" y="322"/>
                    <a:pt x="53" y="322"/>
                  </a:cubicBezTo>
                  <a:cubicBezTo>
                    <a:pt x="25" y="322"/>
                    <a:pt x="0" y="344"/>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E6BF4FE1-6A1E-4A8C-8794-D850A0CAB098}"/>
                </a:ext>
              </a:extLst>
            </p:cNvPr>
            <p:cNvSpPr/>
            <p:nvPr/>
          </p:nvSpPr>
          <p:spPr>
            <a:xfrm>
              <a:off x="320076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41C526A7-1A60-4E68-A813-57EBD7B962B5}"/>
                </a:ext>
              </a:extLst>
            </p:cNvPr>
            <p:cNvSpPr/>
            <p:nvPr/>
          </p:nvSpPr>
          <p:spPr>
            <a:xfrm>
              <a:off x="342540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7C4C9C16-F5C9-42CE-991F-339E68AF7A46}"/>
                </a:ext>
              </a:extLst>
            </p:cNvPr>
            <p:cNvSpPr/>
            <p:nvPr/>
          </p:nvSpPr>
          <p:spPr>
            <a:xfrm>
              <a:off x="365940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C9C618B6-0901-44A6-9D12-976B977727A4}"/>
                </a:ext>
              </a:extLst>
            </p:cNvPr>
            <p:cNvSpPr/>
            <p:nvPr/>
          </p:nvSpPr>
          <p:spPr>
            <a:xfrm>
              <a:off x="3969719"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770D495A-DE79-41AF-832D-64F3D7D0AA16}"/>
                </a:ext>
              </a:extLst>
            </p:cNvPr>
            <p:cNvSpPr/>
            <p:nvPr/>
          </p:nvSpPr>
          <p:spPr>
            <a:xfrm>
              <a:off x="4204800" y="415367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67F2E8F3-774E-48B2-9648-C31E5CDB41E3}"/>
                </a:ext>
              </a:extLst>
            </p:cNvPr>
            <p:cNvSpPr/>
            <p:nvPr/>
          </p:nvSpPr>
          <p:spPr>
            <a:xfrm>
              <a:off x="44344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F0B1A52E-A16B-4715-B5AB-E496704EF62D}"/>
                </a:ext>
              </a:extLst>
            </p:cNvPr>
            <p:cNvSpPr/>
            <p:nvPr/>
          </p:nvSpPr>
          <p:spPr>
            <a:xfrm>
              <a:off x="475920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EFD4D391-8665-4DD1-89E4-440FB618112B}"/>
                </a:ext>
              </a:extLst>
            </p:cNvPr>
            <p:cNvSpPr/>
            <p:nvPr/>
          </p:nvSpPr>
          <p:spPr>
            <a:xfrm>
              <a:off x="491652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30E49676-9717-4A1E-B9C7-45B2032A097E}"/>
                </a:ext>
              </a:extLst>
            </p:cNvPr>
            <p:cNvSpPr/>
            <p:nvPr/>
          </p:nvSpPr>
          <p:spPr>
            <a:xfrm>
              <a:off x="507384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2BB9C47E-ECED-4E82-A590-092F5B739F17}"/>
                </a:ext>
              </a:extLst>
            </p:cNvPr>
            <p:cNvSpPr/>
            <p:nvPr/>
          </p:nvSpPr>
          <p:spPr>
            <a:xfrm>
              <a:off x="52408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CB551F4C-08C0-4F94-B30C-8277DF51BD6B}"/>
                </a:ext>
              </a:extLst>
            </p:cNvPr>
            <p:cNvSpPr/>
            <p:nvPr/>
          </p:nvSpPr>
          <p:spPr>
            <a:xfrm>
              <a:off x="554832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3609B9D4-04B4-4405-AD65-C1F982B96CE6}"/>
                </a:ext>
              </a:extLst>
            </p:cNvPr>
            <p:cNvSpPr/>
            <p:nvPr/>
          </p:nvSpPr>
          <p:spPr>
            <a:xfrm>
              <a:off x="577224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01122B70-02E3-4AE1-B774-312869F45EE0}"/>
                </a:ext>
              </a:extLst>
            </p:cNvPr>
            <p:cNvSpPr/>
            <p:nvPr/>
          </p:nvSpPr>
          <p:spPr>
            <a:xfrm>
              <a:off x="600624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84363D15-F06A-47A5-9018-4AD3E1AAB3B4}"/>
                </a:ext>
              </a:extLst>
            </p:cNvPr>
            <p:cNvSpPr/>
            <p:nvPr/>
          </p:nvSpPr>
          <p:spPr>
            <a:xfrm>
              <a:off x="6316560"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A9A2445B-3094-4702-BFC8-0D900928439B}"/>
                </a:ext>
              </a:extLst>
            </p:cNvPr>
            <p:cNvSpPr/>
            <p:nvPr/>
          </p:nvSpPr>
          <p:spPr>
            <a:xfrm>
              <a:off x="6536160" y="4209120"/>
              <a:ext cx="151920" cy="112680"/>
            </a:xfrm>
            <a:custGeom>
              <a:avLst/>
              <a:gdLst/>
              <a:ahLst/>
              <a:cxnLst>
                <a:cxn ang="3cd4">
                  <a:pos x="hc" y="t"/>
                </a:cxn>
                <a:cxn ang="cd2">
                  <a:pos x="l" y="vc"/>
                </a:cxn>
                <a:cxn ang="cd4">
                  <a:pos x="hc" y="b"/>
                </a:cxn>
                <a:cxn ang="0">
                  <a:pos x="r" y="vc"/>
                </a:cxn>
              </a:cxnLst>
              <a:rect l="l" t="t" r="r" b="b"/>
              <a:pathLst>
                <a:path w="423" h="314">
                  <a:moveTo>
                    <a:pt x="53" y="263"/>
                  </a:moveTo>
                  <a:cubicBezTo>
                    <a:pt x="50" y="272"/>
                    <a:pt x="45" y="288"/>
                    <a:pt x="45" y="291"/>
                  </a:cubicBezTo>
                  <a:cubicBezTo>
                    <a:pt x="45" y="305"/>
                    <a:pt x="59" y="314"/>
                    <a:pt x="70" y="314"/>
                  </a:cubicBezTo>
                  <a:cubicBezTo>
                    <a:pt x="81" y="314"/>
                    <a:pt x="92" y="305"/>
                    <a:pt x="95" y="300"/>
                  </a:cubicBezTo>
                  <a:cubicBezTo>
                    <a:pt x="98" y="291"/>
                    <a:pt x="104" y="269"/>
                    <a:pt x="109" y="255"/>
                  </a:cubicBezTo>
                  <a:cubicBezTo>
                    <a:pt x="112" y="241"/>
                    <a:pt x="120" y="210"/>
                    <a:pt x="123" y="193"/>
                  </a:cubicBezTo>
                  <a:cubicBezTo>
                    <a:pt x="129" y="176"/>
                    <a:pt x="132" y="162"/>
                    <a:pt x="134" y="146"/>
                  </a:cubicBezTo>
                  <a:cubicBezTo>
                    <a:pt x="143" y="118"/>
                    <a:pt x="143" y="112"/>
                    <a:pt x="165" y="84"/>
                  </a:cubicBezTo>
                  <a:cubicBezTo>
                    <a:pt x="185" y="56"/>
                    <a:pt x="216" y="20"/>
                    <a:pt x="269" y="20"/>
                  </a:cubicBezTo>
                  <a:cubicBezTo>
                    <a:pt x="308" y="20"/>
                    <a:pt x="308" y="56"/>
                    <a:pt x="308" y="67"/>
                  </a:cubicBezTo>
                  <a:cubicBezTo>
                    <a:pt x="308" y="109"/>
                    <a:pt x="280" y="188"/>
                    <a:pt x="269" y="216"/>
                  </a:cubicBezTo>
                  <a:cubicBezTo>
                    <a:pt x="260" y="235"/>
                    <a:pt x="258" y="241"/>
                    <a:pt x="258" y="255"/>
                  </a:cubicBezTo>
                  <a:cubicBezTo>
                    <a:pt x="258" y="291"/>
                    <a:pt x="288" y="314"/>
                    <a:pt x="325" y="314"/>
                  </a:cubicBezTo>
                  <a:cubicBezTo>
                    <a:pt x="392" y="314"/>
                    <a:pt x="423" y="218"/>
                    <a:pt x="423" y="207"/>
                  </a:cubicBezTo>
                  <a:cubicBezTo>
                    <a:pt x="423" y="199"/>
                    <a:pt x="414" y="199"/>
                    <a:pt x="412" y="199"/>
                  </a:cubicBezTo>
                  <a:cubicBezTo>
                    <a:pt x="403" y="199"/>
                    <a:pt x="403" y="202"/>
                    <a:pt x="400" y="210"/>
                  </a:cubicBezTo>
                  <a:cubicBezTo>
                    <a:pt x="384" y="266"/>
                    <a:pt x="353" y="294"/>
                    <a:pt x="325" y="294"/>
                  </a:cubicBezTo>
                  <a:cubicBezTo>
                    <a:pt x="311" y="294"/>
                    <a:pt x="308" y="286"/>
                    <a:pt x="308" y="269"/>
                  </a:cubicBezTo>
                  <a:cubicBezTo>
                    <a:pt x="308" y="255"/>
                    <a:pt x="311" y="244"/>
                    <a:pt x="325" y="213"/>
                  </a:cubicBezTo>
                  <a:cubicBezTo>
                    <a:pt x="333" y="193"/>
                    <a:pt x="361" y="118"/>
                    <a:pt x="361" y="78"/>
                  </a:cubicBezTo>
                  <a:cubicBezTo>
                    <a:pt x="361" y="11"/>
                    <a:pt x="308"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9" name="TextBox 48">
            <a:extLst>
              <a:ext uri="{FF2B5EF4-FFF2-40B4-BE49-F238E27FC236}">
                <a16:creationId xmlns:a16="http://schemas.microsoft.com/office/drawing/2014/main" id="{0137FD49-0B0A-46EB-A93C-0C25EBDDB5C1}"/>
              </a:ext>
            </a:extLst>
          </p:cNvPr>
          <p:cNvSpPr txBox="1"/>
          <p:nvPr/>
        </p:nvSpPr>
        <p:spPr>
          <a:xfrm>
            <a:off x="5498640" y="2285280"/>
            <a:ext cx="1806690" cy="444758"/>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400" b="0" i="0" u="none" strike="noStrike" kern="1200" cap="none" dirty="0">
                <a:ln>
                  <a:noFill/>
                </a:ln>
                <a:latin typeface="Arial" panose="020B0604020202020204" pitchFamily="34" charset="0"/>
                <a:ea typeface="Noto Sans CJK SC Regular" pitchFamily="2"/>
                <a:cs typeface="Arial" panose="020B0604020202020204" pitchFamily="34" charset="0"/>
              </a:rPr>
              <a:t>// Feasibility</a:t>
            </a:r>
          </a:p>
        </p:txBody>
      </p:sp>
      <p:sp>
        <p:nvSpPr>
          <p:cNvPr id="50" name="TextBox 49">
            <a:extLst>
              <a:ext uri="{FF2B5EF4-FFF2-40B4-BE49-F238E27FC236}">
                <a16:creationId xmlns:a16="http://schemas.microsoft.com/office/drawing/2014/main" id="{F023A794-F227-4AA1-B351-E2D367B24DD6}"/>
              </a:ext>
            </a:extLst>
          </p:cNvPr>
          <p:cNvSpPr txBox="1"/>
          <p:nvPr/>
        </p:nvSpPr>
        <p:spPr>
          <a:xfrm>
            <a:off x="5462640" y="2789280"/>
            <a:ext cx="3895082" cy="444758"/>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400" b="0" i="0" u="none" strike="noStrike" kern="1200" cap="none" dirty="0">
                <a:ln>
                  <a:noFill/>
                </a:ln>
                <a:latin typeface="Arial" panose="020B0604020202020204" pitchFamily="34" charset="0"/>
                <a:ea typeface="Noto Sans CJK SC Regular" pitchFamily="2"/>
                <a:cs typeface="Arial" panose="020B0604020202020204" pitchFamily="34" charset="0"/>
              </a:rPr>
              <a:t>// Initial and goal conditions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page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1925-8C76-48D4-900C-2F2EFF78FD8B}"/>
              </a:ext>
            </a:extLst>
          </p:cNvPr>
          <p:cNvSpPr txBox="1">
            <a:spLocks noGrp="1"/>
          </p:cNvSpPr>
          <p:nvPr>
            <p:ph type="title" idx="4294967295"/>
          </p:nvPr>
        </p:nvSpPr>
        <p:spPr>
          <a:xfrm>
            <a:off x="503999" y="110880"/>
            <a:ext cx="9071640" cy="1176840"/>
          </a:xfrm>
        </p:spPr>
        <p:txBody>
          <a:bodyPr/>
          <a:lstStyle/>
          <a:p>
            <a:pPr lvl="0"/>
            <a:r>
              <a:rPr lang="en-GB" dirty="0"/>
              <a:t>Contact planning as a feasibility problem</a:t>
            </a:r>
          </a:p>
        </p:txBody>
      </p:sp>
      <p:grpSp>
        <p:nvGrpSpPr>
          <p:cNvPr id="3" name="Group 2" descr="28§display§\begin{equation*} \label{eq:lp_trans} \begin{aligned}&#10;\text {find }  \quad &amp;  \mathbf{X} = [ \mathbf{p}_1  \dots  \mathbf{p}_m]  &amp; \\&#10;\text {s.t. } \quad  &amp;  \mathbf{X}  \in \mathcal{F} &amp; \\ &#10;\quad  &amp;   \mathbf{X}    \in \mathcal{I}  \cap  \mathcal{G}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B00E1A86-2008-4B28-B0FC-50628754F571}"/>
              </a:ext>
            </a:extLst>
          </p:cNvPr>
          <p:cNvGrpSpPr/>
          <p:nvPr/>
        </p:nvGrpSpPr>
        <p:grpSpPr>
          <a:xfrm>
            <a:off x="1416599" y="1873440"/>
            <a:ext cx="5282640" cy="2460240"/>
            <a:chOff x="1416599" y="1873440"/>
            <a:chExt cx="5282640" cy="2460240"/>
          </a:xfrm>
        </p:grpSpPr>
        <p:sp>
          <p:nvSpPr>
            <p:cNvPr id="4" name="Freeform: Shape 3">
              <a:extLst>
                <a:ext uri="{FF2B5EF4-FFF2-40B4-BE49-F238E27FC236}">
                  <a16:creationId xmlns:a16="http://schemas.microsoft.com/office/drawing/2014/main" id="{21A002B0-AA90-46B6-AC37-C21330B0ED62}"/>
                </a:ext>
              </a:extLst>
            </p:cNvPr>
            <p:cNvSpPr/>
            <p:nvPr/>
          </p:nvSpPr>
          <p:spPr>
            <a:xfrm>
              <a:off x="1416599" y="1874520"/>
              <a:ext cx="5282640" cy="2459160"/>
            </a:xfrm>
            <a:custGeom>
              <a:avLst/>
              <a:gdLst/>
              <a:ahLst/>
              <a:cxnLst>
                <a:cxn ang="3cd4">
                  <a:pos x="hc" y="t"/>
                </a:cxn>
                <a:cxn ang="cd2">
                  <a:pos x="l" y="vc"/>
                </a:cxn>
                <a:cxn ang="cd4">
                  <a:pos x="hc" y="b"/>
                </a:cxn>
                <a:cxn ang="0">
                  <a:pos x="r" y="vc"/>
                </a:cxn>
              </a:cxnLst>
              <a:rect l="l" t="t" r="r" b="b"/>
              <a:pathLst>
                <a:path w="14675" h="6832">
                  <a:moveTo>
                    <a:pt x="7339" y="6832"/>
                  </a:moveTo>
                  <a:lnTo>
                    <a:pt x="0" y="6832"/>
                  </a:lnTo>
                  <a:lnTo>
                    <a:pt x="0" y="0"/>
                  </a:lnTo>
                  <a:lnTo>
                    <a:pt x="14675" y="0"/>
                  </a:lnTo>
                  <a:lnTo>
                    <a:pt x="14675" y="683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7DAF639B-2CFC-488C-9E93-3260BF4A933D}"/>
                </a:ext>
              </a:extLst>
            </p:cNvPr>
            <p:cNvSpPr/>
            <p:nvPr/>
          </p:nvSpPr>
          <p:spPr>
            <a:xfrm>
              <a:off x="1425600" y="1889640"/>
              <a:ext cx="178200" cy="250560"/>
            </a:xfrm>
            <a:custGeom>
              <a:avLst/>
              <a:gdLst/>
              <a:ahLst/>
              <a:cxnLst>
                <a:cxn ang="3cd4">
                  <a:pos x="hc" y="t"/>
                </a:cxn>
                <a:cxn ang="cd2">
                  <a:pos x="l" y="vc"/>
                </a:cxn>
                <a:cxn ang="cd4">
                  <a:pos x="hc" y="b"/>
                </a:cxn>
                <a:cxn ang="0">
                  <a:pos x="r" y="vc"/>
                </a:cxn>
              </a:cxnLst>
              <a:rect l="l" t="t" r="r" b="b"/>
              <a:pathLst>
                <a:path w="496" h="697">
                  <a:moveTo>
                    <a:pt x="300" y="302"/>
                  </a:moveTo>
                  <a:cubicBezTo>
                    <a:pt x="344" y="302"/>
                    <a:pt x="353" y="314"/>
                    <a:pt x="353" y="356"/>
                  </a:cubicBezTo>
                  <a:lnTo>
                    <a:pt x="353" y="622"/>
                  </a:lnTo>
                  <a:cubicBezTo>
                    <a:pt x="353" y="666"/>
                    <a:pt x="342" y="666"/>
                    <a:pt x="274" y="666"/>
                  </a:cubicBezTo>
                  <a:lnTo>
                    <a:pt x="274" y="697"/>
                  </a:lnTo>
                  <a:cubicBezTo>
                    <a:pt x="308" y="694"/>
                    <a:pt x="361" y="694"/>
                    <a:pt x="384" y="694"/>
                  </a:cubicBezTo>
                  <a:cubicBezTo>
                    <a:pt x="409" y="694"/>
                    <a:pt x="459" y="694"/>
                    <a:pt x="496" y="697"/>
                  </a:cubicBezTo>
                  <a:lnTo>
                    <a:pt x="496" y="666"/>
                  </a:lnTo>
                  <a:cubicBezTo>
                    <a:pt x="428" y="666"/>
                    <a:pt x="417" y="666"/>
                    <a:pt x="417" y="622"/>
                  </a:cubicBezTo>
                  <a:lnTo>
                    <a:pt x="417" y="258"/>
                  </a:lnTo>
                  <a:lnTo>
                    <a:pt x="294" y="269"/>
                  </a:lnTo>
                  <a:cubicBezTo>
                    <a:pt x="277" y="269"/>
                    <a:pt x="277" y="269"/>
                    <a:pt x="274" y="269"/>
                  </a:cubicBezTo>
                  <a:cubicBezTo>
                    <a:pt x="274" y="272"/>
                    <a:pt x="272" y="272"/>
                    <a:pt x="258" y="272"/>
                  </a:cubicBezTo>
                  <a:lnTo>
                    <a:pt x="140" y="272"/>
                  </a:lnTo>
                  <a:lnTo>
                    <a:pt x="140" y="160"/>
                  </a:lnTo>
                  <a:cubicBezTo>
                    <a:pt x="140" y="62"/>
                    <a:pt x="227" y="22"/>
                    <a:pt x="288" y="22"/>
                  </a:cubicBezTo>
                  <a:cubicBezTo>
                    <a:pt x="316" y="22"/>
                    <a:pt x="353" y="31"/>
                    <a:pt x="372" y="53"/>
                  </a:cubicBezTo>
                  <a:cubicBezTo>
                    <a:pt x="330" y="56"/>
                    <a:pt x="325" y="84"/>
                    <a:pt x="325" y="101"/>
                  </a:cubicBezTo>
                  <a:cubicBezTo>
                    <a:pt x="325" y="132"/>
                    <a:pt x="350" y="146"/>
                    <a:pt x="370" y="146"/>
                  </a:cubicBezTo>
                  <a:cubicBezTo>
                    <a:pt x="392" y="146"/>
                    <a:pt x="414" y="129"/>
                    <a:pt x="414" y="101"/>
                  </a:cubicBezTo>
                  <a:cubicBezTo>
                    <a:pt x="414" y="42"/>
                    <a:pt x="361" y="0"/>
                    <a:pt x="288" y="0"/>
                  </a:cubicBezTo>
                  <a:cubicBezTo>
                    <a:pt x="196" y="0"/>
                    <a:pt x="78" y="50"/>
                    <a:pt x="78" y="157"/>
                  </a:cubicBezTo>
                  <a:lnTo>
                    <a:pt x="78" y="272"/>
                  </a:lnTo>
                  <a:lnTo>
                    <a:pt x="0" y="272"/>
                  </a:lnTo>
                  <a:lnTo>
                    <a:pt x="0" y="302"/>
                  </a:lnTo>
                  <a:lnTo>
                    <a:pt x="78" y="302"/>
                  </a:lnTo>
                  <a:lnTo>
                    <a:pt x="78" y="622"/>
                  </a:lnTo>
                  <a:cubicBezTo>
                    <a:pt x="78" y="666"/>
                    <a:pt x="67" y="666"/>
                    <a:pt x="0" y="666"/>
                  </a:cubicBezTo>
                  <a:lnTo>
                    <a:pt x="0" y="697"/>
                  </a:lnTo>
                  <a:cubicBezTo>
                    <a:pt x="34" y="694"/>
                    <a:pt x="87" y="694"/>
                    <a:pt x="112" y="694"/>
                  </a:cubicBezTo>
                  <a:cubicBezTo>
                    <a:pt x="134" y="694"/>
                    <a:pt x="185" y="694"/>
                    <a:pt x="221" y="697"/>
                  </a:cubicBezTo>
                  <a:lnTo>
                    <a:pt x="221" y="666"/>
                  </a:lnTo>
                  <a:cubicBezTo>
                    <a:pt x="154" y="666"/>
                    <a:pt x="143" y="666"/>
                    <a:pt x="143" y="622"/>
                  </a:cubicBezTo>
                  <a:lnTo>
                    <a:pt x="143" y="302"/>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80A19128-23BD-4F75-BE2D-A2B5762B1268}"/>
                </a:ext>
              </a:extLst>
            </p:cNvPr>
            <p:cNvSpPr/>
            <p:nvPr/>
          </p:nvSpPr>
          <p:spPr>
            <a:xfrm>
              <a:off x="1624319" y="1982160"/>
              <a:ext cx="178920" cy="156960"/>
            </a:xfrm>
            <a:custGeom>
              <a:avLst/>
              <a:gdLst/>
              <a:ahLst/>
              <a:cxnLst>
                <a:cxn ang="3cd4">
                  <a:pos x="hc" y="t"/>
                </a:cxn>
                <a:cxn ang="cd2">
                  <a:pos x="l" y="vc"/>
                </a:cxn>
                <a:cxn ang="cd4">
                  <a:pos x="hc" y="b"/>
                </a:cxn>
                <a:cxn ang="0">
                  <a:pos x="r" y="vc"/>
                </a:cxn>
              </a:cxnLst>
              <a:rect l="l" t="t" r="r" b="b"/>
              <a:pathLst>
                <a:path w="498" h="437">
                  <a:moveTo>
                    <a:pt x="78" y="98"/>
                  </a:moveTo>
                  <a:lnTo>
                    <a:pt x="78" y="361"/>
                  </a:lnTo>
                  <a:cubicBezTo>
                    <a:pt x="78" y="406"/>
                    <a:pt x="67" y="406"/>
                    <a:pt x="0" y="406"/>
                  </a:cubicBezTo>
                  <a:lnTo>
                    <a:pt x="0" y="437"/>
                  </a:lnTo>
                  <a:cubicBezTo>
                    <a:pt x="34" y="437"/>
                    <a:pt x="84" y="434"/>
                    <a:pt x="112" y="434"/>
                  </a:cubicBezTo>
                  <a:cubicBezTo>
                    <a:pt x="137" y="434"/>
                    <a:pt x="190" y="437"/>
                    <a:pt x="224" y="437"/>
                  </a:cubicBezTo>
                  <a:lnTo>
                    <a:pt x="224" y="406"/>
                  </a:lnTo>
                  <a:cubicBezTo>
                    <a:pt x="157" y="406"/>
                    <a:pt x="146" y="406"/>
                    <a:pt x="146" y="361"/>
                  </a:cubicBezTo>
                  <a:lnTo>
                    <a:pt x="146" y="179"/>
                  </a:lnTo>
                  <a:cubicBezTo>
                    <a:pt x="146" y="78"/>
                    <a:pt x="216" y="22"/>
                    <a:pt x="280" y="22"/>
                  </a:cubicBezTo>
                  <a:cubicBezTo>
                    <a:pt x="342" y="22"/>
                    <a:pt x="353" y="76"/>
                    <a:pt x="353" y="132"/>
                  </a:cubicBezTo>
                  <a:lnTo>
                    <a:pt x="353" y="361"/>
                  </a:lnTo>
                  <a:cubicBezTo>
                    <a:pt x="353" y="406"/>
                    <a:pt x="342" y="406"/>
                    <a:pt x="274" y="406"/>
                  </a:cubicBezTo>
                  <a:lnTo>
                    <a:pt x="274" y="437"/>
                  </a:lnTo>
                  <a:cubicBezTo>
                    <a:pt x="311" y="437"/>
                    <a:pt x="361" y="434"/>
                    <a:pt x="386" y="434"/>
                  </a:cubicBezTo>
                  <a:cubicBezTo>
                    <a:pt x="412" y="434"/>
                    <a:pt x="465" y="437"/>
                    <a:pt x="498" y="437"/>
                  </a:cubicBezTo>
                  <a:lnTo>
                    <a:pt x="498" y="406"/>
                  </a:lnTo>
                  <a:cubicBezTo>
                    <a:pt x="445" y="406"/>
                    <a:pt x="423" y="406"/>
                    <a:pt x="420" y="378"/>
                  </a:cubicBezTo>
                  <a:lnTo>
                    <a:pt x="420" y="188"/>
                  </a:lnTo>
                  <a:cubicBezTo>
                    <a:pt x="420" y="104"/>
                    <a:pt x="420" y="73"/>
                    <a:pt x="389" y="36"/>
                  </a:cubicBezTo>
                  <a:cubicBezTo>
                    <a:pt x="375" y="20"/>
                    <a:pt x="344" y="0"/>
                    <a:pt x="286" y="0"/>
                  </a:cubicBezTo>
                  <a:cubicBezTo>
                    <a:pt x="213" y="0"/>
                    <a:pt x="168" y="42"/>
                    <a:pt x="140" y="104"/>
                  </a:cubicBezTo>
                  <a:lnTo>
                    <a:pt x="140" y="0"/>
                  </a:lnTo>
                  <a:lnTo>
                    <a:pt x="0" y="11"/>
                  </a:lnTo>
                  <a:lnTo>
                    <a:pt x="0" y="42"/>
                  </a:lnTo>
                  <a:cubicBezTo>
                    <a:pt x="70" y="42"/>
                    <a:pt x="78" y="48"/>
                    <a:pt x="78" y="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B771528D-AC84-43FB-9FC7-7479EDD2C1C0}"/>
                </a:ext>
              </a:extLst>
            </p:cNvPr>
            <p:cNvSpPr/>
            <p:nvPr/>
          </p:nvSpPr>
          <p:spPr>
            <a:xfrm>
              <a:off x="1820880" y="1893600"/>
              <a:ext cx="174960" cy="250560"/>
            </a:xfrm>
            <a:custGeom>
              <a:avLst/>
              <a:gdLst/>
              <a:ahLst/>
              <a:cxnLst>
                <a:cxn ang="3cd4">
                  <a:pos x="hc" y="t"/>
                </a:cxn>
                <a:cxn ang="cd2">
                  <a:pos x="l" y="vc"/>
                </a:cxn>
                <a:cxn ang="cd4">
                  <a:pos x="hc" y="b"/>
                </a:cxn>
                <a:cxn ang="0">
                  <a:pos x="r" y="vc"/>
                </a:cxn>
              </a:cxnLst>
              <a:rect l="l" t="t" r="r" b="b"/>
              <a:pathLst>
                <a:path w="487" h="697">
                  <a:moveTo>
                    <a:pt x="342" y="630"/>
                  </a:moveTo>
                  <a:lnTo>
                    <a:pt x="342" y="697"/>
                  </a:lnTo>
                  <a:lnTo>
                    <a:pt x="487" y="686"/>
                  </a:lnTo>
                  <a:lnTo>
                    <a:pt x="487" y="655"/>
                  </a:lnTo>
                  <a:cubicBezTo>
                    <a:pt x="420" y="655"/>
                    <a:pt x="412" y="647"/>
                    <a:pt x="412" y="599"/>
                  </a:cubicBezTo>
                  <a:lnTo>
                    <a:pt x="412" y="0"/>
                  </a:lnTo>
                  <a:lnTo>
                    <a:pt x="269" y="11"/>
                  </a:lnTo>
                  <a:lnTo>
                    <a:pt x="269" y="42"/>
                  </a:lnTo>
                  <a:cubicBezTo>
                    <a:pt x="339" y="42"/>
                    <a:pt x="344" y="48"/>
                    <a:pt x="344" y="98"/>
                  </a:cubicBezTo>
                  <a:lnTo>
                    <a:pt x="344" y="311"/>
                  </a:lnTo>
                  <a:cubicBezTo>
                    <a:pt x="316" y="274"/>
                    <a:pt x="274" y="249"/>
                    <a:pt x="221" y="249"/>
                  </a:cubicBezTo>
                  <a:cubicBezTo>
                    <a:pt x="104" y="249"/>
                    <a:pt x="0" y="347"/>
                    <a:pt x="0" y="473"/>
                  </a:cubicBezTo>
                  <a:cubicBezTo>
                    <a:pt x="0" y="599"/>
                    <a:pt x="98" y="697"/>
                    <a:pt x="210" y="697"/>
                  </a:cubicBezTo>
                  <a:cubicBezTo>
                    <a:pt x="274" y="697"/>
                    <a:pt x="316" y="664"/>
                    <a:pt x="342" y="630"/>
                  </a:cubicBezTo>
                  <a:close/>
                  <a:moveTo>
                    <a:pt x="342" y="367"/>
                  </a:moveTo>
                  <a:lnTo>
                    <a:pt x="342" y="568"/>
                  </a:lnTo>
                  <a:cubicBezTo>
                    <a:pt x="342" y="588"/>
                    <a:pt x="342" y="588"/>
                    <a:pt x="330" y="605"/>
                  </a:cubicBezTo>
                  <a:cubicBezTo>
                    <a:pt x="302" y="652"/>
                    <a:pt x="258" y="675"/>
                    <a:pt x="216" y="675"/>
                  </a:cubicBezTo>
                  <a:cubicBezTo>
                    <a:pt x="171" y="675"/>
                    <a:pt x="134" y="650"/>
                    <a:pt x="112" y="610"/>
                  </a:cubicBezTo>
                  <a:cubicBezTo>
                    <a:pt x="84" y="571"/>
                    <a:pt x="81" y="515"/>
                    <a:pt x="81" y="473"/>
                  </a:cubicBezTo>
                  <a:cubicBezTo>
                    <a:pt x="81" y="437"/>
                    <a:pt x="84" y="378"/>
                    <a:pt x="112" y="333"/>
                  </a:cubicBezTo>
                  <a:cubicBezTo>
                    <a:pt x="134" y="302"/>
                    <a:pt x="171" y="272"/>
                    <a:pt x="224" y="272"/>
                  </a:cubicBezTo>
                  <a:cubicBezTo>
                    <a:pt x="260" y="272"/>
                    <a:pt x="300" y="286"/>
                    <a:pt x="330" y="330"/>
                  </a:cubicBezTo>
                  <a:cubicBezTo>
                    <a:pt x="342" y="347"/>
                    <a:pt x="342" y="350"/>
                    <a:pt x="342" y="3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B03FA8F7-712C-4DEE-8317-B0872E83D3CB}"/>
                </a:ext>
              </a:extLst>
            </p:cNvPr>
            <p:cNvSpPr/>
            <p:nvPr/>
          </p:nvSpPr>
          <p:spPr>
            <a:xfrm>
              <a:off x="2491200" y="189648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18E2478F-53B7-45E6-A81D-A6792F368D74}"/>
                </a:ext>
              </a:extLst>
            </p:cNvPr>
            <p:cNvSpPr/>
            <p:nvPr/>
          </p:nvSpPr>
          <p:spPr>
            <a:xfrm>
              <a:off x="2904480" y="2009520"/>
              <a:ext cx="236520" cy="83160"/>
            </a:xfrm>
            <a:custGeom>
              <a:avLst/>
              <a:gdLst/>
              <a:ahLst/>
              <a:cxnLst>
                <a:cxn ang="3cd4">
                  <a:pos x="hc" y="t"/>
                </a:cxn>
                <a:cxn ang="cd2">
                  <a:pos x="l" y="vc"/>
                </a:cxn>
                <a:cxn ang="cd4">
                  <a:pos x="hc" y="b"/>
                </a:cxn>
                <a:cxn ang="0">
                  <a:pos x="r" y="vc"/>
                </a:cxn>
              </a:cxnLst>
              <a:rect l="l" t="t" r="r" b="b"/>
              <a:pathLst>
                <a:path w="658" h="232">
                  <a:moveTo>
                    <a:pt x="624" y="39"/>
                  </a:moveTo>
                  <a:cubicBezTo>
                    <a:pt x="638" y="39"/>
                    <a:pt x="658" y="39"/>
                    <a:pt x="658" y="20"/>
                  </a:cubicBezTo>
                  <a:cubicBezTo>
                    <a:pt x="658" y="0"/>
                    <a:pt x="638" y="0"/>
                    <a:pt x="624" y="0"/>
                  </a:cubicBezTo>
                  <a:lnTo>
                    <a:pt x="34" y="0"/>
                  </a:lnTo>
                  <a:cubicBezTo>
                    <a:pt x="20" y="0"/>
                    <a:pt x="0" y="0"/>
                    <a:pt x="0" y="20"/>
                  </a:cubicBezTo>
                  <a:cubicBezTo>
                    <a:pt x="0" y="39"/>
                    <a:pt x="20" y="39"/>
                    <a:pt x="34" y="39"/>
                  </a:cubicBezTo>
                  <a:close/>
                  <a:moveTo>
                    <a:pt x="624" y="232"/>
                  </a:moveTo>
                  <a:cubicBezTo>
                    <a:pt x="638" y="232"/>
                    <a:pt x="658" y="232"/>
                    <a:pt x="658" y="213"/>
                  </a:cubicBezTo>
                  <a:cubicBezTo>
                    <a:pt x="658" y="193"/>
                    <a:pt x="638" y="193"/>
                    <a:pt x="624" y="193"/>
                  </a:cubicBezTo>
                  <a:lnTo>
                    <a:pt x="34" y="193"/>
                  </a:lnTo>
                  <a:cubicBezTo>
                    <a:pt x="20" y="193"/>
                    <a:pt x="0" y="193"/>
                    <a:pt x="0" y="213"/>
                  </a:cubicBezTo>
                  <a:cubicBezTo>
                    <a:pt x="0" y="232"/>
                    <a:pt x="20" y="232"/>
                    <a:pt x="34" y="23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9037AC38-B7FB-4C7D-9EC6-B5545B80370F}"/>
                </a:ext>
              </a:extLst>
            </p:cNvPr>
            <p:cNvSpPr/>
            <p:nvPr/>
          </p:nvSpPr>
          <p:spPr>
            <a:xfrm>
              <a:off x="3299400" y="1873440"/>
              <a:ext cx="48960" cy="354600"/>
            </a:xfrm>
            <a:custGeom>
              <a:avLst/>
              <a:gdLst/>
              <a:ahLst/>
              <a:cxnLst>
                <a:cxn ang="3cd4">
                  <a:pos x="hc" y="t"/>
                </a:cxn>
                <a:cxn ang="cd2">
                  <a:pos x="l" y="vc"/>
                </a:cxn>
                <a:cxn ang="cd4">
                  <a:pos x="hc" y="b"/>
                </a:cxn>
                <a:cxn ang="0">
                  <a:pos x="r" y="vc"/>
                </a:cxn>
              </a:cxnLst>
              <a:rect l="l" t="t" r="r" b="b"/>
              <a:pathLst>
                <a:path w="137" h="986">
                  <a:moveTo>
                    <a:pt x="137" y="986"/>
                  </a:moveTo>
                  <a:lnTo>
                    <a:pt x="137" y="946"/>
                  </a:lnTo>
                  <a:lnTo>
                    <a:pt x="39" y="946"/>
                  </a:lnTo>
                  <a:lnTo>
                    <a:pt x="39" y="39"/>
                  </a:lnTo>
                  <a:lnTo>
                    <a:pt x="137" y="39"/>
                  </a:lnTo>
                  <a:lnTo>
                    <a:pt x="137" y="0"/>
                  </a:lnTo>
                  <a:lnTo>
                    <a:pt x="0" y="0"/>
                  </a:lnTo>
                  <a:lnTo>
                    <a:pt x="0"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8410C30E-DF11-44D7-9535-BF779B13C8D8}"/>
                </a:ext>
              </a:extLst>
            </p:cNvPr>
            <p:cNvSpPr/>
            <p:nvPr/>
          </p:nvSpPr>
          <p:spPr>
            <a:xfrm>
              <a:off x="336924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6"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12D6229A-953F-43D1-9DE6-8087711273F4}"/>
                </a:ext>
              </a:extLst>
            </p:cNvPr>
            <p:cNvSpPr/>
            <p:nvPr/>
          </p:nvSpPr>
          <p:spPr>
            <a:xfrm>
              <a:off x="3607920" y="202751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CDD9C624-BBD5-4C9E-99F4-3B32F21509A7}"/>
                </a:ext>
              </a:extLst>
            </p:cNvPr>
            <p:cNvSpPr/>
            <p:nvPr/>
          </p:nvSpPr>
          <p:spPr>
            <a:xfrm>
              <a:off x="3829679"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8C532D6A-9F14-40B3-A26B-815CF18ADD8E}"/>
                </a:ext>
              </a:extLst>
            </p:cNvPr>
            <p:cNvSpPr/>
            <p:nvPr/>
          </p:nvSpPr>
          <p:spPr>
            <a:xfrm>
              <a:off x="398700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F99CE6F7-1B33-4F74-937C-6D804BEAF75D}"/>
                </a:ext>
              </a:extLst>
            </p:cNvPr>
            <p:cNvSpPr/>
            <p:nvPr/>
          </p:nvSpPr>
          <p:spPr>
            <a:xfrm>
              <a:off x="4144320" y="210132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DE66D10F-2B55-45E2-8DAF-BD8DDCFEE85C}"/>
                </a:ext>
              </a:extLst>
            </p:cNvPr>
            <p:cNvSpPr/>
            <p:nvPr/>
          </p:nvSpPr>
          <p:spPr>
            <a:xfrm>
              <a:off x="4284360" y="19792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5BB29F03-8F3E-4F04-A064-EC2744B47B9D}"/>
                </a:ext>
              </a:extLst>
            </p:cNvPr>
            <p:cNvSpPr/>
            <p:nvPr/>
          </p:nvSpPr>
          <p:spPr>
            <a:xfrm>
              <a:off x="4508280" y="2082960"/>
              <a:ext cx="228600" cy="112680"/>
            </a:xfrm>
            <a:custGeom>
              <a:avLst/>
              <a:gdLst/>
              <a:ahLst/>
              <a:cxnLst>
                <a:cxn ang="3cd4">
                  <a:pos x="hc" y="t"/>
                </a:cxn>
                <a:cxn ang="cd2">
                  <a:pos x="l" y="vc"/>
                </a:cxn>
                <a:cxn ang="cd4">
                  <a:pos x="hc" y="b"/>
                </a:cxn>
                <a:cxn ang="0">
                  <a:pos x="r" y="vc"/>
                </a:cxn>
              </a:cxnLst>
              <a:rect l="l" t="t" r="r" b="b"/>
              <a:pathLst>
                <a:path w="636" h="314">
                  <a:moveTo>
                    <a:pt x="269" y="249"/>
                  </a:moveTo>
                  <a:cubicBezTo>
                    <a:pt x="263" y="263"/>
                    <a:pt x="258" y="288"/>
                    <a:pt x="258" y="291"/>
                  </a:cubicBezTo>
                  <a:cubicBezTo>
                    <a:pt x="258" y="305"/>
                    <a:pt x="272" y="314"/>
                    <a:pt x="283" y="314"/>
                  </a:cubicBezTo>
                  <a:cubicBezTo>
                    <a:pt x="294" y="314"/>
                    <a:pt x="305" y="305"/>
                    <a:pt x="308" y="297"/>
                  </a:cubicBezTo>
                  <a:cubicBezTo>
                    <a:pt x="311" y="291"/>
                    <a:pt x="316" y="269"/>
                    <a:pt x="322" y="255"/>
                  </a:cubicBezTo>
                  <a:cubicBezTo>
                    <a:pt x="325" y="241"/>
                    <a:pt x="333" y="210"/>
                    <a:pt x="336" y="193"/>
                  </a:cubicBezTo>
                  <a:cubicBezTo>
                    <a:pt x="342" y="176"/>
                    <a:pt x="344" y="162"/>
                    <a:pt x="347" y="146"/>
                  </a:cubicBezTo>
                  <a:cubicBezTo>
                    <a:pt x="356" y="115"/>
                    <a:pt x="356" y="115"/>
                    <a:pt x="370" y="92"/>
                  </a:cubicBezTo>
                  <a:cubicBezTo>
                    <a:pt x="392" y="59"/>
                    <a:pt x="426" y="20"/>
                    <a:pt x="479" y="20"/>
                  </a:cubicBezTo>
                  <a:cubicBezTo>
                    <a:pt x="518" y="20"/>
                    <a:pt x="521" y="50"/>
                    <a:pt x="521" y="67"/>
                  </a:cubicBezTo>
                  <a:cubicBezTo>
                    <a:pt x="521" y="109"/>
                    <a:pt x="490" y="188"/>
                    <a:pt x="479" y="216"/>
                  </a:cubicBezTo>
                  <a:cubicBezTo>
                    <a:pt x="473" y="235"/>
                    <a:pt x="470" y="241"/>
                    <a:pt x="470" y="255"/>
                  </a:cubicBezTo>
                  <a:cubicBezTo>
                    <a:pt x="470" y="291"/>
                    <a:pt x="501" y="314"/>
                    <a:pt x="535" y="314"/>
                  </a:cubicBezTo>
                  <a:cubicBezTo>
                    <a:pt x="605" y="314"/>
                    <a:pt x="636" y="218"/>
                    <a:pt x="636" y="207"/>
                  </a:cubicBezTo>
                  <a:cubicBezTo>
                    <a:pt x="636" y="199"/>
                    <a:pt x="627" y="199"/>
                    <a:pt x="624" y="199"/>
                  </a:cubicBezTo>
                  <a:cubicBezTo>
                    <a:pt x="613" y="199"/>
                    <a:pt x="613" y="202"/>
                    <a:pt x="610" y="210"/>
                  </a:cubicBezTo>
                  <a:cubicBezTo>
                    <a:pt x="596" y="266"/>
                    <a:pt x="566" y="294"/>
                    <a:pt x="538" y="294"/>
                  </a:cubicBezTo>
                  <a:cubicBezTo>
                    <a:pt x="524" y="294"/>
                    <a:pt x="521" y="286"/>
                    <a:pt x="521" y="269"/>
                  </a:cubicBezTo>
                  <a:cubicBezTo>
                    <a:pt x="521" y="255"/>
                    <a:pt x="524" y="244"/>
                    <a:pt x="538" y="213"/>
                  </a:cubicBezTo>
                  <a:cubicBezTo>
                    <a:pt x="543" y="193"/>
                    <a:pt x="574" y="118"/>
                    <a:pt x="574" y="78"/>
                  </a:cubicBezTo>
                  <a:cubicBezTo>
                    <a:pt x="574" y="67"/>
                    <a:pt x="574" y="39"/>
                    <a:pt x="546" y="20"/>
                  </a:cubicBezTo>
                  <a:cubicBezTo>
                    <a:pt x="535" y="8"/>
                    <a:pt x="515" y="0"/>
                    <a:pt x="482" y="0"/>
                  </a:cubicBezTo>
                  <a:cubicBezTo>
                    <a:pt x="420" y="0"/>
                    <a:pt x="384" y="42"/>
                    <a:pt x="361" y="70"/>
                  </a:cubicBezTo>
                  <a:cubicBezTo>
                    <a:pt x="356" y="11"/>
                    <a:pt x="305"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lnTo>
                    <a:pt x="53" y="263"/>
                  </a:lnTo>
                  <a:cubicBezTo>
                    <a:pt x="50" y="272"/>
                    <a:pt x="45" y="288"/>
                    <a:pt x="45" y="291"/>
                  </a:cubicBezTo>
                  <a:cubicBezTo>
                    <a:pt x="45" y="305"/>
                    <a:pt x="59" y="314"/>
                    <a:pt x="67" y="314"/>
                  </a:cubicBezTo>
                  <a:cubicBezTo>
                    <a:pt x="81" y="314"/>
                    <a:pt x="92" y="305"/>
                    <a:pt x="95" y="297"/>
                  </a:cubicBezTo>
                  <a:cubicBezTo>
                    <a:pt x="98" y="291"/>
                    <a:pt x="104" y="269"/>
                    <a:pt x="109" y="255"/>
                  </a:cubicBezTo>
                  <a:cubicBezTo>
                    <a:pt x="112" y="241"/>
                    <a:pt x="120" y="210"/>
                    <a:pt x="123" y="193"/>
                  </a:cubicBezTo>
                  <a:cubicBezTo>
                    <a:pt x="126" y="176"/>
                    <a:pt x="132" y="162"/>
                    <a:pt x="134" y="146"/>
                  </a:cubicBezTo>
                  <a:cubicBezTo>
                    <a:pt x="143" y="118"/>
                    <a:pt x="143" y="112"/>
                    <a:pt x="165" y="84"/>
                  </a:cubicBezTo>
                  <a:cubicBezTo>
                    <a:pt x="182" y="56"/>
                    <a:pt x="216" y="20"/>
                    <a:pt x="269" y="20"/>
                  </a:cubicBezTo>
                  <a:cubicBezTo>
                    <a:pt x="308" y="20"/>
                    <a:pt x="308" y="56"/>
                    <a:pt x="308" y="67"/>
                  </a:cubicBezTo>
                  <a:cubicBezTo>
                    <a:pt x="308" y="87"/>
                    <a:pt x="305" y="95"/>
                    <a:pt x="297" y="1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970A78A5-30E1-4356-9BA1-1CA63B4B8DC8}"/>
                </a:ext>
              </a:extLst>
            </p:cNvPr>
            <p:cNvSpPr/>
            <p:nvPr/>
          </p:nvSpPr>
          <p:spPr>
            <a:xfrm>
              <a:off x="4774320" y="1873440"/>
              <a:ext cx="48960" cy="354600"/>
            </a:xfrm>
            <a:custGeom>
              <a:avLst/>
              <a:gdLst/>
              <a:ahLst/>
              <a:cxnLst>
                <a:cxn ang="3cd4">
                  <a:pos x="hc" y="t"/>
                </a:cxn>
                <a:cxn ang="cd2">
                  <a:pos x="l" y="vc"/>
                </a:cxn>
                <a:cxn ang="cd4">
                  <a:pos x="hc" y="b"/>
                </a:cxn>
                <a:cxn ang="0">
                  <a:pos x="r" y="vc"/>
                </a:cxn>
              </a:cxnLst>
              <a:rect l="l" t="t" r="r" b="b"/>
              <a:pathLst>
                <a:path w="137" h="986">
                  <a:moveTo>
                    <a:pt x="137" y="0"/>
                  </a:moveTo>
                  <a:lnTo>
                    <a:pt x="0" y="0"/>
                  </a:lnTo>
                  <a:lnTo>
                    <a:pt x="0" y="39"/>
                  </a:lnTo>
                  <a:lnTo>
                    <a:pt x="98" y="39"/>
                  </a:lnTo>
                  <a:lnTo>
                    <a:pt x="98" y="946"/>
                  </a:lnTo>
                  <a:lnTo>
                    <a:pt x="0" y="946"/>
                  </a:lnTo>
                  <a:lnTo>
                    <a:pt x="0" y="986"/>
                  </a:lnTo>
                  <a:lnTo>
                    <a:pt x="137" y="9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5D509BE9-D496-4608-A423-5FDD447C6FCF}"/>
                </a:ext>
              </a:extLst>
            </p:cNvPr>
            <p:cNvSpPr/>
            <p:nvPr/>
          </p:nvSpPr>
          <p:spPr>
            <a:xfrm>
              <a:off x="1505160" y="2511360"/>
              <a:ext cx="116640" cy="163080"/>
            </a:xfrm>
            <a:custGeom>
              <a:avLst/>
              <a:gdLst/>
              <a:ahLst/>
              <a:cxnLst>
                <a:cxn ang="3cd4">
                  <a:pos x="hc" y="t"/>
                </a:cxn>
                <a:cxn ang="cd2">
                  <a:pos x="l" y="vc"/>
                </a:cxn>
                <a:cxn ang="cd4">
                  <a:pos x="hc" y="b"/>
                </a:cxn>
                <a:cxn ang="0">
                  <a:pos x="r" y="vc"/>
                </a:cxn>
              </a:cxnLst>
              <a:rect l="l" t="t" r="r" b="b"/>
              <a:pathLst>
                <a:path w="325" h="454">
                  <a:moveTo>
                    <a:pt x="174" y="252"/>
                  </a:moveTo>
                  <a:cubicBezTo>
                    <a:pt x="196" y="255"/>
                    <a:pt x="277" y="272"/>
                    <a:pt x="277" y="342"/>
                  </a:cubicBezTo>
                  <a:cubicBezTo>
                    <a:pt x="277" y="392"/>
                    <a:pt x="244" y="434"/>
                    <a:pt x="165" y="434"/>
                  </a:cubicBezTo>
                  <a:cubicBezTo>
                    <a:pt x="81" y="434"/>
                    <a:pt x="45" y="375"/>
                    <a:pt x="28" y="291"/>
                  </a:cubicBezTo>
                  <a:cubicBezTo>
                    <a:pt x="25" y="280"/>
                    <a:pt x="22" y="274"/>
                    <a:pt x="14" y="274"/>
                  </a:cubicBezTo>
                  <a:cubicBezTo>
                    <a:pt x="0" y="274"/>
                    <a:pt x="0" y="283"/>
                    <a:pt x="0" y="300"/>
                  </a:cubicBezTo>
                  <a:lnTo>
                    <a:pt x="0" y="431"/>
                  </a:lnTo>
                  <a:cubicBezTo>
                    <a:pt x="0" y="448"/>
                    <a:pt x="0" y="454"/>
                    <a:pt x="11" y="454"/>
                  </a:cubicBezTo>
                  <a:cubicBezTo>
                    <a:pt x="17" y="454"/>
                    <a:pt x="17" y="454"/>
                    <a:pt x="36" y="434"/>
                  </a:cubicBezTo>
                  <a:cubicBezTo>
                    <a:pt x="36" y="434"/>
                    <a:pt x="36" y="431"/>
                    <a:pt x="56" y="412"/>
                  </a:cubicBezTo>
                  <a:cubicBezTo>
                    <a:pt x="98" y="454"/>
                    <a:pt x="143" y="454"/>
                    <a:pt x="165" y="454"/>
                  </a:cubicBezTo>
                  <a:cubicBezTo>
                    <a:pt x="280" y="454"/>
                    <a:pt x="325" y="389"/>
                    <a:pt x="325" y="316"/>
                  </a:cubicBezTo>
                  <a:cubicBezTo>
                    <a:pt x="325" y="263"/>
                    <a:pt x="294" y="235"/>
                    <a:pt x="283" y="224"/>
                  </a:cubicBezTo>
                  <a:cubicBezTo>
                    <a:pt x="249" y="190"/>
                    <a:pt x="213" y="182"/>
                    <a:pt x="171" y="176"/>
                  </a:cubicBezTo>
                  <a:cubicBezTo>
                    <a:pt x="115" y="165"/>
                    <a:pt x="48" y="151"/>
                    <a:pt x="48" y="95"/>
                  </a:cubicBezTo>
                  <a:cubicBezTo>
                    <a:pt x="48" y="59"/>
                    <a:pt x="73" y="20"/>
                    <a:pt x="160" y="20"/>
                  </a:cubicBezTo>
                  <a:cubicBezTo>
                    <a:pt x="269" y="20"/>
                    <a:pt x="272" y="109"/>
                    <a:pt x="274" y="140"/>
                  </a:cubicBezTo>
                  <a:cubicBezTo>
                    <a:pt x="277" y="148"/>
                    <a:pt x="286" y="148"/>
                    <a:pt x="286" y="148"/>
                  </a:cubicBezTo>
                  <a:cubicBezTo>
                    <a:pt x="300" y="148"/>
                    <a:pt x="300" y="143"/>
                    <a:pt x="300" y="123"/>
                  </a:cubicBezTo>
                  <a:lnTo>
                    <a:pt x="300" y="22"/>
                  </a:lnTo>
                  <a:cubicBezTo>
                    <a:pt x="300" y="6"/>
                    <a:pt x="300" y="0"/>
                    <a:pt x="288" y="0"/>
                  </a:cubicBezTo>
                  <a:cubicBezTo>
                    <a:pt x="283" y="0"/>
                    <a:pt x="283" y="0"/>
                    <a:pt x="269" y="11"/>
                  </a:cubicBezTo>
                  <a:cubicBezTo>
                    <a:pt x="266" y="17"/>
                    <a:pt x="255" y="25"/>
                    <a:pt x="252" y="28"/>
                  </a:cubicBezTo>
                  <a:cubicBezTo>
                    <a:pt x="216" y="0"/>
                    <a:pt x="174" y="0"/>
                    <a:pt x="160" y="0"/>
                  </a:cubicBezTo>
                  <a:cubicBezTo>
                    <a:pt x="36" y="0"/>
                    <a:pt x="0" y="67"/>
                    <a:pt x="0" y="120"/>
                  </a:cubicBezTo>
                  <a:cubicBezTo>
                    <a:pt x="0" y="157"/>
                    <a:pt x="17" y="185"/>
                    <a:pt x="42" y="207"/>
                  </a:cubicBezTo>
                  <a:cubicBezTo>
                    <a:pt x="76" y="232"/>
                    <a:pt x="104" y="238"/>
                    <a:pt x="174" y="25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69C45207-11E3-414B-A16F-F95C7AEE2B02}"/>
                </a:ext>
              </a:extLst>
            </p:cNvPr>
            <p:cNvSpPr/>
            <p:nvPr/>
          </p:nvSpPr>
          <p:spPr>
            <a:xfrm>
              <a:off x="1662479"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9491861B-4961-4B8C-BE9F-5D70203681DB}"/>
                </a:ext>
              </a:extLst>
            </p:cNvPr>
            <p:cNvSpPr/>
            <p:nvPr/>
          </p:nvSpPr>
          <p:spPr>
            <a:xfrm>
              <a:off x="1736999" y="2453039"/>
              <a:ext cx="111600" cy="222480"/>
            </a:xfrm>
            <a:custGeom>
              <a:avLst/>
              <a:gdLst/>
              <a:ahLst/>
              <a:cxnLst>
                <a:cxn ang="3cd4">
                  <a:pos x="hc" y="t"/>
                </a:cxn>
                <a:cxn ang="cd2">
                  <a:pos x="l" y="vc"/>
                </a:cxn>
                <a:cxn ang="cd4">
                  <a:pos x="hc" y="b"/>
                </a:cxn>
                <a:cxn ang="0">
                  <a:pos x="r" y="vc"/>
                </a:cxn>
              </a:cxnLst>
              <a:rect l="l" t="t" r="r" b="b"/>
              <a:pathLst>
                <a:path w="311" h="619">
                  <a:moveTo>
                    <a:pt x="154" y="213"/>
                  </a:moveTo>
                  <a:lnTo>
                    <a:pt x="294" y="213"/>
                  </a:lnTo>
                  <a:lnTo>
                    <a:pt x="294" y="182"/>
                  </a:lnTo>
                  <a:lnTo>
                    <a:pt x="154" y="182"/>
                  </a:lnTo>
                  <a:lnTo>
                    <a:pt x="154" y="0"/>
                  </a:lnTo>
                  <a:lnTo>
                    <a:pt x="129" y="0"/>
                  </a:lnTo>
                  <a:cubicBezTo>
                    <a:pt x="126" y="81"/>
                    <a:pt x="98" y="188"/>
                    <a:pt x="0" y="190"/>
                  </a:cubicBezTo>
                  <a:lnTo>
                    <a:pt x="0" y="213"/>
                  </a:lnTo>
                  <a:lnTo>
                    <a:pt x="84" y="213"/>
                  </a:lnTo>
                  <a:lnTo>
                    <a:pt x="84" y="484"/>
                  </a:lnTo>
                  <a:cubicBezTo>
                    <a:pt x="84" y="608"/>
                    <a:pt x="176" y="619"/>
                    <a:pt x="213" y="619"/>
                  </a:cubicBezTo>
                  <a:cubicBezTo>
                    <a:pt x="283" y="619"/>
                    <a:pt x="311" y="549"/>
                    <a:pt x="311" y="484"/>
                  </a:cubicBezTo>
                  <a:lnTo>
                    <a:pt x="311" y="428"/>
                  </a:lnTo>
                  <a:lnTo>
                    <a:pt x="286" y="428"/>
                  </a:lnTo>
                  <a:lnTo>
                    <a:pt x="286" y="484"/>
                  </a:lnTo>
                  <a:cubicBezTo>
                    <a:pt x="286" y="557"/>
                    <a:pt x="258" y="594"/>
                    <a:pt x="218" y="594"/>
                  </a:cubicBezTo>
                  <a:cubicBezTo>
                    <a:pt x="154" y="594"/>
                    <a:pt x="154" y="504"/>
                    <a:pt x="154" y="4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6A8B970B-1ACF-46A0-82E9-467A9FE6E475}"/>
                </a:ext>
              </a:extLst>
            </p:cNvPr>
            <p:cNvSpPr/>
            <p:nvPr/>
          </p:nvSpPr>
          <p:spPr>
            <a:xfrm>
              <a:off x="1898280" y="263340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B5152F7D-511F-4E75-851A-B2007165F3CF}"/>
                </a:ext>
              </a:extLst>
            </p:cNvPr>
            <p:cNvSpPr/>
            <p:nvPr/>
          </p:nvSpPr>
          <p:spPr>
            <a:xfrm>
              <a:off x="2491200" y="2427840"/>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BA6E8F1B-88DD-48E7-9C2E-AA1FD8882FF4}"/>
                </a:ext>
              </a:extLst>
            </p:cNvPr>
            <p:cNvSpPr/>
            <p:nvPr/>
          </p:nvSpPr>
          <p:spPr>
            <a:xfrm>
              <a:off x="2914560" y="2479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48A109D1-478C-4494-B711-4594E12FF58C}"/>
                </a:ext>
              </a:extLst>
            </p:cNvPr>
            <p:cNvSpPr/>
            <p:nvPr/>
          </p:nvSpPr>
          <p:spPr>
            <a:xfrm>
              <a:off x="3223800" y="2427840"/>
              <a:ext cx="289080" cy="254880"/>
            </a:xfrm>
            <a:custGeom>
              <a:avLst/>
              <a:gdLst/>
              <a:ahLst/>
              <a:cxnLst>
                <a:cxn ang="3cd4">
                  <a:pos x="hc" y="t"/>
                </a:cxn>
                <a:cxn ang="cd2">
                  <a:pos x="l" y="vc"/>
                </a:cxn>
                <a:cxn ang="cd4">
                  <a:pos x="hc" y="b"/>
                </a:cxn>
                <a:cxn ang="0">
                  <a:pos x="r" y="vc"/>
                </a:cxn>
              </a:cxnLst>
              <a:rect l="l" t="t" r="r" b="b"/>
              <a:pathLst>
                <a:path w="804" h="709">
                  <a:moveTo>
                    <a:pt x="804" y="39"/>
                  </a:moveTo>
                  <a:cubicBezTo>
                    <a:pt x="804" y="-5"/>
                    <a:pt x="728" y="0"/>
                    <a:pt x="697" y="0"/>
                  </a:cubicBezTo>
                  <a:lnTo>
                    <a:pt x="325" y="0"/>
                  </a:lnTo>
                  <a:cubicBezTo>
                    <a:pt x="274" y="0"/>
                    <a:pt x="188" y="28"/>
                    <a:pt x="171" y="81"/>
                  </a:cubicBezTo>
                  <a:cubicBezTo>
                    <a:pt x="174" y="90"/>
                    <a:pt x="174" y="90"/>
                    <a:pt x="182" y="90"/>
                  </a:cubicBezTo>
                  <a:cubicBezTo>
                    <a:pt x="202" y="90"/>
                    <a:pt x="232" y="73"/>
                    <a:pt x="246" y="56"/>
                  </a:cubicBezTo>
                  <a:cubicBezTo>
                    <a:pt x="277" y="56"/>
                    <a:pt x="305" y="56"/>
                    <a:pt x="336" y="56"/>
                  </a:cubicBezTo>
                  <a:lnTo>
                    <a:pt x="398" y="56"/>
                  </a:lnTo>
                  <a:lnTo>
                    <a:pt x="395" y="73"/>
                  </a:lnTo>
                  <a:cubicBezTo>
                    <a:pt x="356" y="255"/>
                    <a:pt x="297" y="409"/>
                    <a:pt x="255" y="504"/>
                  </a:cubicBezTo>
                  <a:cubicBezTo>
                    <a:pt x="249" y="518"/>
                    <a:pt x="193" y="641"/>
                    <a:pt x="182" y="653"/>
                  </a:cubicBezTo>
                  <a:cubicBezTo>
                    <a:pt x="137" y="653"/>
                    <a:pt x="104" y="630"/>
                    <a:pt x="87" y="591"/>
                  </a:cubicBezTo>
                  <a:cubicBezTo>
                    <a:pt x="84" y="585"/>
                    <a:pt x="84" y="580"/>
                    <a:pt x="78" y="580"/>
                  </a:cubicBezTo>
                  <a:cubicBezTo>
                    <a:pt x="53" y="580"/>
                    <a:pt x="0" y="613"/>
                    <a:pt x="0" y="630"/>
                  </a:cubicBezTo>
                  <a:cubicBezTo>
                    <a:pt x="0" y="630"/>
                    <a:pt x="0" y="633"/>
                    <a:pt x="3" y="636"/>
                  </a:cubicBezTo>
                  <a:cubicBezTo>
                    <a:pt x="20" y="681"/>
                    <a:pt x="64" y="709"/>
                    <a:pt x="112" y="709"/>
                  </a:cubicBezTo>
                  <a:cubicBezTo>
                    <a:pt x="162" y="709"/>
                    <a:pt x="221" y="672"/>
                    <a:pt x="252" y="636"/>
                  </a:cubicBezTo>
                  <a:cubicBezTo>
                    <a:pt x="286" y="597"/>
                    <a:pt x="350" y="434"/>
                    <a:pt x="375" y="375"/>
                  </a:cubicBezTo>
                  <a:lnTo>
                    <a:pt x="566" y="375"/>
                  </a:lnTo>
                  <a:cubicBezTo>
                    <a:pt x="566" y="378"/>
                    <a:pt x="566" y="378"/>
                    <a:pt x="566" y="378"/>
                  </a:cubicBezTo>
                  <a:cubicBezTo>
                    <a:pt x="566" y="384"/>
                    <a:pt x="571" y="387"/>
                    <a:pt x="574" y="387"/>
                  </a:cubicBezTo>
                  <a:cubicBezTo>
                    <a:pt x="596" y="387"/>
                    <a:pt x="652" y="359"/>
                    <a:pt x="652" y="328"/>
                  </a:cubicBezTo>
                  <a:cubicBezTo>
                    <a:pt x="652" y="319"/>
                    <a:pt x="647" y="322"/>
                    <a:pt x="633" y="322"/>
                  </a:cubicBezTo>
                  <a:lnTo>
                    <a:pt x="398" y="322"/>
                  </a:lnTo>
                  <a:cubicBezTo>
                    <a:pt x="423" y="233"/>
                    <a:pt x="456" y="146"/>
                    <a:pt x="473" y="56"/>
                  </a:cubicBezTo>
                  <a:lnTo>
                    <a:pt x="605" y="56"/>
                  </a:lnTo>
                  <a:cubicBezTo>
                    <a:pt x="630" y="56"/>
                    <a:pt x="697" y="51"/>
                    <a:pt x="717" y="73"/>
                  </a:cubicBezTo>
                  <a:cubicBezTo>
                    <a:pt x="717" y="79"/>
                    <a:pt x="714" y="87"/>
                    <a:pt x="717" y="93"/>
                  </a:cubicBezTo>
                  <a:cubicBezTo>
                    <a:pt x="720" y="95"/>
                    <a:pt x="722" y="95"/>
                    <a:pt x="725" y="95"/>
                  </a:cubicBezTo>
                  <a:cubicBezTo>
                    <a:pt x="750" y="95"/>
                    <a:pt x="804" y="65"/>
                    <a:pt x="804" y="3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08D5E770-7FE8-4F21-9EB2-6ACF11E47BCD}"/>
                </a:ext>
              </a:extLst>
            </p:cNvPr>
            <p:cNvSpPr/>
            <p:nvPr/>
          </p:nvSpPr>
          <p:spPr>
            <a:xfrm>
              <a:off x="2491200" y="2959199"/>
              <a:ext cx="284760" cy="243720"/>
            </a:xfrm>
            <a:custGeom>
              <a:avLst/>
              <a:gdLst/>
              <a:ahLst/>
              <a:cxnLst>
                <a:cxn ang="3cd4">
                  <a:pos x="hc" y="t"/>
                </a:cxn>
                <a:cxn ang="cd2">
                  <a:pos x="l" y="vc"/>
                </a:cxn>
                <a:cxn ang="cd4">
                  <a:pos x="hc" y="b"/>
                </a:cxn>
                <a:cxn ang="0">
                  <a:pos x="r" y="vc"/>
                </a:cxn>
              </a:cxnLst>
              <a:rect l="l" t="t" r="r" b="b"/>
              <a:pathLst>
                <a:path w="792" h="678">
                  <a:moveTo>
                    <a:pt x="445" y="286"/>
                  </a:moveTo>
                  <a:lnTo>
                    <a:pt x="610" y="67"/>
                  </a:lnTo>
                  <a:cubicBezTo>
                    <a:pt x="622" y="53"/>
                    <a:pt x="622" y="53"/>
                    <a:pt x="658" y="50"/>
                  </a:cubicBezTo>
                  <a:cubicBezTo>
                    <a:pt x="680" y="48"/>
                    <a:pt x="686" y="48"/>
                    <a:pt x="714" y="48"/>
                  </a:cubicBezTo>
                  <a:lnTo>
                    <a:pt x="742" y="48"/>
                  </a:lnTo>
                  <a:lnTo>
                    <a:pt x="742" y="0"/>
                  </a:lnTo>
                  <a:cubicBezTo>
                    <a:pt x="700" y="3"/>
                    <a:pt x="652" y="3"/>
                    <a:pt x="610" y="3"/>
                  </a:cubicBezTo>
                  <a:cubicBezTo>
                    <a:pt x="571" y="3"/>
                    <a:pt x="496" y="3"/>
                    <a:pt x="459" y="0"/>
                  </a:cubicBezTo>
                  <a:lnTo>
                    <a:pt x="459" y="48"/>
                  </a:lnTo>
                  <a:cubicBezTo>
                    <a:pt x="479" y="48"/>
                    <a:pt x="515" y="48"/>
                    <a:pt x="552" y="56"/>
                  </a:cubicBezTo>
                  <a:cubicBezTo>
                    <a:pt x="549" y="59"/>
                    <a:pt x="546" y="64"/>
                    <a:pt x="543" y="67"/>
                  </a:cubicBezTo>
                  <a:lnTo>
                    <a:pt x="412" y="241"/>
                  </a:lnTo>
                  <a:lnTo>
                    <a:pt x="272" y="48"/>
                  </a:lnTo>
                  <a:lnTo>
                    <a:pt x="353" y="48"/>
                  </a:lnTo>
                  <a:lnTo>
                    <a:pt x="353" y="0"/>
                  </a:lnTo>
                  <a:cubicBezTo>
                    <a:pt x="314" y="3"/>
                    <a:pt x="218" y="3"/>
                    <a:pt x="174" y="3"/>
                  </a:cubicBezTo>
                  <a:cubicBezTo>
                    <a:pt x="134" y="3"/>
                    <a:pt x="50" y="3"/>
                    <a:pt x="14" y="0"/>
                  </a:cubicBezTo>
                  <a:lnTo>
                    <a:pt x="14" y="48"/>
                  </a:lnTo>
                  <a:lnTo>
                    <a:pt x="112" y="48"/>
                  </a:lnTo>
                  <a:lnTo>
                    <a:pt x="330" y="350"/>
                  </a:lnTo>
                  <a:lnTo>
                    <a:pt x="132" y="610"/>
                  </a:lnTo>
                  <a:cubicBezTo>
                    <a:pt x="123" y="624"/>
                    <a:pt x="120" y="624"/>
                    <a:pt x="90" y="627"/>
                  </a:cubicBezTo>
                  <a:cubicBezTo>
                    <a:pt x="70" y="630"/>
                    <a:pt x="48" y="633"/>
                    <a:pt x="28" y="633"/>
                  </a:cubicBezTo>
                  <a:lnTo>
                    <a:pt x="0" y="633"/>
                  </a:lnTo>
                  <a:lnTo>
                    <a:pt x="0" y="678"/>
                  </a:lnTo>
                  <a:cubicBezTo>
                    <a:pt x="42" y="675"/>
                    <a:pt x="90" y="675"/>
                    <a:pt x="132" y="675"/>
                  </a:cubicBezTo>
                  <a:cubicBezTo>
                    <a:pt x="171" y="675"/>
                    <a:pt x="246" y="675"/>
                    <a:pt x="283" y="678"/>
                  </a:cubicBezTo>
                  <a:lnTo>
                    <a:pt x="283" y="633"/>
                  </a:lnTo>
                  <a:cubicBezTo>
                    <a:pt x="266" y="633"/>
                    <a:pt x="227" y="633"/>
                    <a:pt x="190" y="622"/>
                  </a:cubicBezTo>
                  <a:cubicBezTo>
                    <a:pt x="193" y="619"/>
                    <a:pt x="199" y="613"/>
                    <a:pt x="199" y="610"/>
                  </a:cubicBezTo>
                  <a:lnTo>
                    <a:pt x="361" y="392"/>
                  </a:lnTo>
                  <a:lnTo>
                    <a:pt x="535" y="633"/>
                  </a:lnTo>
                  <a:lnTo>
                    <a:pt x="454" y="633"/>
                  </a:lnTo>
                  <a:lnTo>
                    <a:pt x="454" y="678"/>
                  </a:lnTo>
                  <a:cubicBezTo>
                    <a:pt x="493" y="675"/>
                    <a:pt x="588" y="675"/>
                    <a:pt x="630" y="675"/>
                  </a:cubicBezTo>
                  <a:cubicBezTo>
                    <a:pt x="672" y="675"/>
                    <a:pt x="756" y="675"/>
                    <a:pt x="792" y="678"/>
                  </a:cubicBezTo>
                  <a:lnTo>
                    <a:pt x="792" y="633"/>
                  </a:lnTo>
                  <a:lnTo>
                    <a:pt x="694" y="63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578F27F8-0CF6-4083-ACD5-F6FAC4F75F85}"/>
                </a:ext>
              </a:extLst>
            </p:cNvPr>
            <p:cNvSpPr/>
            <p:nvPr/>
          </p:nvSpPr>
          <p:spPr>
            <a:xfrm>
              <a:off x="2914560" y="30103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A748E3C3-06E5-466F-A3B0-EE2662AF950F}"/>
                </a:ext>
              </a:extLst>
            </p:cNvPr>
            <p:cNvSpPr/>
            <p:nvPr/>
          </p:nvSpPr>
          <p:spPr>
            <a:xfrm>
              <a:off x="3209760" y="2959920"/>
              <a:ext cx="234360" cy="242640"/>
            </a:xfrm>
            <a:custGeom>
              <a:avLst/>
              <a:gdLst/>
              <a:ahLst/>
              <a:cxnLst>
                <a:cxn ang="3cd4">
                  <a:pos x="hc" y="t"/>
                </a:cxn>
                <a:cxn ang="cd2">
                  <a:pos x="l" y="vc"/>
                </a:cxn>
                <a:cxn ang="cd4">
                  <a:pos x="hc" y="b"/>
                </a:cxn>
                <a:cxn ang="0">
                  <a:pos x="r" y="vc"/>
                </a:cxn>
              </a:cxnLst>
              <a:rect l="l" t="t" r="r" b="b"/>
              <a:pathLst>
                <a:path w="652" h="675">
                  <a:moveTo>
                    <a:pt x="375" y="0"/>
                  </a:moveTo>
                  <a:cubicBezTo>
                    <a:pt x="252" y="0"/>
                    <a:pt x="199" y="22"/>
                    <a:pt x="174" y="31"/>
                  </a:cubicBezTo>
                  <a:cubicBezTo>
                    <a:pt x="73" y="73"/>
                    <a:pt x="50" y="140"/>
                    <a:pt x="50" y="154"/>
                  </a:cubicBezTo>
                  <a:cubicBezTo>
                    <a:pt x="50" y="162"/>
                    <a:pt x="56" y="162"/>
                    <a:pt x="62" y="162"/>
                  </a:cubicBezTo>
                  <a:cubicBezTo>
                    <a:pt x="81" y="162"/>
                    <a:pt x="129" y="137"/>
                    <a:pt x="134" y="115"/>
                  </a:cubicBezTo>
                  <a:cubicBezTo>
                    <a:pt x="148" y="78"/>
                    <a:pt x="151" y="70"/>
                    <a:pt x="216" y="62"/>
                  </a:cubicBezTo>
                  <a:cubicBezTo>
                    <a:pt x="249" y="56"/>
                    <a:pt x="283" y="53"/>
                    <a:pt x="316" y="53"/>
                  </a:cubicBezTo>
                  <a:lnTo>
                    <a:pt x="406" y="53"/>
                  </a:lnTo>
                  <a:cubicBezTo>
                    <a:pt x="344" y="115"/>
                    <a:pt x="316" y="221"/>
                    <a:pt x="280" y="364"/>
                  </a:cubicBezTo>
                  <a:cubicBezTo>
                    <a:pt x="252" y="479"/>
                    <a:pt x="230" y="557"/>
                    <a:pt x="188" y="608"/>
                  </a:cubicBezTo>
                  <a:cubicBezTo>
                    <a:pt x="179" y="619"/>
                    <a:pt x="176" y="622"/>
                    <a:pt x="151" y="622"/>
                  </a:cubicBezTo>
                  <a:lnTo>
                    <a:pt x="87" y="622"/>
                  </a:lnTo>
                  <a:cubicBezTo>
                    <a:pt x="67" y="622"/>
                    <a:pt x="56" y="622"/>
                    <a:pt x="34" y="636"/>
                  </a:cubicBezTo>
                  <a:cubicBezTo>
                    <a:pt x="22" y="641"/>
                    <a:pt x="0" y="658"/>
                    <a:pt x="0" y="669"/>
                  </a:cubicBezTo>
                  <a:cubicBezTo>
                    <a:pt x="0" y="675"/>
                    <a:pt x="0" y="675"/>
                    <a:pt x="22" y="675"/>
                  </a:cubicBezTo>
                  <a:lnTo>
                    <a:pt x="361" y="675"/>
                  </a:lnTo>
                  <a:cubicBezTo>
                    <a:pt x="476" y="675"/>
                    <a:pt x="563" y="588"/>
                    <a:pt x="563" y="554"/>
                  </a:cubicBezTo>
                  <a:cubicBezTo>
                    <a:pt x="563" y="546"/>
                    <a:pt x="554" y="546"/>
                    <a:pt x="552" y="546"/>
                  </a:cubicBezTo>
                  <a:cubicBezTo>
                    <a:pt x="535" y="546"/>
                    <a:pt x="487" y="568"/>
                    <a:pt x="479" y="594"/>
                  </a:cubicBezTo>
                  <a:cubicBezTo>
                    <a:pt x="470" y="616"/>
                    <a:pt x="468" y="622"/>
                    <a:pt x="420" y="622"/>
                  </a:cubicBezTo>
                  <a:lnTo>
                    <a:pt x="230" y="622"/>
                  </a:lnTo>
                  <a:cubicBezTo>
                    <a:pt x="300" y="560"/>
                    <a:pt x="330" y="462"/>
                    <a:pt x="364" y="328"/>
                  </a:cubicBezTo>
                  <a:cubicBezTo>
                    <a:pt x="389" y="221"/>
                    <a:pt x="414" y="123"/>
                    <a:pt x="454" y="64"/>
                  </a:cubicBezTo>
                  <a:cubicBezTo>
                    <a:pt x="459" y="56"/>
                    <a:pt x="462" y="53"/>
                    <a:pt x="482" y="53"/>
                  </a:cubicBezTo>
                  <a:lnTo>
                    <a:pt x="566" y="53"/>
                  </a:lnTo>
                  <a:cubicBezTo>
                    <a:pt x="585" y="53"/>
                    <a:pt x="594" y="53"/>
                    <a:pt x="619" y="39"/>
                  </a:cubicBezTo>
                  <a:cubicBezTo>
                    <a:pt x="627" y="34"/>
                    <a:pt x="652" y="20"/>
                    <a:pt x="652" y="6"/>
                  </a:cubicBezTo>
                  <a:cubicBezTo>
                    <a:pt x="652" y="0"/>
                    <a:pt x="650" y="0"/>
                    <a:pt x="627"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DA714A24-77C6-4304-B233-4D3F07D8F27E}"/>
                </a:ext>
              </a:extLst>
            </p:cNvPr>
            <p:cNvSpPr/>
            <p:nvPr/>
          </p:nvSpPr>
          <p:spPr>
            <a:xfrm>
              <a:off x="3535560" y="2990160"/>
              <a:ext cx="197280" cy="220320"/>
            </a:xfrm>
            <a:custGeom>
              <a:avLst/>
              <a:gdLst/>
              <a:ahLst/>
              <a:cxnLst>
                <a:cxn ang="3cd4">
                  <a:pos x="hc" y="t"/>
                </a:cxn>
                <a:cxn ang="cd2">
                  <a:pos x="l" y="vc"/>
                </a:cxn>
                <a:cxn ang="cd4">
                  <a:pos x="hc" y="b"/>
                </a:cxn>
                <a:cxn ang="0">
                  <a:pos x="r" y="vc"/>
                </a:cxn>
              </a:cxnLst>
              <a:rect l="l" t="t" r="r" b="b"/>
              <a:pathLst>
                <a:path w="549" h="613">
                  <a:moveTo>
                    <a:pt x="549" y="216"/>
                  </a:moveTo>
                  <a:cubicBezTo>
                    <a:pt x="549" y="64"/>
                    <a:pt x="398" y="0"/>
                    <a:pt x="274" y="0"/>
                  </a:cubicBezTo>
                  <a:cubicBezTo>
                    <a:pt x="146" y="0"/>
                    <a:pt x="0" y="70"/>
                    <a:pt x="0" y="216"/>
                  </a:cubicBezTo>
                  <a:lnTo>
                    <a:pt x="0" y="577"/>
                  </a:lnTo>
                  <a:cubicBezTo>
                    <a:pt x="0" y="596"/>
                    <a:pt x="0" y="613"/>
                    <a:pt x="20" y="613"/>
                  </a:cubicBezTo>
                  <a:cubicBezTo>
                    <a:pt x="39" y="613"/>
                    <a:pt x="39" y="596"/>
                    <a:pt x="39" y="577"/>
                  </a:cubicBezTo>
                  <a:lnTo>
                    <a:pt x="39" y="218"/>
                  </a:lnTo>
                  <a:cubicBezTo>
                    <a:pt x="39" y="70"/>
                    <a:pt x="202" y="39"/>
                    <a:pt x="274" y="39"/>
                  </a:cubicBezTo>
                  <a:cubicBezTo>
                    <a:pt x="319" y="39"/>
                    <a:pt x="381" y="48"/>
                    <a:pt x="434" y="81"/>
                  </a:cubicBezTo>
                  <a:cubicBezTo>
                    <a:pt x="510" y="132"/>
                    <a:pt x="510" y="193"/>
                    <a:pt x="510" y="221"/>
                  </a:cubicBezTo>
                  <a:lnTo>
                    <a:pt x="510" y="577"/>
                  </a:lnTo>
                  <a:cubicBezTo>
                    <a:pt x="510" y="596"/>
                    <a:pt x="510" y="613"/>
                    <a:pt x="529" y="613"/>
                  </a:cubicBezTo>
                  <a:cubicBezTo>
                    <a:pt x="549" y="613"/>
                    <a:pt x="549" y="596"/>
                    <a:pt x="549" y="5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4EDE991B-82DA-48DA-A00D-5BE08E79AFFA}"/>
                </a:ext>
              </a:extLst>
            </p:cNvPr>
            <p:cNvSpPr/>
            <p:nvPr/>
          </p:nvSpPr>
          <p:spPr>
            <a:xfrm>
              <a:off x="3844800" y="2951999"/>
              <a:ext cx="198360" cy="293040"/>
            </a:xfrm>
            <a:custGeom>
              <a:avLst/>
              <a:gdLst/>
              <a:ahLst/>
              <a:cxnLst>
                <a:cxn ang="3cd4">
                  <a:pos x="hc" y="t"/>
                </a:cxn>
                <a:cxn ang="cd2">
                  <a:pos x="l" y="vc"/>
                </a:cxn>
                <a:cxn ang="cd4">
                  <a:pos x="hc" y="b"/>
                </a:cxn>
                <a:cxn ang="0">
                  <a:pos x="r" y="vc"/>
                </a:cxn>
              </a:cxnLst>
              <a:rect l="l" t="t" r="r" b="b"/>
              <a:pathLst>
                <a:path w="552" h="815">
                  <a:moveTo>
                    <a:pt x="386" y="540"/>
                  </a:moveTo>
                  <a:cubicBezTo>
                    <a:pt x="361" y="630"/>
                    <a:pt x="336" y="675"/>
                    <a:pt x="325" y="692"/>
                  </a:cubicBezTo>
                  <a:cubicBezTo>
                    <a:pt x="286" y="759"/>
                    <a:pt x="266" y="759"/>
                    <a:pt x="232" y="759"/>
                  </a:cubicBezTo>
                  <a:cubicBezTo>
                    <a:pt x="216" y="759"/>
                    <a:pt x="146" y="756"/>
                    <a:pt x="87" y="717"/>
                  </a:cubicBezTo>
                  <a:cubicBezTo>
                    <a:pt x="42" y="720"/>
                    <a:pt x="8" y="753"/>
                    <a:pt x="8" y="764"/>
                  </a:cubicBezTo>
                  <a:cubicBezTo>
                    <a:pt x="8" y="773"/>
                    <a:pt x="76" y="815"/>
                    <a:pt x="168" y="815"/>
                  </a:cubicBezTo>
                  <a:cubicBezTo>
                    <a:pt x="238" y="815"/>
                    <a:pt x="356" y="776"/>
                    <a:pt x="428" y="616"/>
                  </a:cubicBezTo>
                  <a:cubicBezTo>
                    <a:pt x="456" y="560"/>
                    <a:pt x="470" y="504"/>
                    <a:pt x="476" y="493"/>
                  </a:cubicBezTo>
                  <a:cubicBezTo>
                    <a:pt x="496" y="423"/>
                    <a:pt x="515" y="344"/>
                    <a:pt x="515" y="342"/>
                  </a:cubicBezTo>
                  <a:cubicBezTo>
                    <a:pt x="515" y="336"/>
                    <a:pt x="512" y="330"/>
                    <a:pt x="504" y="330"/>
                  </a:cubicBezTo>
                  <a:cubicBezTo>
                    <a:pt x="496" y="330"/>
                    <a:pt x="479" y="336"/>
                    <a:pt x="459" y="350"/>
                  </a:cubicBezTo>
                  <a:cubicBezTo>
                    <a:pt x="434" y="364"/>
                    <a:pt x="434" y="370"/>
                    <a:pt x="428" y="395"/>
                  </a:cubicBezTo>
                  <a:cubicBezTo>
                    <a:pt x="417" y="428"/>
                    <a:pt x="358" y="574"/>
                    <a:pt x="235" y="574"/>
                  </a:cubicBezTo>
                  <a:cubicBezTo>
                    <a:pt x="140" y="574"/>
                    <a:pt x="84" y="496"/>
                    <a:pt x="84" y="386"/>
                  </a:cubicBezTo>
                  <a:cubicBezTo>
                    <a:pt x="84" y="308"/>
                    <a:pt x="115" y="207"/>
                    <a:pt x="171" y="137"/>
                  </a:cubicBezTo>
                  <a:cubicBezTo>
                    <a:pt x="199" y="106"/>
                    <a:pt x="246" y="53"/>
                    <a:pt x="358" y="53"/>
                  </a:cubicBezTo>
                  <a:cubicBezTo>
                    <a:pt x="378" y="53"/>
                    <a:pt x="406" y="56"/>
                    <a:pt x="431" y="64"/>
                  </a:cubicBezTo>
                  <a:cubicBezTo>
                    <a:pt x="442" y="67"/>
                    <a:pt x="468" y="76"/>
                    <a:pt x="468" y="106"/>
                  </a:cubicBezTo>
                  <a:cubicBezTo>
                    <a:pt x="468" y="140"/>
                    <a:pt x="414" y="204"/>
                    <a:pt x="412" y="210"/>
                  </a:cubicBezTo>
                  <a:cubicBezTo>
                    <a:pt x="409" y="216"/>
                    <a:pt x="403" y="218"/>
                    <a:pt x="403" y="221"/>
                  </a:cubicBezTo>
                  <a:cubicBezTo>
                    <a:pt x="403" y="230"/>
                    <a:pt x="409" y="230"/>
                    <a:pt x="414" y="230"/>
                  </a:cubicBezTo>
                  <a:cubicBezTo>
                    <a:pt x="445" y="230"/>
                    <a:pt x="476" y="202"/>
                    <a:pt x="504" y="165"/>
                  </a:cubicBezTo>
                  <a:cubicBezTo>
                    <a:pt x="512" y="154"/>
                    <a:pt x="552" y="101"/>
                    <a:pt x="552" y="67"/>
                  </a:cubicBezTo>
                  <a:cubicBezTo>
                    <a:pt x="552" y="25"/>
                    <a:pt x="521" y="17"/>
                    <a:pt x="510" y="11"/>
                  </a:cubicBezTo>
                  <a:cubicBezTo>
                    <a:pt x="470" y="0"/>
                    <a:pt x="437" y="0"/>
                    <a:pt x="426" y="0"/>
                  </a:cubicBezTo>
                  <a:cubicBezTo>
                    <a:pt x="202" y="0"/>
                    <a:pt x="0" y="196"/>
                    <a:pt x="0" y="428"/>
                  </a:cubicBezTo>
                  <a:cubicBezTo>
                    <a:pt x="0" y="526"/>
                    <a:pt x="45" y="630"/>
                    <a:pt x="171" y="630"/>
                  </a:cubicBezTo>
                  <a:cubicBezTo>
                    <a:pt x="246" y="630"/>
                    <a:pt x="322" y="591"/>
                    <a:pt x="386" y="5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8B427847-28D7-4B9C-BDBF-F31DC88A294B}"/>
                </a:ext>
              </a:extLst>
            </p:cNvPr>
            <p:cNvSpPr/>
            <p:nvPr/>
          </p:nvSpPr>
          <p:spPr>
            <a:xfrm>
              <a:off x="2478960" y="3487320"/>
              <a:ext cx="197280" cy="254520"/>
            </a:xfrm>
            <a:custGeom>
              <a:avLst/>
              <a:gdLst/>
              <a:ahLst/>
              <a:cxnLst>
                <a:cxn ang="3cd4">
                  <a:pos x="hc" y="t"/>
                </a:cxn>
                <a:cxn ang="cd2">
                  <a:pos x="l" y="vc"/>
                </a:cxn>
                <a:cxn ang="cd4">
                  <a:pos x="hc" y="b"/>
                </a:cxn>
                <a:cxn ang="0">
                  <a:pos x="r" y="vc"/>
                </a:cxn>
              </a:cxnLst>
              <a:rect l="l" t="t" r="r" b="b"/>
              <a:pathLst>
                <a:path w="549" h="708">
                  <a:moveTo>
                    <a:pt x="546" y="36"/>
                  </a:moveTo>
                  <a:cubicBezTo>
                    <a:pt x="549" y="28"/>
                    <a:pt x="549" y="25"/>
                    <a:pt x="549" y="20"/>
                  </a:cubicBezTo>
                  <a:cubicBezTo>
                    <a:pt x="549" y="11"/>
                    <a:pt x="543" y="0"/>
                    <a:pt x="529" y="0"/>
                  </a:cubicBezTo>
                  <a:cubicBezTo>
                    <a:pt x="518" y="0"/>
                    <a:pt x="512" y="11"/>
                    <a:pt x="507" y="22"/>
                  </a:cubicBezTo>
                  <a:lnTo>
                    <a:pt x="426" y="241"/>
                  </a:lnTo>
                  <a:lnTo>
                    <a:pt x="126" y="241"/>
                  </a:lnTo>
                  <a:lnTo>
                    <a:pt x="42" y="22"/>
                  </a:lnTo>
                  <a:cubicBezTo>
                    <a:pt x="36" y="8"/>
                    <a:pt x="34" y="0"/>
                    <a:pt x="20" y="0"/>
                  </a:cubicBezTo>
                  <a:cubicBezTo>
                    <a:pt x="11" y="0"/>
                    <a:pt x="0" y="11"/>
                    <a:pt x="0" y="20"/>
                  </a:cubicBezTo>
                  <a:cubicBezTo>
                    <a:pt x="0" y="22"/>
                    <a:pt x="0" y="22"/>
                    <a:pt x="6" y="36"/>
                  </a:cubicBezTo>
                  <a:lnTo>
                    <a:pt x="252" y="686"/>
                  </a:lnTo>
                  <a:cubicBezTo>
                    <a:pt x="258" y="697"/>
                    <a:pt x="263" y="708"/>
                    <a:pt x="274" y="708"/>
                  </a:cubicBezTo>
                  <a:cubicBezTo>
                    <a:pt x="288" y="708"/>
                    <a:pt x="294" y="697"/>
                    <a:pt x="297" y="686"/>
                  </a:cubicBezTo>
                  <a:close/>
                  <a:moveTo>
                    <a:pt x="140" y="280"/>
                  </a:moveTo>
                  <a:lnTo>
                    <a:pt x="409" y="280"/>
                  </a:lnTo>
                  <a:lnTo>
                    <a:pt x="274" y="630"/>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74D99FDD-5011-4DBA-BF9B-76A4AC254687}"/>
                </a:ext>
              </a:extLst>
            </p:cNvPr>
            <p:cNvSpPr/>
            <p:nvPr/>
          </p:nvSpPr>
          <p:spPr>
            <a:xfrm>
              <a:off x="2685600" y="3499559"/>
              <a:ext cx="94320" cy="238680"/>
            </a:xfrm>
            <a:custGeom>
              <a:avLst/>
              <a:gdLst/>
              <a:ahLst/>
              <a:cxnLst>
                <a:cxn ang="3cd4">
                  <a:pos x="hc" y="t"/>
                </a:cxn>
                <a:cxn ang="cd2">
                  <a:pos x="l" y="vc"/>
                </a:cxn>
                <a:cxn ang="cd4">
                  <a:pos x="hc" y="b"/>
                </a:cxn>
                <a:cxn ang="0">
                  <a:pos x="r" y="vc"/>
                </a:cxn>
              </a:cxnLst>
              <a:rect l="l" t="t" r="r" b="b"/>
              <a:pathLst>
                <a:path w="263" h="664">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6"/>
                    <a:pt x="132" y="216"/>
                  </a:cubicBezTo>
                  <a:cubicBezTo>
                    <a:pt x="36" y="216"/>
                    <a:pt x="0" y="358"/>
                    <a:pt x="0" y="370"/>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4"/>
                    <a:pt x="132" y="664"/>
                  </a:cubicBezTo>
                  <a:cubicBezTo>
                    <a:pt x="227" y="664"/>
                    <a:pt x="263" y="521"/>
                    <a:pt x="263" y="512"/>
                  </a:cubicBezTo>
                  <a:cubicBezTo>
                    <a:pt x="263" y="501"/>
                    <a:pt x="255" y="501"/>
                    <a:pt x="249" y="501"/>
                  </a:cubicBezTo>
                  <a:cubicBezTo>
                    <a:pt x="241" y="501"/>
                    <a:pt x="241" y="504"/>
                    <a:pt x="235" y="521"/>
                  </a:cubicBezTo>
                  <a:cubicBezTo>
                    <a:pt x="218" y="582"/>
                    <a:pt x="185" y="641"/>
                    <a:pt x="134" y="641"/>
                  </a:cubicBezTo>
                  <a:cubicBezTo>
                    <a:pt x="118" y="641"/>
                    <a:pt x="109" y="633"/>
                    <a:pt x="109" y="610"/>
                  </a:cubicBezTo>
                  <a:cubicBezTo>
                    <a:pt x="109" y="585"/>
                    <a:pt x="118" y="571"/>
                    <a:pt x="140" y="51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A7341967-7881-487B-AA4B-DD0E0DE6BAA5}"/>
                </a:ext>
              </a:extLst>
            </p:cNvPr>
            <p:cNvSpPr/>
            <p:nvPr/>
          </p:nvSpPr>
          <p:spPr>
            <a:xfrm>
              <a:off x="2925719" y="3580919"/>
              <a:ext cx="37800" cy="153000"/>
            </a:xfrm>
            <a:custGeom>
              <a:avLst/>
              <a:gdLst/>
              <a:ahLst/>
              <a:cxnLst>
                <a:cxn ang="3cd4">
                  <a:pos x="hc" y="t"/>
                </a:cxn>
                <a:cxn ang="cd2">
                  <a:pos x="l" y="vc"/>
                </a:cxn>
                <a:cxn ang="cd4">
                  <a:pos x="hc" y="b"/>
                </a:cxn>
                <a:cxn ang="0">
                  <a:pos x="r" y="vc"/>
                </a:cxn>
              </a:cxnLst>
              <a:rect l="l" t="t" r="r" b="b"/>
              <a:pathLst>
                <a:path w="106" h="426">
                  <a:moveTo>
                    <a:pt x="106" y="53"/>
                  </a:moveTo>
                  <a:cubicBezTo>
                    <a:pt x="106" y="22"/>
                    <a:pt x="84" y="0"/>
                    <a:pt x="53" y="0"/>
                  </a:cubicBezTo>
                  <a:cubicBezTo>
                    <a:pt x="25" y="0"/>
                    <a:pt x="0" y="22"/>
                    <a:pt x="0" y="53"/>
                  </a:cubicBezTo>
                  <a:cubicBezTo>
                    <a:pt x="0" y="81"/>
                    <a:pt x="25" y="106"/>
                    <a:pt x="53" y="106"/>
                  </a:cubicBezTo>
                  <a:cubicBezTo>
                    <a:pt x="84" y="106"/>
                    <a:pt x="106" y="81"/>
                    <a:pt x="106" y="53"/>
                  </a:cubicBezTo>
                  <a:close/>
                  <a:moveTo>
                    <a:pt x="106" y="375"/>
                  </a:moveTo>
                  <a:cubicBezTo>
                    <a:pt x="106" y="344"/>
                    <a:pt x="84" y="322"/>
                    <a:pt x="53" y="322"/>
                  </a:cubicBezTo>
                  <a:cubicBezTo>
                    <a:pt x="25" y="322"/>
                    <a:pt x="0" y="344"/>
                    <a:pt x="0" y="375"/>
                  </a:cubicBezTo>
                  <a:cubicBezTo>
                    <a:pt x="0" y="403"/>
                    <a:pt x="25" y="426"/>
                    <a:pt x="53" y="426"/>
                  </a:cubicBezTo>
                  <a:cubicBezTo>
                    <a:pt x="84" y="426"/>
                    <a:pt x="106" y="403"/>
                    <a:pt x="106" y="37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02E8F129-8DED-43C9-8EA8-9A765271EDE7}"/>
                </a:ext>
              </a:extLst>
            </p:cNvPr>
            <p:cNvSpPr/>
            <p:nvPr/>
          </p:nvSpPr>
          <p:spPr>
            <a:xfrm>
              <a:off x="320076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897AE319-A79A-4F5D-ADB8-42690097D030}"/>
                </a:ext>
              </a:extLst>
            </p:cNvPr>
            <p:cNvSpPr/>
            <p:nvPr/>
          </p:nvSpPr>
          <p:spPr>
            <a:xfrm>
              <a:off x="342540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6D5112A7-621C-427D-BD6C-C3B2BC09339E}"/>
                </a:ext>
              </a:extLst>
            </p:cNvPr>
            <p:cNvSpPr/>
            <p:nvPr/>
          </p:nvSpPr>
          <p:spPr>
            <a:xfrm>
              <a:off x="365940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44DED428-D81D-4785-B3A1-005A4D9E6B1F}"/>
                </a:ext>
              </a:extLst>
            </p:cNvPr>
            <p:cNvSpPr/>
            <p:nvPr/>
          </p:nvSpPr>
          <p:spPr>
            <a:xfrm>
              <a:off x="3969719"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558241D4-D1A7-4015-8AE2-4BEDE0EEBCDC}"/>
                </a:ext>
              </a:extLst>
            </p:cNvPr>
            <p:cNvSpPr/>
            <p:nvPr/>
          </p:nvSpPr>
          <p:spPr>
            <a:xfrm>
              <a:off x="4204800" y="4153679"/>
              <a:ext cx="91440" cy="164880"/>
            </a:xfrm>
            <a:custGeom>
              <a:avLst/>
              <a:gdLst/>
              <a:ahLst/>
              <a:cxnLst>
                <a:cxn ang="3cd4">
                  <a:pos x="hc" y="t"/>
                </a:cxn>
                <a:cxn ang="cd2">
                  <a:pos x="l" y="vc"/>
                </a:cxn>
                <a:cxn ang="cd4">
                  <a:pos x="hc" y="b"/>
                </a:cxn>
                <a:cxn ang="0">
                  <a:pos x="r" y="vc"/>
                </a:cxn>
              </a:cxnLst>
              <a:rect l="l" t="t" r="r" b="b"/>
              <a:pathLst>
                <a:path w="255" h="459">
                  <a:moveTo>
                    <a:pt x="157" y="20"/>
                  </a:moveTo>
                  <a:cubicBezTo>
                    <a:pt x="157" y="0"/>
                    <a:pt x="157" y="0"/>
                    <a:pt x="137" y="0"/>
                  </a:cubicBezTo>
                  <a:cubicBezTo>
                    <a:pt x="92" y="45"/>
                    <a:pt x="28" y="45"/>
                    <a:pt x="0" y="45"/>
                  </a:cubicBezTo>
                  <a:lnTo>
                    <a:pt x="0" y="70"/>
                  </a:lnTo>
                  <a:cubicBezTo>
                    <a:pt x="17" y="70"/>
                    <a:pt x="62" y="70"/>
                    <a:pt x="101" y="50"/>
                  </a:cubicBezTo>
                  <a:lnTo>
                    <a:pt x="101" y="403"/>
                  </a:lnTo>
                  <a:cubicBezTo>
                    <a:pt x="101" y="426"/>
                    <a:pt x="101" y="434"/>
                    <a:pt x="31" y="434"/>
                  </a:cubicBezTo>
                  <a:lnTo>
                    <a:pt x="6" y="434"/>
                  </a:lnTo>
                  <a:lnTo>
                    <a:pt x="6" y="459"/>
                  </a:lnTo>
                  <a:cubicBezTo>
                    <a:pt x="17" y="459"/>
                    <a:pt x="104" y="456"/>
                    <a:pt x="129" y="456"/>
                  </a:cubicBezTo>
                  <a:cubicBezTo>
                    <a:pt x="151" y="456"/>
                    <a:pt x="238" y="459"/>
                    <a:pt x="255" y="459"/>
                  </a:cubicBezTo>
                  <a:lnTo>
                    <a:pt x="255" y="434"/>
                  </a:lnTo>
                  <a:lnTo>
                    <a:pt x="227" y="434"/>
                  </a:lnTo>
                  <a:cubicBezTo>
                    <a:pt x="157" y="434"/>
                    <a:pt x="157" y="426"/>
                    <a:pt x="157" y="40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45FA21A0-3446-46D0-9064-714DF37C59D2}"/>
                </a:ext>
              </a:extLst>
            </p:cNvPr>
            <p:cNvSpPr/>
            <p:nvPr/>
          </p:nvSpPr>
          <p:spPr>
            <a:xfrm>
              <a:off x="44344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A7045B09-751C-42C4-8FF4-FA4F2AB7FA2E}"/>
                </a:ext>
              </a:extLst>
            </p:cNvPr>
            <p:cNvSpPr/>
            <p:nvPr/>
          </p:nvSpPr>
          <p:spPr>
            <a:xfrm>
              <a:off x="475920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EBE864C2-8605-41CD-9CA2-41CC7C1CDCDE}"/>
                </a:ext>
              </a:extLst>
            </p:cNvPr>
            <p:cNvSpPr/>
            <p:nvPr/>
          </p:nvSpPr>
          <p:spPr>
            <a:xfrm>
              <a:off x="491652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D8AD3203-ED30-43D3-81C6-91328CED4490}"/>
                </a:ext>
              </a:extLst>
            </p:cNvPr>
            <p:cNvSpPr/>
            <p:nvPr/>
          </p:nvSpPr>
          <p:spPr>
            <a:xfrm>
              <a:off x="5073840" y="4157640"/>
              <a:ext cx="37800" cy="37800"/>
            </a:xfrm>
            <a:custGeom>
              <a:avLst/>
              <a:gdLst/>
              <a:ahLst/>
              <a:cxnLst>
                <a:cxn ang="3cd4">
                  <a:pos x="hc" y="t"/>
                </a:cxn>
                <a:cxn ang="cd2">
                  <a:pos x="l" y="vc"/>
                </a:cxn>
                <a:cxn ang="cd4">
                  <a:pos x="hc" y="b"/>
                </a:cxn>
                <a:cxn ang="0">
                  <a:pos x="r" y="vc"/>
                </a:cxn>
              </a:cxnLst>
              <a:rect l="l" t="t" r="r" b="b"/>
              <a:pathLst>
                <a:path w="106" h="106">
                  <a:moveTo>
                    <a:pt x="106" y="53"/>
                  </a:moveTo>
                  <a:cubicBezTo>
                    <a:pt x="106" y="25"/>
                    <a:pt x="84" y="0"/>
                    <a:pt x="53" y="0"/>
                  </a:cubicBezTo>
                  <a:cubicBezTo>
                    <a:pt x="25" y="0"/>
                    <a:pt x="0" y="25"/>
                    <a:pt x="0" y="53"/>
                  </a:cubicBezTo>
                  <a:cubicBezTo>
                    <a:pt x="0" y="84"/>
                    <a:pt x="25" y="106"/>
                    <a:pt x="53" y="106"/>
                  </a:cubicBezTo>
                  <a:cubicBezTo>
                    <a:pt x="84" y="106"/>
                    <a:pt x="106" y="84"/>
                    <a:pt x="106"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6375041C-244C-4544-992C-C65C45FBC882}"/>
                </a:ext>
              </a:extLst>
            </p:cNvPr>
            <p:cNvSpPr/>
            <p:nvPr/>
          </p:nvSpPr>
          <p:spPr>
            <a:xfrm>
              <a:off x="5240880" y="4052879"/>
              <a:ext cx="197280" cy="220320"/>
            </a:xfrm>
            <a:custGeom>
              <a:avLst/>
              <a:gdLst/>
              <a:ahLst/>
              <a:cxnLst>
                <a:cxn ang="3cd4">
                  <a:pos x="hc" y="t"/>
                </a:cxn>
                <a:cxn ang="cd2">
                  <a:pos x="l" y="vc"/>
                </a:cxn>
                <a:cxn ang="cd4">
                  <a:pos x="hc" y="b"/>
                </a:cxn>
                <a:cxn ang="0">
                  <a:pos x="r" y="vc"/>
                </a:cxn>
              </a:cxnLst>
              <a:rect l="l" t="t" r="r" b="b"/>
              <a:pathLst>
                <a:path w="549" h="613">
                  <a:moveTo>
                    <a:pt x="543" y="39"/>
                  </a:moveTo>
                  <a:cubicBezTo>
                    <a:pt x="549" y="28"/>
                    <a:pt x="549" y="25"/>
                    <a:pt x="549" y="20"/>
                  </a:cubicBezTo>
                  <a:cubicBezTo>
                    <a:pt x="549" y="8"/>
                    <a:pt x="540" y="0"/>
                    <a:pt x="529" y="0"/>
                  </a:cubicBezTo>
                  <a:cubicBezTo>
                    <a:pt x="521" y="0"/>
                    <a:pt x="515" y="6"/>
                    <a:pt x="507" y="22"/>
                  </a:cubicBezTo>
                  <a:lnTo>
                    <a:pt x="274" y="546"/>
                  </a:lnTo>
                  <a:lnTo>
                    <a:pt x="42" y="20"/>
                  </a:lnTo>
                  <a:cubicBezTo>
                    <a:pt x="34" y="3"/>
                    <a:pt x="28" y="0"/>
                    <a:pt x="20" y="0"/>
                  </a:cubicBezTo>
                  <a:cubicBezTo>
                    <a:pt x="8" y="0"/>
                    <a:pt x="0" y="8"/>
                    <a:pt x="0" y="20"/>
                  </a:cubicBezTo>
                  <a:cubicBezTo>
                    <a:pt x="0" y="22"/>
                    <a:pt x="0" y="22"/>
                    <a:pt x="6" y="36"/>
                  </a:cubicBezTo>
                  <a:lnTo>
                    <a:pt x="252" y="591"/>
                  </a:lnTo>
                  <a:cubicBezTo>
                    <a:pt x="260" y="608"/>
                    <a:pt x="266" y="613"/>
                    <a:pt x="274" y="613"/>
                  </a:cubicBezTo>
                  <a:cubicBezTo>
                    <a:pt x="288" y="613"/>
                    <a:pt x="291" y="605"/>
                    <a:pt x="297" y="59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B4249EE9-68CD-4622-B9FE-B87AA5C0A7E7}"/>
                </a:ext>
              </a:extLst>
            </p:cNvPr>
            <p:cNvSpPr/>
            <p:nvPr/>
          </p:nvSpPr>
          <p:spPr>
            <a:xfrm>
              <a:off x="5548320" y="4105080"/>
              <a:ext cx="200160" cy="228600"/>
            </a:xfrm>
            <a:custGeom>
              <a:avLst/>
              <a:gdLst/>
              <a:ahLst/>
              <a:cxnLst>
                <a:cxn ang="3cd4">
                  <a:pos x="hc" y="t"/>
                </a:cxn>
                <a:cxn ang="cd2">
                  <a:pos x="l" y="vc"/>
                </a:cxn>
                <a:cxn ang="cd4">
                  <a:pos x="hc" y="b"/>
                </a:cxn>
                <a:cxn ang="0">
                  <a:pos x="r" y="vc"/>
                </a:cxn>
              </a:cxnLst>
              <a:rect l="l" t="t" r="r" b="b"/>
              <a:pathLst>
                <a:path w="557" h="636">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40"/>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6"/>
                  </a:lnTo>
                  <a:cubicBezTo>
                    <a:pt x="28" y="636"/>
                    <a:pt x="87" y="633"/>
                    <a:pt x="123" y="633"/>
                  </a:cubicBezTo>
                  <a:cubicBezTo>
                    <a:pt x="162" y="633"/>
                    <a:pt x="221" y="636"/>
                    <a:pt x="249" y="636"/>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CDB6C4AD-312F-41D3-B460-FEB466E855EF}"/>
                </a:ext>
              </a:extLst>
            </p:cNvPr>
            <p:cNvSpPr/>
            <p:nvPr/>
          </p:nvSpPr>
          <p:spPr>
            <a:xfrm>
              <a:off x="5772240" y="4153679"/>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11"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97F5AFF5-391E-4C56-AF8A-2600C3987434}"/>
                </a:ext>
              </a:extLst>
            </p:cNvPr>
            <p:cNvSpPr/>
            <p:nvPr/>
          </p:nvSpPr>
          <p:spPr>
            <a:xfrm>
              <a:off x="6006240" y="407412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42"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42"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01F5EE19-1AA3-480E-8351-D3247B6C425D}"/>
                </a:ext>
              </a:extLst>
            </p:cNvPr>
            <p:cNvSpPr/>
            <p:nvPr/>
          </p:nvSpPr>
          <p:spPr>
            <a:xfrm>
              <a:off x="6316560" y="40154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6"/>
                    <a:pt x="465" y="431"/>
                    <a:pt x="465" y="515"/>
                  </a:cubicBezTo>
                  <a:cubicBezTo>
                    <a:pt x="465" y="580"/>
                    <a:pt x="417" y="664"/>
                    <a:pt x="266" y="664"/>
                  </a:cubicBezTo>
                  <a:cubicBezTo>
                    <a:pt x="165" y="664"/>
                    <a:pt x="84" y="599"/>
                    <a:pt x="84" y="532"/>
                  </a:cubicBezTo>
                  <a:cubicBezTo>
                    <a:pt x="84" y="512"/>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8232D8AD-B55E-4BF0-8676-7CE40F5B9D4E}"/>
                </a:ext>
              </a:extLst>
            </p:cNvPr>
            <p:cNvSpPr/>
            <p:nvPr/>
          </p:nvSpPr>
          <p:spPr>
            <a:xfrm>
              <a:off x="6536160" y="4209120"/>
              <a:ext cx="151920" cy="112680"/>
            </a:xfrm>
            <a:custGeom>
              <a:avLst/>
              <a:gdLst/>
              <a:ahLst/>
              <a:cxnLst>
                <a:cxn ang="3cd4">
                  <a:pos x="hc" y="t"/>
                </a:cxn>
                <a:cxn ang="cd2">
                  <a:pos x="l" y="vc"/>
                </a:cxn>
                <a:cxn ang="cd4">
                  <a:pos x="hc" y="b"/>
                </a:cxn>
                <a:cxn ang="0">
                  <a:pos x="r" y="vc"/>
                </a:cxn>
              </a:cxnLst>
              <a:rect l="l" t="t" r="r" b="b"/>
              <a:pathLst>
                <a:path w="423" h="314">
                  <a:moveTo>
                    <a:pt x="53" y="263"/>
                  </a:moveTo>
                  <a:cubicBezTo>
                    <a:pt x="50" y="272"/>
                    <a:pt x="45" y="288"/>
                    <a:pt x="45" y="291"/>
                  </a:cubicBezTo>
                  <a:cubicBezTo>
                    <a:pt x="45" y="305"/>
                    <a:pt x="59" y="314"/>
                    <a:pt x="70" y="314"/>
                  </a:cubicBezTo>
                  <a:cubicBezTo>
                    <a:pt x="81" y="314"/>
                    <a:pt x="92" y="305"/>
                    <a:pt x="95" y="300"/>
                  </a:cubicBezTo>
                  <a:cubicBezTo>
                    <a:pt x="98" y="291"/>
                    <a:pt x="104" y="269"/>
                    <a:pt x="109" y="255"/>
                  </a:cubicBezTo>
                  <a:cubicBezTo>
                    <a:pt x="112" y="241"/>
                    <a:pt x="120" y="210"/>
                    <a:pt x="123" y="193"/>
                  </a:cubicBezTo>
                  <a:cubicBezTo>
                    <a:pt x="129" y="176"/>
                    <a:pt x="132" y="162"/>
                    <a:pt x="134" y="146"/>
                  </a:cubicBezTo>
                  <a:cubicBezTo>
                    <a:pt x="143" y="118"/>
                    <a:pt x="143" y="112"/>
                    <a:pt x="165" y="84"/>
                  </a:cubicBezTo>
                  <a:cubicBezTo>
                    <a:pt x="185" y="56"/>
                    <a:pt x="216" y="20"/>
                    <a:pt x="269" y="20"/>
                  </a:cubicBezTo>
                  <a:cubicBezTo>
                    <a:pt x="308" y="20"/>
                    <a:pt x="308" y="56"/>
                    <a:pt x="308" y="67"/>
                  </a:cubicBezTo>
                  <a:cubicBezTo>
                    <a:pt x="308" y="109"/>
                    <a:pt x="280" y="188"/>
                    <a:pt x="269" y="216"/>
                  </a:cubicBezTo>
                  <a:cubicBezTo>
                    <a:pt x="260" y="235"/>
                    <a:pt x="258" y="241"/>
                    <a:pt x="258" y="255"/>
                  </a:cubicBezTo>
                  <a:cubicBezTo>
                    <a:pt x="258" y="291"/>
                    <a:pt x="288" y="314"/>
                    <a:pt x="325" y="314"/>
                  </a:cubicBezTo>
                  <a:cubicBezTo>
                    <a:pt x="392" y="314"/>
                    <a:pt x="423" y="218"/>
                    <a:pt x="423" y="207"/>
                  </a:cubicBezTo>
                  <a:cubicBezTo>
                    <a:pt x="423" y="199"/>
                    <a:pt x="414" y="199"/>
                    <a:pt x="412" y="199"/>
                  </a:cubicBezTo>
                  <a:cubicBezTo>
                    <a:pt x="403" y="199"/>
                    <a:pt x="403" y="202"/>
                    <a:pt x="400" y="210"/>
                  </a:cubicBezTo>
                  <a:cubicBezTo>
                    <a:pt x="384" y="266"/>
                    <a:pt x="353" y="294"/>
                    <a:pt x="325" y="294"/>
                  </a:cubicBezTo>
                  <a:cubicBezTo>
                    <a:pt x="311" y="294"/>
                    <a:pt x="308" y="286"/>
                    <a:pt x="308" y="269"/>
                  </a:cubicBezTo>
                  <a:cubicBezTo>
                    <a:pt x="308" y="255"/>
                    <a:pt x="311" y="244"/>
                    <a:pt x="325" y="213"/>
                  </a:cubicBezTo>
                  <a:cubicBezTo>
                    <a:pt x="333" y="193"/>
                    <a:pt x="361" y="118"/>
                    <a:pt x="361" y="78"/>
                  </a:cubicBezTo>
                  <a:cubicBezTo>
                    <a:pt x="361" y="11"/>
                    <a:pt x="308" y="0"/>
                    <a:pt x="272" y="0"/>
                  </a:cubicBezTo>
                  <a:cubicBezTo>
                    <a:pt x="213" y="0"/>
                    <a:pt x="174" y="36"/>
                    <a:pt x="154" y="64"/>
                  </a:cubicBezTo>
                  <a:cubicBezTo>
                    <a:pt x="148" y="14"/>
                    <a:pt x="109" y="0"/>
                    <a:pt x="78" y="0"/>
                  </a:cubicBezTo>
                  <a:cubicBezTo>
                    <a:pt x="50" y="0"/>
                    <a:pt x="34" y="22"/>
                    <a:pt x="25" y="36"/>
                  </a:cubicBezTo>
                  <a:cubicBezTo>
                    <a:pt x="8" y="64"/>
                    <a:pt x="0" y="104"/>
                    <a:pt x="0" y="106"/>
                  </a:cubicBezTo>
                  <a:cubicBezTo>
                    <a:pt x="0" y="115"/>
                    <a:pt x="8" y="115"/>
                    <a:pt x="11" y="115"/>
                  </a:cubicBezTo>
                  <a:cubicBezTo>
                    <a:pt x="22" y="115"/>
                    <a:pt x="22" y="112"/>
                    <a:pt x="28" y="95"/>
                  </a:cubicBezTo>
                  <a:cubicBezTo>
                    <a:pt x="36" y="53"/>
                    <a:pt x="50" y="20"/>
                    <a:pt x="78" y="20"/>
                  </a:cubicBezTo>
                  <a:cubicBezTo>
                    <a:pt x="95" y="20"/>
                    <a:pt x="101" y="34"/>
                    <a:pt x="101" y="53"/>
                  </a:cubicBezTo>
                  <a:cubicBezTo>
                    <a:pt x="101" y="67"/>
                    <a:pt x="95" y="92"/>
                    <a:pt x="90" y="112"/>
                  </a:cubicBezTo>
                  <a:cubicBezTo>
                    <a:pt x="84" y="129"/>
                    <a:pt x="78" y="160"/>
                    <a:pt x="73" y="17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9" name="TextBox 48">
            <a:extLst>
              <a:ext uri="{FF2B5EF4-FFF2-40B4-BE49-F238E27FC236}">
                <a16:creationId xmlns:a16="http://schemas.microsoft.com/office/drawing/2014/main" id="{3E2FFFE3-2956-4E2C-8D46-63A0D16F1027}"/>
              </a:ext>
            </a:extLst>
          </p:cNvPr>
          <p:cNvSpPr txBox="1"/>
          <p:nvPr/>
        </p:nvSpPr>
        <p:spPr>
          <a:xfrm>
            <a:off x="2264808" y="4694280"/>
            <a:ext cx="5550022" cy="503812"/>
          </a:xfrm>
          <a:prstGeom prst="rect">
            <a:avLst/>
          </a:prstGeom>
          <a:noFill/>
          <a:ln w="12700">
            <a:solidFill>
              <a:srgbClr val="FF0000"/>
            </a:solid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800" b="0" i="0" u="none" strike="noStrike" kern="1200" cap="none" dirty="0">
                <a:ln>
                  <a:noFill/>
                </a:ln>
                <a:latin typeface="Arial" panose="020B0604020202020204" pitchFamily="34" charset="0"/>
                <a:ea typeface="Noto Sans CJK SC Regular" pitchFamily="2"/>
                <a:cs typeface="Arial" panose="020B0604020202020204" pitchFamily="34" charset="0"/>
              </a:rPr>
              <a:t>How to tackle the combinatorics ?</a:t>
            </a:r>
          </a:p>
        </p:txBody>
      </p:sp>
      <p:sp>
        <p:nvSpPr>
          <p:cNvPr id="50" name="Straight Connector 49">
            <a:extLst>
              <a:ext uri="{FF2B5EF4-FFF2-40B4-BE49-F238E27FC236}">
                <a16:creationId xmlns:a16="http://schemas.microsoft.com/office/drawing/2014/main" id="{101DB3F9-9249-4948-94C6-1D7A1F1DBD24}"/>
              </a:ext>
            </a:extLst>
          </p:cNvPr>
          <p:cNvSpPr/>
          <p:nvPr/>
        </p:nvSpPr>
        <p:spPr>
          <a:xfrm>
            <a:off x="2844000" y="4464000"/>
            <a:ext cx="1656000" cy="180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1" name="Straight Connector 50">
            <a:extLst>
              <a:ext uri="{FF2B5EF4-FFF2-40B4-BE49-F238E27FC236}">
                <a16:creationId xmlns:a16="http://schemas.microsoft.com/office/drawing/2014/main" id="{27E755BC-3AD9-4C3C-82E2-51335CB810DB}"/>
              </a:ext>
            </a:extLst>
          </p:cNvPr>
          <p:cNvSpPr/>
          <p:nvPr/>
        </p:nvSpPr>
        <p:spPr>
          <a:xfrm>
            <a:off x="4644000" y="4248000"/>
            <a:ext cx="216000" cy="432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2" name="Straight Connector 51">
            <a:extLst>
              <a:ext uri="{FF2B5EF4-FFF2-40B4-BE49-F238E27FC236}">
                <a16:creationId xmlns:a16="http://schemas.microsoft.com/office/drawing/2014/main" id="{F9C279CC-7883-4907-BAAB-0943BBD717F6}"/>
              </a:ext>
            </a:extLst>
          </p:cNvPr>
          <p:cNvSpPr/>
          <p:nvPr/>
        </p:nvSpPr>
        <p:spPr>
          <a:xfrm flipH="1">
            <a:off x="5076000" y="4248000"/>
            <a:ext cx="216000" cy="432000"/>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3" name="Straight Connector 52">
            <a:extLst>
              <a:ext uri="{FF2B5EF4-FFF2-40B4-BE49-F238E27FC236}">
                <a16:creationId xmlns:a16="http://schemas.microsoft.com/office/drawing/2014/main" id="{2011679F-1434-45B7-AE43-F7DBDD0BD6D5}"/>
              </a:ext>
            </a:extLst>
          </p:cNvPr>
          <p:cNvSpPr/>
          <p:nvPr/>
        </p:nvSpPr>
        <p:spPr>
          <a:xfrm flipH="1" flipV="1">
            <a:off x="2628000" y="3816000"/>
            <a:ext cx="216000" cy="648000"/>
          </a:xfrm>
          <a:prstGeom prst="line">
            <a:avLst/>
          </a:prstGeom>
          <a:noFill/>
          <a:ln w="0">
            <a:solidFill>
              <a:srgbClr val="000000"/>
            </a:solidFill>
            <a:prstDash val="solid"/>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7" name="TextBox 56">
            <a:extLst>
              <a:ext uri="{FF2B5EF4-FFF2-40B4-BE49-F238E27FC236}">
                <a16:creationId xmlns:a16="http://schemas.microsoft.com/office/drawing/2014/main" id="{C0461243-7E39-4409-8C90-5634493A4884}"/>
              </a:ext>
            </a:extLst>
          </p:cNvPr>
          <p:cNvSpPr txBox="1"/>
          <p:nvPr/>
        </p:nvSpPr>
        <p:spPr>
          <a:xfrm>
            <a:off x="5498640" y="2285280"/>
            <a:ext cx="1806690" cy="444758"/>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400" b="0" i="0" u="none" strike="noStrike" kern="1200" cap="none" dirty="0">
                <a:ln>
                  <a:noFill/>
                </a:ln>
                <a:latin typeface="Arial" panose="020B0604020202020204" pitchFamily="34" charset="0"/>
                <a:ea typeface="Noto Sans CJK SC Regular" pitchFamily="2"/>
                <a:cs typeface="Arial" panose="020B0604020202020204" pitchFamily="34" charset="0"/>
              </a:rPr>
              <a:t>// Feasibility</a:t>
            </a:r>
          </a:p>
        </p:txBody>
      </p:sp>
      <p:sp>
        <p:nvSpPr>
          <p:cNvPr id="58" name="TextBox 57">
            <a:extLst>
              <a:ext uri="{FF2B5EF4-FFF2-40B4-BE49-F238E27FC236}">
                <a16:creationId xmlns:a16="http://schemas.microsoft.com/office/drawing/2014/main" id="{6ADD7BD4-2E88-424A-B59A-F9C445070975}"/>
              </a:ext>
            </a:extLst>
          </p:cNvPr>
          <p:cNvSpPr txBox="1"/>
          <p:nvPr/>
        </p:nvSpPr>
        <p:spPr>
          <a:xfrm>
            <a:off x="5462640" y="2789280"/>
            <a:ext cx="3895082" cy="444758"/>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2400" b="0" i="0" u="none" strike="noStrike" kern="1200" cap="none" dirty="0">
                <a:ln>
                  <a:noFill/>
                </a:ln>
                <a:latin typeface="Arial" panose="020B0604020202020204" pitchFamily="34" charset="0"/>
                <a:ea typeface="Noto Sans CJK SC Regular" pitchFamily="2"/>
                <a:cs typeface="Arial" panose="020B0604020202020204" pitchFamily="34" charset="0"/>
              </a:rPr>
              <a:t>// Initial and goal conditions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page2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4F50-6279-4945-AC5F-8219528AEAFC}"/>
              </a:ext>
            </a:extLst>
          </p:cNvPr>
          <p:cNvSpPr txBox="1">
            <a:spLocks noGrp="1"/>
          </p:cNvSpPr>
          <p:nvPr>
            <p:ph type="title" idx="4294967295"/>
          </p:nvPr>
        </p:nvSpPr>
        <p:spPr>
          <a:xfrm>
            <a:off x="503999" y="453079"/>
            <a:ext cx="9071640" cy="492443"/>
          </a:xfrm>
        </p:spPr>
        <p:txBody>
          <a:bodyPr>
            <a:spAutoFit/>
          </a:bodyPr>
          <a:lstStyle/>
          <a:p>
            <a:pPr lvl="0"/>
            <a:r>
              <a:rPr lang="en-GB" dirty="0"/>
              <a:t>An equivalent cardinality minimisation problem</a:t>
            </a:r>
          </a:p>
        </p:txBody>
      </p:sp>
      <p:pic>
        <p:nvPicPr>
          <p:cNvPr id="3" name="Picture 2">
            <a:extLst>
              <a:ext uri="{FF2B5EF4-FFF2-40B4-BE49-F238E27FC236}">
                <a16:creationId xmlns:a16="http://schemas.microsoft.com/office/drawing/2014/main" id="{2AF47A7A-F6CF-412B-A39F-B0988D133BC5}"/>
              </a:ext>
            </a:extLst>
          </p:cNvPr>
          <p:cNvPicPr>
            <a:picLocks noChangeAspect="1"/>
          </p:cNvPicPr>
          <p:nvPr/>
        </p:nvPicPr>
        <p:blipFill>
          <a:blip r:embed="rId3">
            <a:lum/>
            <a:alphaModFix/>
          </a:blip>
          <a:srcRect/>
          <a:stretch>
            <a:fillRect/>
          </a:stretch>
        </p:blipFill>
        <p:spPr>
          <a:xfrm>
            <a:off x="503640" y="1910880"/>
            <a:ext cx="4426920" cy="2489760"/>
          </a:xfrm>
          <a:prstGeom prst="rect">
            <a:avLst/>
          </a:prstGeom>
          <a:noFill/>
          <a:ln>
            <a:noFill/>
          </a:ln>
        </p:spPr>
      </p:pic>
      <p:grpSp>
        <p:nvGrpSpPr>
          <p:cNvPr id="4" name="Group 3" descr="22§display§\mathbf{p}§svg§600§TRUE§" title="TexMaths">
            <a:extLst>
              <a:ext uri="{FF2B5EF4-FFF2-40B4-BE49-F238E27FC236}">
                <a16:creationId xmlns:a16="http://schemas.microsoft.com/office/drawing/2014/main" id="{6A0463C1-1AA3-46D7-8140-1FE60D1439B3}"/>
              </a:ext>
            </a:extLst>
          </p:cNvPr>
          <p:cNvGrpSpPr/>
          <p:nvPr/>
        </p:nvGrpSpPr>
        <p:grpSpPr>
          <a:xfrm>
            <a:off x="1505880" y="2728080"/>
            <a:ext cx="177840" cy="180360"/>
            <a:chOff x="1505880" y="2728080"/>
            <a:chExt cx="177840" cy="180360"/>
          </a:xfrm>
        </p:grpSpPr>
        <p:sp>
          <p:nvSpPr>
            <p:cNvPr id="5" name="Freeform: Shape 4">
              <a:extLst>
                <a:ext uri="{FF2B5EF4-FFF2-40B4-BE49-F238E27FC236}">
                  <a16:creationId xmlns:a16="http://schemas.microsoft.com/office/drawing/2014/main" id="{20BF8823-B177-482B-9314-2D0CD3995A09}"/>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16F0BE4F-9C3E-4040-9034-DF03BFDBA67C}"/>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7" name="Text Placeholder 6">
            <a:extLst>
              <a:ext uri="{FF2B5EF4-FFF2-40B4-BE49-F238E27FC236}">
                <a16:creationId xmlns:a16="http://schemas.microsoft.com/office/drawing/2014/main" id="{815442D7-C792-42EA-B96F-25E53866049A}"/>
              </a:ext>
            </a:extLst>
          </p:cNvPr>
          <p:cNvSpPr txBox="1">
            <a:spLocks noGrp="1"/>
          </p:cNvSpPr>
          <p:nvPr>
            <p:ph type="body" idx="4294967295"/>
          </p:nvPr>
        </p:nvSpPr>
        <p:spPr>
          <a:xfrm>
            <a:off x="5153040" y="1620000"/>
            <a:ext cx="4426920" cy="3288239"/>
          </a:xfrm>
        </p:spPr>
        <p:txBody>
          <a:bodyPr/>
          <a:lstStyle/>
          <a:p>
            <a:pPr lvl="0">
              <a:buNone/>
            </a:pPr>
            <a:endParaRPr lang="en-GB" dirty="0"/>
          </a:p>
        </p:txBody>
      </p:sp>
      <p:grpSp>
        <p:nvGrpSpPr>
          <p:cNvPr id="25" name="Group 24" descr="22§display§$\begin{array}{ccccccc}&#10; &amp; &amp;  &amp;  &amp;  \mathbf{S}_j \mathbf{p}_i   \leq \mathbf{s}_j \Leftrightarrow \mathbf{p}_i  \in \mathcal{S}_j   &amp; &amp;  &amp;\\&#10;\end{array}$§svg§600§TRUE§" title="TexMaths">
            <a:extLst>
              <a:ext uri="{FF2B5EF4-FFF2-40B4-BE49-F238E27FC236}">
                <a16:creationId xmlns:a16="http://schemas.microsoft.com/office/drawing/2014/main" id="{B0886C22-D947-4712-82E1-3CDAA8C15713}"/>
              </a:ext>
            </a:extLst>
          </p:cNvPr>
          <p:cNvGrpSpPr/>
          <p:nvPr/>
        </p:nvGrpSpPr>
        <p:grpSpPr>
          <a:xfrm>
            <a:off x="5912279" y="2668830"/>
            <a:ext cx="2490480" cy="278279"/>
            <a:chOff x="5912279" y="2631960"/>
            <a:chExt cx="2490480" cy="278279"/>
          </a:xfrm>
        </p:grpSpPr>
        <p:sp>
          <p:nvSpPr>
            <p:cNvPr id="26" name="Freeform: Shape 25">
              <a:extLst>
                <a:ext uri="{FF2B5EF4-FFF2-40B4-BE49-F238E27FC236}">
                  <a16:creationId xmlns:a16="http://schemas.microsoft.com/office/drawing/2014/main" id="{FE043303-7DD6-4009-BC60-E49C26288B83}"/>
                </a:ext>
              </a:extLst>
            </p:cNvPr>
            <p:cNvSpPr/>
            <p:nvPr/>
          </p:nvSpPr>
          <p:spPr>
            <a:xfrm>
              <a:off x="5912279" y="2638440"/>
              <a:ext cx="2490480" cy="270360"/>
            </a:xfrm>
            <a:custGeom>
              <a:avLst/>
              <a:gdLst/>
              <a:ahLst/>
              <a:cxnLst>
                <a:cxn ang="3cd4">
                  <a:pos x="hc" y="t"/>
                </a:cxn>
                <a:cxn ang="cd2">
                  <a:pos x="l" y="vc"/>
                </a:cxn>
                <a:cxn ang="cd4">
                  <a:pos x="hc" y="b"/>
                </a:cxn>
                <a:cxn ang="0">
                  <a:pos x="r" y="vc"/>
                </a:cxn>
              </a:cxnLst>
              <a:rect l="l" t="t" r="r" b="b"/>
              <a:pathLst>
                <a:path w="6919" h="752">
                  <a:moveTo>
                    <a:pt x="3458" y="752"/>
                  </a:moveTo>
                  <a:lnTo>
                    <a:pt x="0" y="752"/>
                  </a:lnTo>
                  <a:lnTo>
                    <a:pt x="0" y="0"/>
                  </a:lnTo>
                  <a:lnTo>
                    <a:pt x="6919" y="0"/>
                  </a:lnTo>
                  <a:lnTo>
                    <a:pt x="6919" y="75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360E3913-EF16-4102-8080-B0E3FEA0427F}"/>
                </a:ext>
              </a:extLst>
            </p:cNvPr>
            <p:cNvSpPr/>
            <p:nvPr/>
          </p:nvSpPr>
          <p:spPr>
            <a:xfrm>
              <a:off x="5930640" y="263448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4"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1" y="9"/>
                  </a:cubicBezTo>
                  <a:lnTo>
                    <a:pt x="308" y="42"/>
                  </a:lnTo>
                  <a:cubicBezTo>
                    <a:pt x="262" y="7"/>
                    <a:pt x="211" y="0"/>
                    <a:pt x="174" y="0"/>
                  </a:cubicBezTo>
                  <a:cubicBezTo>
                    <a:pt x="55" y="0"/>
                    <a:pt x="0" y="75"/>
                    <a:pt x="0" y="156"/>
                  </a:cubicBezTo>
                  <a:cubicBezTo>
                    <a:pt x="0" y="207"/>
                    <a:pt x="26" y="242"/>
                    <a:pt x="42" y="259"/>
                  </a:cubicBezTo>
                  <a:cubicBezTo>
                    <a:pt x="79" y="297"/>
                    <a:pt x="106" y="303"/>
                    <a:pt x="191" y="321"/>
                  </a:cubicBezTo>
                  <a:cubicBezTo>
                    <a:pt x="260" y="336"/>
                    <a:pt x="273" y="339"/>
                    <a:pt x="290" y="354"/>
                  </a:cubicBezTo>
                  <a:cubicBezTo>
                    <a:pt x="301" y="367"/>
                    <a:pt x="321" y="387"/>
                    <a:pt x="321" y="422"/>
                  </a:cubicBezTo>
                  <a:cubicBezTo>
                    <a:pt x="321" y="460"/>
                    <a:pt x="301" y="512"/>
                    <a:pt x="220" y="512"/>
                  </a:cubicBezTo>
                  <a:cubicBezTo>
                    <a:pt x="161" y="512"/>
                    <a:pt x="42" y="497"/>
                    <a:pt x="37" y="383"/>
                  </a:cubicBezTo>
                  <a:cubicBezTo>
                    <a:pt x="35" y="367"/>
                    <a:pt x="35" y="363"/>
                    <a:pt x="18" y="363"/>
                  </a:cubicBezTo>
                  <a:cubicBezTo>
                    <a:pt x="0" y="363"/>
                    <a:pt x="0" y="369"/>
                    <a:pt x="0" y="387"/>
                  </a:cubicBezTo>
                  <a:lnTo>
                    <a:pt x="0" y="528"/>
                  </a:lnTo>
                  <a:cubicBezTo>
                    <a:pt x="0" y="543"/>
                    <a:pt x="0" y="550"/>
                    <a:pt x="13" y="550"/>
                  </a:cubicBezTo>
                  <a:cubicBezTo>
                    <a:pt x="22" y="550"/>
                    <a:pt x="22" y="548"/>
                    <a:pt x="29" y="543"/>
                  </a:cubicBezTo>
                  <a:lnTo>
                    <a:pt x="64" y="506"/>
                  </a:lnTo>
                  <a:cubicBezTo>
                    <a:pt x="117" y="545"/>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23CF4DDB-C2FC-43EF-BA9C-71FE232FAD79}"/>
                </a:ext>
              </a:extLst>
            </p:cNvPr>
            <p:cNvSpPr/>
            <p:nvPr/>
          </p:nvSpPr>
          <p:spPr>
            <a:xfrm>
              <a:off x="6089760" y="274103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4"/>
                    <a:pt x="86" y="455"/>
                    <a:pt x="53" y="455"/>
                  </a:cubicBezTo>
                  <a:cubicBezTo>
                    <a:pt x="46" y="455"/>
                    <a:pt x="40" y="455"/>
                    <a:pt x="33" y="453"/>
                  </a:cubicBezTo>
                  <a:cubicBezTo>
                    <a:pt x="48" y="446"/>
                    <a:pt x="53" y="433"/>
                    <a:pt x="53" y="424"/>
                  </a:cubicBezTo>
                  <a:cubicBezTo>
                    <a:pt x="53" y="411"/>
                    <a:pt x="42" y="405"/>
                    <a:pt x="31" y="405"/>
                  </a:cubicBezTo>
                  <a:cubicBezTo>
                    <a:pt x="13" y="405"/>
                    <a:pt x="0" y="420"/>
                    <a:pt x="0" y="438"/>
                  </a:cubicBezTo>
                  <a:cubicBezTo>
                    <a:pt x="0" y="457"/>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4"/>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8CAA79DF-6048-44FE-BC90-F965360DEBBB}"/>
                </a:ext>
              </a:extLst>
            </p:cNvPr>
            <p:cNvSpPr/>
            <p:nvPr/>
          </p:nvSpPr>
          <p:spPr>
            <a:xfrm>
              <a:off x="6217200" y="27032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5"/>
                    <a:pt x="233" y="325"/>
                  </a:cubicBezTo>
                  <a:cubicBezTo>
                    <a:pt x="222" y="325"/>
                    <a:pt x="185" y="325"/>
                    <a:pt x="152" y="284"/>
                  </a:cubicBezTo>
                  <a:cubicBezTo>
                    <a:pt x="143" y="275"/>
                    <a:pt x="143" y="273"/>
                    <a:pt x="143" y="259"/>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5B96FB6A-32F0-477E-A4F4-E16D718920BA}"/>
                </a:ext>
              </a:extLst>
            </p:cNvPr>
            <p:cNvSpPr/>
            <p:nvPr/>
          </p:nvSpPr>
          <p:spPr>
            <a:xfrm>
              <a:off x="6392880" y="274103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C4AEECC2-67E8-4FF6-B1A4-D4E32466CD7B}"/>
                </a:ext>
              </a:extLst>
            </p:cNvPr>
            <p:cNvSpPr/>
            <p:nvPr/>
          </p:nvSpPr>
          <p:spPr>
            <a:xfrm>
              <a:off x="6576839" y="2651760"/>
              <a:ext cx="170640" cy="215640"/>
            </a:xfrm>
            <a:custGeom>
              <a:avLst/>
              <a:gdLst/>
              <a:ahLst/>
              <a:cxnLst>
                <a:cxn ang="3cd4">
                  <a:pos x="hc" y="t"/>
                </a:cxn>
                <a:cxn ang="cd2">
                  <a:pos x="l" y="vc"/>
                </a:cxn>
                <a:cxn ang="cd4">
                  <a:pos x="hc" y="b"/>
                </a:cxn>
                <a:cxn ang="0">
                  <a:pos x="r" y="vc"/>
                </a:cxn>
              </a:cxnLst>
              <a:rect l="l" t="t" r="r" b="b"/>
              <a:pathLst>
                <a:path w="475" h="600">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7"/>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0"/>
                  </a:moveTo>
                  <a:cubicBezTo>
                    <a:pt x="460" y="600"/>
                    <a:pt x="475" y="600"/>
                    <a:pt x="475" y="585"/>
                  </a:cubicBezTo>
                  <a:cubicBezTo>
                    <a:pt x="475" y="570"/>
                    <a:pt x="458" y="570"/>
                    <a:pt x="447" y="570"/>
                  </a:cubicBezTo>
                  <a:lnTo>
                    <a:pt x="29" y="570"/>
                  </a:lnTo>
                  <a:cubicBezTo>
                    <a:pt x="15" y="570"/>
                    <a:pt x="0" y="570"/>
                    <a:pt x="0" y="585"/>
                  </a:cubicBezTo>
                  <a:cubicBezTo>
                    <a:pt x="0" y="600"/>
                    <a:pt x="13" y="600"/>
                    <a:pt x="26" y="6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85B9F751-A43B-4BA9-816B-9B17FF4F4118}"/>
                </a:ext>
              </a:extLst>
            </p:cNvPr>
            <p:cNvSpPr/>
            <p:nvPr/>
          </p:nvSpPr>
          <p:spPr>
            <a:xfrm>
              <a:off x="6857279" y="27025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3"/>
                    <a:pt x="92" y="200"/>
                    <a:pt x="152" y="209"/>
                  </a:cubicBezTo>
                  <a:cubicBezTo>
                    <a:pt x="180" y="215"/>
                    <a:pt x="238" y="224"/>
                    <a:pt x="238" y="270"/>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6766BF78-65A4-4338-9ED7-92EBABD05AF5}"/>
                </a:ext>
              </a:extLst>
            </p:cNvPr>
            <p:cNvSpPr/>
            <p:nvPr/>
          </p:nvSpPr>
          <p:spPr>
            <a:xfrm>
              <a:off x="6972840" y="274103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4"/>
                    <a:pt x="86" y="455"/>
                    <a:pt x="53" y="455"/>
                  </a:cubicBezTo>
                  <a:cubicBezTo>
                    <a:pt x="46" y="455"/>
                    <a:pt x="40" y="455"/>
                    <a:pt x="33" y="453"/>
                  </a:cubicBezTo>
                  <a:cubicBezTo>
                    <a:pt x="48" y="446"/>
                    <a:pt x="53" y="433"/>
                    <a:pt x="53" y="424"/>
                  </a:cubicBezTo>
                  <a:cubicBezTo>
                    <a:pt x="53" y="411"/>
                    <a:pt x="42" y="405"/>
                    <a:pt x="31" y="405"/>
                  </a:cubicBezTo>
                  <a:cubicBezTo>
                    <a:pt x="13" y="405"/>
                    <a:pt x="0" y="420"/>
                    <a:pt x="0" y="438"/>
                  </a:cubicBezTo>
                  <a:cubicBezTo>
                    <a:pt x="0" y="457"/>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4"/>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6A198A06-80A7-4A89-884B-DA62674ED4F8}"/>
                </a:ext>
              </a:extLst>
            </p:cNvPr>
            <p:cNvSpPr/>
            <p:nvPr/>
          </p:nvSpPr>
          <p:spPr>
            <a:xfrm>
              <a:off x="7176960" y="2682720"/>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5"/>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3"/>
                  </a:cubicBezTo>
                  <a:lnTo>
                    <a:pt x="552" y="303"/>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7"/>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39C2239D-3263-4679-8A01-A131647FA2C2}"/>
                </a:ext>
              </a:extLst>
            </p:cNvPr>
            <p:cNvSpPr/>
            <p:nvPr/>
          </p:nvSpPr>
          <p:spPr>
            <a:xfrm>
              <a:off x="7531919" y="27032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5"/>
                    <a:pt x="233" y="325"/>
                  </a:cubicBezTo>
                  <a:cubicBezTo>
                    <a:pt x="222" y="325"/>
                    <a:pt x="185" y="325"/>
                    <a:pt x="152" y="284"/>
                  </a:cubicBezTo>
                  <a:cubicBezTo>
                    <a:pt x="143" y="275"/>
                    <a:pt x="143" y="273"/>
                    <a:pt x="143" y="259"/>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51D5D995-F11A-4F2C-9D04-783F03732FB9}"/>
                </a:ext>
              </a:extLst>
            </p:cNvPr>
            <p:cNvSpPr/>
            <p:nvPr/>
          </p:nvSpPr>
          <p:spPr>
            <a:xfrm>
              <a:off x="7708680" y="274103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3B7E9D0C-E9EC-47B5-B248-E0256D492AF7}"/>
                </a:ext>
              </a:extLst>
            </p:cNvPr>
            <p:cNvSpPr/>
            <p:nvPr/>
          </p:nvSpPr>
          <p:spPr>
            <a:xfrm>
              <a:off x="7892279" y="2678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5"/>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DDB1B089-A52E-4EBB-A21D-FBDAD464F030}"/>
                </a:ext>
              </a:extLst>
            </p:cNvPr>
            <p:cNvSpPr/>
            <p:nvPr/>
          </p:nvSpPr>
          <p:spPr>
            <a:xfrm>
              <a:off x="8136360" y="263196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3"/>
                    <a:pt x="365" y="339"/>
                    <a:pt x="365" y="405"/>
                  </a:cubicBezTo>
                  <a:cubicBezTo>
                    <a:pt x="365" y="455"/>
                    <a:pt x="328" y="521"/>
                    <a:pt x="209" y="521"/>
                  </a:cubicBezTo>
                  <a:cubicBezTo>
                    <a:pt x="130" y="521"/>
                    <a:pt x="66" y="471"/>
                    <a:pt x="66" y="418"/>
                  </a:cubicBezTo>
                  <a:cubicBezTo>
                    <a:pt x="66" y="402"/>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D7E8C200-97E5-4671-AC74-1FA82975858F}"/>
                </a:ext>
              </a:extLst>
            </p:cNvPr>
            <p:cNvSpPr/>
            <p:nvPr/>
          </p:nvSpPr>
          <p:spPr>
            <a:xfrm>
              <a:off x="8299440" y="274103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4"/>
                    <a:pt x="86" y="455"/>
                    <a:pt x="53" y="455"/>
                  </a:cubicBezTo>
                  <a:cubicBezTo>
                    <a:pt x="46" y="455"/>
                    <a:pt x="40" y="455"/>
                    <a:pt x="33" y="453"/>
                  </a:cubicBezTo>
                  <a:cubicBezTo>
                    <a:pt x="48" y="446"/>
                    <a:pt x="53" y="433"/>
                    <a:pt x="53" y="424"/>
                  </a:cubicBezTo>
                  <a:cubicBezTo>
                    <a:pt x="53" y="411"/>
                    <a:pt x="42" y="405"/>
                    <a:pt x="31" y="405"/>
                  </a:cubicBezTo>
                  <a:cubicBezTo>
                    <a:pt x="13" y="405"/>
                    <a:pt x="0" y="420"/>
                    <a:pt x="0" y="438"/>
                  </a:cubicBezTo>
                  <a:cubicBezTo>
                    <a:pt x="0" y="457"/>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4"/>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page23">
    <p:spTree>
      <p:nvGrpSpPr>
        <p:cNvPr id="1" name=""/>
        <p:cNvGrpSpPr/>
        <p:nvPr/>
      </p:nvGrpSpPr>
      <p:grpSpPr>
        <a:xfrm>
          <a:off x="0" y="0"/>
          <a:ext cx="0" cy="0"/>
          <a:chOff x="0" y="0"/>
          <a:chExt cx="0" cy="0"/>
        </a:xfrm>
      </p:grpSpPr>
      <p:grpSp>
        <p:nvGrpSpPr>
          <p:cNvPr id="111" name="Group 110" descr="22§display§$$&#10;\left.&#10;\begin{array}{l}&#10;  \mathbf{S}_j \mathbf{p}_i -  \mathbf{1} c_{i,j}     \leq \mathbf{s}_j  \\&#10; c_{i,j}   =  0 &#10;\end{array}&#10;\right \} &amp;  \Leftrightarrow \mathbf{p_i} \in \mathcal{S}_j&#10;$$&#10;§svg§600§TRUE§" title="TexMaths">
            <a:extLst>
              <a:ext uri="{FF2B5EF4-FFF2-40B4-BE49-F238E27FC236}">
                <a16:creationId xmlns:a16="http://schemas.microsoft.com/office/drawing/2014/main" id="{37244A0A-A9FB-4F54-B997-B995EF461FC5}"/>
              </a:ext>
            </a:extLst>
          </p:cNvPr>
          <p:cNvGrpSpPr/>
          <p:nvPr/>
        </p:nvGrpSpPr>
        <p:grpSpPr>
          <a:xfrm>
            <a:off x="5912640" y="2631960"/>
            <a:ext cx="3716640" cy="668160"/>
            <a:chOff x="5912640" y="2631960"/>
            <a:chExt cx="3716640" cy="668160"/>
          </a:xfrm>
        </p:grpSpPr>
        <p:sp>
          <p:nvSpPr>
            <p:cNvPr id="112" name="Freeform: Shape 111">
              <a:extLst>
                <a:ext uri="{FF2B5EF4-FFF2-40B4-BE49-F238E27FC236}">
                  <a16:creationId xmlns:a16="http://schemas.microsoft.com/office/drawing/2014/main" id="{19189FD3-AC36-4E8F-93D7-DF0ECDF44EC4}"/>
                </a:ext>
              </a:extLst>
            </p:cNvPr>
            <p:cNvSpPr/>
            <p:nvPr/>
          </p:nvSpPr>
          <p:spPr>
            <a:xfrm>
              <a:off x="5912640" y="2631960"/>
              <a:ext cx="3716640" cy="665640"/>
            </a:xfrm>
            <a:custGeom>
              <a:avLst/>
              <a:gdLst/>
              <a:ahLst/>
              <a:cxnLst>
                <a:cxn ang="3cd4">
                  <a:pos x="hc" y="t"/>
                </a:cxn>
                <a:cxn ang="cd2">
                  <a:pos x="l" y="vc"/>
                </a:cxn>
                <a:cxn ang="cd4">
                  <a:pos x="hc" y="b"/>
                </a:cxn>
                <a:cxn ang="0">
                  <a:pos x="r" y="vc"/>
                </a:cxn>
              </a:cxnLst>
              <a:rect l="l" t="t" r="r" b="b"/>
              <a:pathLst>
                <a:path w="10325" h="1850">
                  <a:moveTo>
                    <a:pt x="5161" y="1850"/>
                  </a:moveTo>
                  <a:lnTo>
                    <a:pt x="0" y="1850"/>
                  </a:lnTo>
                  <a:lnTo>
                    <a:pt x="0" y="0"/>
                  </a:lnTo>
                  <a:lnTo>
                    <a:pt x="10325" y="0"/>
                  </a:lnTo>
                  <a:lnTo>
                    <a:pt x="10325" y="185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3" name="Freeform: Shape 112">
              <a:extLst>
                <a:ext uri="{FF2B5EF4-FFF2-40B4-BE49-F238E27FC236}">
                  <a16:creationId xmlns:a16="http://schemas.microsoft.com/office/drawing/2014/main" id="{713876B5-4B0A-4E3D-93CE-3A470EE93D08}"/>
                </a:ext>
              </a:extLst>
            </p:cNvPr>
            <p:cNvSpPr/>
            <p:nvPr/>
          </p:nvSpPr>
          <p:spPr>
            <a:xfrm>
              <a:off x="5929919" y="267156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4" name="Freeform: Shape 113">
              <a:extLst>
                <a:ext uri="{FF2B5EF4-FFF2-40B4-BE49-F238E27FC236}">
                  <a16:creationId xmlns:a16="http://schemas.microsoft.com/office/drawing/2014/main" id="{26C547EA-2BB5-4040-ABCD-4472F391795C}"/>
                </a:ext>
              </a:extLst>
            </p:cNvPr>
            <p:cNvSpPr/>
            <p:nvPr/>
          </p:nvSpPr>
          <p:spPr>
            <a:xfrm>
              <a:off x="609012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5" name="Freeform: Shape 114">
              <a:extLst>
                <a:ext uri="{FF2B5EF4-FFF2-40B4-BE49-F238E27FC236}">
                  <a16:creationId xmlns:a16="http://schemas.microsoft.com/office/drawing/2014/main" id="{8C582DDA-60B8-4856-BC2F-5DD284A6E3E5}"/>
                </a:ext>
              </a:extLst>
            </p:cNvPr>
            <p:cNvSpPr/>
            <p:nvPr/>
          </p:nvSpPr>
          <p:spPr>
            <a:xfrm>
              <a:off x="6217560" y="2740319"/>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6" name="Freeform: Shape 115">
              <a:extLst>
                <a:ext uri="{FF2B5EF4-FFF2-40B4-BE49-F238E27FC236}">
                  <a16:creationId xmlns:a16="http://schemas.microsoft.com/office/drawing/2014/main" id="{B8AAC870-0DDA-423F-BA42-0CFACEDB0919}"/>
                </a:ext>
              </a:extLst>
            </p:cNvPr>
            <p:cNvSpPr/>
            <p:nvPr/>
          </p:nvSpPr>
          <p:spPr>
            <a:xfrm>
              <a:off x="639324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7" name="Freeform: Shape 116">
              <a:extLst>
                <a:ext uri="{FF2B5EF4-FFF2-40B4-BE49-F238E27FC236}">
                  <a16:creationId xmlns:a16="http://schemas.microsoft.com/office/drawing/2014/main" id="{7EB52C19-3CC4-4323-81E7-F6200240722D}"/>
                </a:ext>
              </a:extLst>
            </p:cNvPr>
            <p:cNvSpPr/>
            <p:nvPr/>
          </p:nvSpPr>
          <p:spPr>
            <a:xfrm>
              <a:off x="6562079" y="279036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8" name="Freeform: Shape 117">
              <a:extLst>
                <a:ext uri="{FF2B5EF4-FFF2-40B4-BE49-F238E27FC236}">
                  <a16:creationId xmlns:a16="http://schemas.microsoft.com/office/drawing/2014/main" id="{76EF6025-DE3C-455B-8D1F-36DF5EBE545F}"/>
                </a:ext>
              </a:extLst>
            </p:cNvPr>
            <p:cNvSpPr/>
            <p:nvPr/>
          </p:nvSpPr>
          <p:spPr>
            <a:xfrm>
              <a:off x="6840000" y="268344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1"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9" name="Freeform: Shape 118">
              <a:extLst>
                <a:ext uri="{FF2B5EF4-FFF2-40B4-BE49-F238E27FC236}">
                  <a16:creationId xmlns:a16="http://schemas.microsoft.com/office/drawing/2014/main" id="{487A0308-0770-47D8-B098-6DA3CB088A65}"/>
                </a:ext>
              </a:extLst>
            </p:cNvPr>
            <p:cNvSpPr/>
            <p:nvPr/>
          </p:nvSpPr>
          <p:spPr>
            <a:xfrm>
              <a:off x="6987600" y="274284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0" name="Freeform: Shape 119">
              <a:extLst>
                <a:ext uri="{FF2B5EF4-FFF2-40B4-BE49-F238E27FC236}">
                  <a16:creationId xmlns:a16="http://schemas.microsoft.com/office/drawing/2014/main" id="{6B9ACA58-D8CA-4C45-82D1-739CDEF12722}"/>
                </a:ext>
              </a:extLst>
            </p:cNvPr>
            <p:cNvSpPr/>
            <p:nvPr/>
          </p:nvSpPr>
          <p:spPr>
            <a:xfrm>
              <a:off x="710460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1" name="Freeform: Shape 120">
              <a:extLst>
                <a:ext uri="{FF2B5EF4-FFF2-40B4-BE49-F238E27FC236}">
                  <a16:creationId xmlns:a16="http://schemas.microsoft.com/office/drawing/2014/main" id="{EAE09F42-2981-438B-B7E7-9BD8997F3967}"/>
                </a:ext>
              </a:extLst>
            </p:cNvPr>
            <p:cNvSpPr/>
            <p:nvPr/>
          </p:nvSpPr>
          <p:spPr>
            <a:xfrm>
              <a:off x="7196399" y="288540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2" name="Freeform: Shape 121">
              <a:extLst>
                <a:ext uri="{FF2B5EF4-FFF2-40B4-BE49-F238E27FC236}">
                  <a16:creationId xmlns:a16="http://schemas.microsoft.com/office/drawing/2014/main" id="{1073C1CD-8C9E-4F0C-A9E1-4CF5372BF76B}"/>
                </a:ext>
              </a:extLst>
            </p:cNvPr>
            <p:cNvSpPr/>
            <p:nvPr/>
          </p:nvSpPr>
          <p:spPr>
            <a:xfrm>
              <a:off x="72399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A18D8C0B-7DE3-4EF0-A478-8666C7D115C5}"/>
                </a:ext>
              </a:extLst>
            </p:cNvPr>
            <p:cNvSpPr/>
            <p:nvPr/>
          </p:nvSpPr>
          <p:spPr>
            <a:xfrm>
              <a:off x="7458840" y="2688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4" name="Freeform: Shape 123">
              <a:extLst>
                <a:ext uri="{FF2B5EF4-FFF2-40B4-BE49-F238E27FC236}">
                  <a16:creationId xmlns:a16="http://schemas.microsoft.com/office/drawing/2014/main" id="{C2C414A2-2F04-4B1F-8A86-1CC3FE3436BD}"/>
                </a:ext>
              </a:extLst>
            </p:cNvPr>
            <p:cNvSpPr/>
            <p:nvPr/>
          </p:nvSpPr>
          <p:spPr>
            <a:xfrm>
              <a:off x="7738920" y="273960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2"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5" name="Freeform: Shape 124">
              <a:extLst>
                <a:ext uri="{FF2B5EF4-FFF2-40B4-BE49-F238E27FC236}">
                  <a16:creationId xmlns:a16="http://schemas.microsoft.com/office/drawing/2014/main" id="{E6A4751B-6305-4CDD-965F-BA2C2BB3AC79}"/>
                </a:ext>
              </a:extLst>
            </p:cNvPr>
            <p:cNvSpPr/>
            <p:nvPr/>
          </p:nvSpPr>
          <p:spPr>
            <a:xfrm>
              <a:off x="78537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6" name="Freeform: Shape 125">
              <a:extLst>
                <a:ext uri="{FF2B5EF4-FFF2-40B4-BE49-F238E27FC236}">
                  <a16:creationId xmlns:a16="http://schemas.microsoft.com/office/drawing/2014/main" id="{369CC3BA-BA73-42C0-A296-267BC9F2DAF5}"/>
                </a:ext>
              </a:extLst>
            </p:cNvPr>
            <p:cNvSpPr/>
            <p:nvPr/>
          </p:nvSpPr>
          <p:spPr>
            <a:xfrm>
              <a:off x="5923799" y="30772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7" name="Freeform: Shape 126">
              <a:extLst>
                <a:ext uri="{FF2B5EF4-FFF2-40B4-BE49-F238E27FC236}">
                  <a16:creationId xmlns:a16="http://schemas.microsoft.com/office/drawing/2014/main" id="{46E47D9F-0C0F-4B04-B94B-F25D50EBDDC2}"/>
                </a:ext>
              </a:extLst>
            </p:cNvPr>
            <p:cNvSpPr/>
            <p:nvPr/>
          </p:nvSpPr>
          <p:spPr>
            <a:xfrm>
              <a:off x="6041879" y="311291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8" name="Freeform: Shape 127">
              <a:extLst>
                <a:ext uri="{FF2B5EF4-FFF2-40B4-BE49-F238E27FC236}">
                  <a16:creationId xmlns:a16="http://schemas.microsoft.com/office/drawing/2014/main" id="{07525D0D-1260-4135-AAF3-0C0AD016DD3A}"/>
                </a:ext>
              </a:extLst>
            </p:cNvPr>
            <p:cNvSpPr/>
            <p:nvPr/>
          </p:nvSpPr>
          <p:spPr>
            <a:xfrm>
              <a:off x="6132960" y="3218759"/>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9" name="Freeform: Shape 128">
              <a:extLst>
                <a:ext uri="{FF2B5EF4-FFF2-40B4-BE49-F238E27FC236}">
                  <a16:creationId xmlns:a16="http://schemas.microsoft.com/office/drawing/2014/main" id="{6D8D041D-E3E9-49CE-8EF3-F293B8668307}"/>
                </a:ext>
              </a:extLst>
            </p:cNvPr>
            <p:cNvSpPr/>
            <p:nvPr/>
          </p:nvSpPr>
          <p:spPr>
            <a:xfrm>
              <a:off x="6177240" y="311291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0" name="Freeform: Shape 129">
              <a:extLst>
                <a:ext uri="{FF2B5EF4-FFF2-40B4-BE49-F238E27FC236}">
                  <a16:creationId xmlns:a16="http://schemas.microsoft.com/office/drawing/2014/main" id="{EFD2F999-6E0C-4131-9D2E-B852D1C9C396}"/>
                </a:ext>
              </a:extLst>
            </p:cNvPr>
            <p:cNvSpPr/>
            <p:nvPr/>
          </p:nvSpPr>
          <p:spPr>
            <a:xfrm>
              <a:off x="6387840" y="309780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1" name="Freeform: Shape 130">
              <a:extLst>
                <a:ext uri="{FF2B5EF4-FFF2-40B4-BE49-F238E27FC236}">
                  <a16:creationId xmlns:a16="http://schemas.microsoft.com/office/drawing/2014/main" id="{9BB4A30B-6299-4FAD-B8F2-14BB30F2DE83}"/>
                </a:ext>
              </a:extLst>
            </p:cNvPr>
            <p:cNvSpPr/>
            <p:nvPr/>
          </p:nvSpPr>
          <p:spPr>
            <a:xfrm>
              <a:off x="6676199" y="3014640"/>
              <a:ext cx="117720" cy="192240"/>
            </a:xfrm>
            <a:custGeom>
              <a:avLst/>
              <a:gdLst/>
              <a:ahLst/>
              <a:cxnLst>
                <a:cxn ang="3cd4">
                  <a:pos x="hc" y="t"/>
                </a:cxn>
                <a:cxn ang="cd2">
                  <a:pos x="l" y="vc"/>
                </a:cxn>
                <a:cxn ang="cd4">
                  <a:pos x="hc" y="b"/>
                </a:cxn>
                <a:cxn ang="0">
                  <a:pos x="r" y="vc"/>
                </a:cxn>
              </a:cxnLst>
              <a:rect l="l" t="t" r="r" b="b"/>
              <a:pathLst>
                <a:path w="328" h="535">
                  <a:moveTo>
                    <a:pt x="328" y="268"/>
                  </a:moveTo>
                  <a:cubicBezTo>
                    <a:pt x="328" y="207"/>
                    <a:pt x="323" y="145"/>
                    <a:pt x="297" y="88"/>
                  </a:cubicBezTo>
                  <a:cubicBezTo>
                    <a:pt x="262" y="13"/>
                    <a:pt x="198" y="0"/>
                    <a:pt x="165" y="0"/>
                  </a:cubicBezTo>
                  <a:cubicBezTo>
                    <a:pt x="117" y="0"/>
                    <a:pt x="62" y="20"/>
                    <a:pt x="29" y="92"/>
                  </a:cubicBezTo>
                  <a:cubicBezTo>
                    <a:pt x="4" y="145"/>
                    <a:pt x="0" y="207"/>
                    <a:pt x="0" y="268"/>
                  </a:cubicBezTo>
                  <a:cubicBezTo>
                    <a:pt x="0" y="328"/>
                    <a:pt x="2" y="396"/>
                    <a:pt x="35" y="455"/>
                  </a:cubicBezTo>
                  <a:cubicBezTo>
                    <a:pt x="68" y="519"/>
                    <a:pt x="125" y="535"/>
                    <a:pt x="163" y="535"/>
                  </a:cubicBezTo>
                  <a:cubicBezTo>
                    <a:pt x="205" y="535"/>
                    <a:pt x="264" y="517"/>
                    <a:pt x="299" y="444"/>
                  </a:cubicBezTo>
                  <a:cubicBezTo>
                    <a:pt x="323" y="392"/>
                    <a:pt x="328" y="330"/>
                    <a:pt x="328" y="268"/>
                  </a:cubicBezTo>
                  <a:close/>
                  <a:moveTo>
                    <a:pt x="163" y="517"/>
                  </a:moveTo>
                  <a:cubicBezTo>
                    <a:pt x="134" y="517"/>
                    <a:pt x="88" y="497"/>
                    <a:pt x="73" y="422"/>
                  </a:cubicBezTo>
                  <a:cubicBezTo>
                    <a:pt x="64" y="376"/>
                    <a:pt x="64" y="306"/>
                    <a:pt x="64" y="260"/>
                  </a:cubicBezTo>
                  <a:cubicBezTo>
                    <a:pt x="64" y="209"/>
                    <a:pt x="64" y="158"/>
                    <a:pt x="70" y="117"/>
                  </a:cubicBezTo>
                  <a:cubicBezTo>
                    <a:pt x="86" y="24"/>
                    <a:pt x="143" y="18"/>
                    <a:pt x="163" y="18"/>
                  </a:cubicBezTo>
                  <a:cubicBezTo>
                    <a:pt x="189" y="18"/>
                    <a:pt x="240" y="31"/>
                    <a:pt x="255" y="108"/>
                  </a:cubicBezTo>
                  <a:cubicBezTo>
                    <a:pt x="264" y="152"/>
                    <a:pt x="264" y="211"/>
                    <a:pt x="264" y="260"/>
                  </a:cubicBezTo>
                  <a:cubicBezTo>
                    <a:pt x="264" y="317"/>
                    <a:pt x="264" y="370"/>
                    <a:pt x="255" y="420"/>
                  </a:cubicBezTo>
                  <a:cubicBezTo>
                    <a:pt x="242" y="493"/>
                    <a:pt x="198" y="517"/>
                    <a:pt x="163" y="5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2" name="Freeform: Shape 131">
              <a:extLst>
                <a:ext uri="{FF2B5EF4-FFF2-40B4-BE49-F238E27FC236}">
                  <a16:creationId xmlns:a16="http://schemas.microsoft.com/office/drawing/2014/main" id="{0694EF56-B370-49B6-920A-42B38CA9110F}"/>
                </a:ext>
              </a:extLst>
            </p:cNvPr>
            <p:cNvSpPr/>
            <p:nvPr/>
          </p:nvSpPr>
          <p:spPr>
            <a:xfrm>
              <a:off x="8151840" y="2631960"/>
              <a:ext cx="135720" cy="668160"/>
            </a:xfrm>
            <a:custGeom>
              <a:avLst/>
              <a:gdLst/>
              <a:ahLst/>
              <a:cxnLst>
                <a:cxn ang="3cd4">
                  <a:pos x="hc" y="t"/>
                </a:cxn>
                <a:cxn ang="cd2">
                  <a:pos x="l" y="vc"/>
                </a:cxn>
                <a:cxn ang="cd4">
                  <a:pos x="hc" y="b"/>
                </a:cxn>
                <a:cxn ang="0">
                  <a:pos x="r" y="vc"/>
                </a:cxn>
              </a:cxnLst>
              <a:rect l="l" t="t" r="r" b="b"/>
              <a:pathLst>
                <a:path w="378" h="1857">
                  <a:moveTo>
                    <a:pt x="222" y="1171"/>
                  </a:moveTo>
                  <a:cubicBezTo>
                    <a:pt x="222" y="1080"/>
                    <a:pt x="268" y="1001"/>
                    <a:pt x="372" y="946"/>
                  </a:cubicBezTo>
                  <a:cubicBezTo>
                    <a:pt x="378" y="942"/>
                    <a:pt x="378" y="942"/>
                    <a:pt x="378" y="929"/>
                  </a:cubicBezTo>
                  <a:cubicBezTo>
                    <a:pt x="378" y="915"/>
                    <a:pt x="378" y="915"/>
                    <a:pt x="370" y="911"/>
                  </a:cubicBezTo>
                  <a:cubicBezTo>
                    <a:pt x="229" y="836"/>
                    <a:pt x="222" y="722"/>
                    <a:pt x="222" y="700"/>
                  </a:cubicBezTo>
                  <a:lnTo>
                    <a:pt x="222" y="240"/>
                  </a:lnTo>
                  <a:cubicBezTo>
                    <a:pt x="222" y="128"/>
                    <a:pt x="143" y="55"/>
                    <a:pt x="48" y="9"/>
                  </a:cubicBezTo>
                  <a:cubicBezTo>
                    <a:pt x="31" y="0"/>
                    <a:pt x="29" y="0"/>
                    <a:pt x="18" y="0"/>
                  </a:cubicBezTo>
                  <a:cubicBezTo>
                    <a:pt x="0" y="0"/>
                    <a:pt x="0" y="0"/>
                    <a:pt x="0" y="18"/>
                  </a:cubicBezTo>
                  <a:cubicBezTo>
                    <a:pt x="0" y="29"/>
                    <a:pt x="0" y="31"/>
                    <a:pt x="7" y="33"/>
                  </a:cubicBezTo>
                  <a:cubicBezTo>
                    <a:pt x="40" y="51"/>
                    <a:pt x="141" y="101"/>
                    <a:pt x="156" y="211"/>
                  </a:cubicBezTo>
                  <a:cubicBezTo>
                    <a:pt x="156" y="222"/>
                    <a:pt x="156" y="231"/>
                    <a:pt x="156" y="277"/>
                  </a:cubicBezTo>
                  <a:lnTo>
                    <a:pt x="156" y="673"/>
                  </a:lnTo>
                  <a:cubicBezTo>
                    <a:pt x="156" y="711"/>
                    <a:pt x="156" y="768"/>
                    <a:pt x="207" y="829"/>
                  </a:cubicBezTo>
                  <a:cubicBezTo>
                    <a:pt x="235" y="869"/>
                    <a:pt x="282" y="904"/>
                    <a:pt x="334" y="929"/>
                  </a:cubicBezTo>
                  <a:cubicBezTo>
                    <a:pt x="183" y="1001"/>
                    <a:pt x="156" y="1113"/>
                    <a:pt x="156" y="1157"/>
                  </a:cubicBezTo>
                  <a:lnTo>
                    <a:pt x="156" y="1602"/>
                  </a:lnTo>
                  <a:cubicBezTo>
                    <a:pt x="156" y="1644"/>
                    <a:pt x="156" y="1688"/>
                    <a:pt x="112" y="1745"/>
                  </a:cubicBezTo>
                  <a:cubicBezTo>
                    <a:pt x="77" y="1787"/>
                    <a:pt x="40" y="1809"/>
                    <a:pt x="4" y="1824"/>
                  </a:cubicBezTo>
                  <a:cubicBezTo>
                    <a:pt x="0" y="1826"/>
                    <a:pt x="0" y="1831"/>
                    <a:pt x="0" y="1839"/>
                  </a:cubicBezTo>
                  <a:cubicBezTo>
                    <a:pt x="0" y="1857"/>
                    <a:pt x="0" y="1857"/>
                    <a:pt x="18" y="1857"/>
                  </a:cubicBezTo>
                  <a:cubicBezTo>
                    <a:pt x="29" y="1857"/>
                    <a:pt x="29" y="1857"/>
                    <a:pt x="51" y="1848"/>
                  </a:cubicBezTo>
                  <a:cubicBezTo>
                    <a:pt x="128" y="1811"/>
                    <a:pt x="202" y="1749"/>
                    <a:pt x="220" y="1655"/>
                  </a:cubicBezTo>
                  <a:cubicBezTo>
                    <a:pt x="222" y="1639"/>
                    <a:pt x="222" y="1633"/>
                    <a:pt x="222" y="1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3" name="Freeform: Shape 132">
              <a:extLst>
                <a:ext uri="{FF2B5EF4-FFF2-40B4-BE49-F238E27FC236}">
                  <a16:creationId xmlns:a16="http://schemas.microsoft.com/office/drawing/2014/main" id="{D96BDCEF-0523-4704-9EA8-F8EE42651669}"/>
                </a:ext>
              </a:extLst>
            </p:cNvPr>
            <p:cNvSpPr/>
            <p:nvPr/>
          </p:nvSpPr>
          <p:spPr>
            <a:xfrm>
              <a:off x="8410680" y="2889360"/>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6"/>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4"/>
                  </a:cubicBezTo>
                  <a:lnTo>
                    <a:pt x="552" y="304"/>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8"/>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4" name="Freeform: Shape 133">
              <a:extLst>
                <a:ext uri="{FF2B5EF4-FFF2-40B4-BE49-F238E27FC236}">
                  <a16:creationId xmlns:a16="http://schemas.microsoft.com/office/drawing/2014/main" id="{F10A46DA-E6A7-4C0A-8279-E32BA530082F}"/>
                </a:ext>
              </a:extLst>
            </p:cNvPr>
            <p:cNvSpPr/>
            <p:nvPr/>
          </p:nvSpPr>
          <p:spPr>
            <a:xfrm>
              <a:off x="8766360" y="290988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5" name="Freeform: Shape 134">
              <a:extLst>
                <a:ext uri="{FF2B5EF4-FFF2-40B4-BE49-F238E27FC236}">
                  <a16:creationId xmlns:a16="http://schemas.microsoft.com/office/drawing/2014/main" id="{3518736F-5FDA-43C9-99F8-32CBF8604DC0}"/>
                </a:ext>
              </a:extLst>
            </p:cNvPr>
            <p:cNvSpPr/>
            <p:nvPr/>
          </p:nvSpPr>
          <p:spPr>
            <a:xfrm>
              <a:off x="8946000" y="2941560"/>
              <a:ext cx="48600" cy="135720"/>
            </a:xfrm>
            <a:custGeom>
              <a:avLst/>
              <a:gdLst/>
              <a:ahLst/>
              <a:cxnLst>
                <a:cxn ang="3cd4">
                  <a:pos x="hc" y="t"/>
                </a:cxn>
                <a:cxn ang="cd2">
                  <a:pos x="l" y="vc"/>
                </a:cxn>
                <a:cxn ang="cd4">
                  <a:pos x="hc" y="b"/>
                </a:cxn>
                <a:cxn ang="0">
                  <a:pos x="r" y="vc"/>
                </a:cxn>
              </a:cxnLst>
              <a:rect l="l" t="t" r="r" b="b"/>
              <a:pathLst>
                <a:path w="136" h="378">
                  <a:moveTo>
                    <a:pt x="108" y="44"/>
                  </a:moveTo>
                  <a:cubicBezTo>
                    <a:pt x="108" y="18"/>
                    <a:pt x="86" y="0"/>
                    <a:pt x="64" y="0"/>
                  </a:cubicBezTo>
                  <a:cubicBezTo>
                    <a:pt x="35" y="0"/>
                    <a:pt x="18" y="22"/>
                    <a:pt x="18" y="44"/>
                  </a:cubicBezTo>
                  <a:cubicBezTo>
                    <a:pt x="18" y="70"/>
                    <a:pt x="40" y="88"/>
                    <a:pt x="62" y="88"/>
                  </a:cubicBezTo>
                  <a:cubicBezTo>
                    <a:pt x="88" y="88"/>
                    <a:pt x="108" y="68"/>
                    <a:pt x="108" y="44"/>
                  </a:cubicBezTo>
                  <a:close/>
                  <a:moveTo>
                    <a:pt x="2" y="139"/>
                  </a:moveTo>
                  <a:lnTo>
                    <a:pt x="2" y="167"/>
                  </a:lnTo>
                  <a:cubicBezTo>
                    <a:pt x="33" y="167"/>
                    <a:pt x="37" y="167"/>
                    <a:pt x="37" y="189"/>
                  </a:cubicBezTo>
                  <a:lnTo>
                    <a:pt x="37" y="348"/>
                  </a:lnTo>
                  <a:lnTo>
                    <a:pt x="0" y="348"/>
                  </a:lnTo>
                  <a:lnTo>
                    <a:pt x="0" y="378"/>
                  </a:lnTo>
                  <a:cubicBezTo>
                    <a:pt x="2" y="378"/>
                    <a:pt x="44" y="376"/>
                    <a:pt x="70" y="376"/>
                  </a:cubicBezTo>
                  <a:cubicBezTo>
                    <a:pt x="92" y="376"/>
                    <a:pt x="114" y="376"/>
                    <a:pt x="136" y="378"/>
                  </a:cubicBezTo>
                  <a:lnTo>
                    <a:pt x="136" y="348"/>
                  </a:lnTo>
                  <a:lnTo>
                    <a:pt x="103" y="348"/>
                  </a:lnTo>
                  <a:lnTo>
                    <a:pt x="103" y="13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6" name="Freeform: Shape 135">
              <a:extLst>
                <a:ext uri="{FF2B5EF4-FFF2-40B4-BE49-F238E27FC236}">
                  <a16:creationId xmlns:a16="http://schemas.microsoft.com/office/drawing/2014/main" id="{BBD7770D-BE07-4EC7-A122-3F0E6DD16E5B}"/>
                </a:ext>
              </a:extLst>
            </p:cNvPr>
            <p:cNvSpPr/>
            <p:nvPr/>
          </p:nvSpPr>
          <p:spPr>
            <a:xfrm>
              <a:off x="9118800" y="288540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7" name="Freeform: Shape 136">
              <a:extLst>
                <a:ext uri="{FF2B5EF4-FFF2-40B4-BE49-F238E27FC236}">
                  <a16:creationId xmlns:a16="http://schemas.microsoft.com/office/drawing/2014/main" id="{A59DD0A9-CA45-4DF8-9881-0665BDCD3E45}"/>
                </a:ext>
              </a:extLst>
            </p:cNvPr>
            <p:cNvSpPr/>
            <p:nvPr/>
          </p:nvSpPr>
          <p:spPr>
            <a:xfrm>
              <a:off x="9362880" y="283932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8" name="Freeform: Shape 137">
              <a:extLst>
                <a:ext uri="{FF2B5EF4-FFF2-40B4-BE49-F238E27FC236}">
                  <a16:creationId xmlns:a16="http://schemas.microsoft.com/office/drawing/2014/main" id="{85D1876B-E6EE-44E0-AC2C-676DCB8C4C1B}"/>
                </a:ext>
              </a:extLst>
            </p:cNvPr>
            <p:cNvSpPr/>
            <p:nvPr/>
          </p:nvSpPr>
          <p:spPr>
            <a:xfrm>
              <a:off x="9525960" y="29480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 name="Title 1">
            <a:extLst>
              <a:ext uri="{FF2B5EF4-FFF2-40B4-BE49-F238E27FC236}">
                <a16:creationId xmlns:a16="http://schemas.microsoft.com/office/drawing/2014/main" id="{DF174AB3-157B-4A76-BA6A-D4735F725429}"/>
              </a:ext>
            </a:extLst>
          </p:cNvPr>
          <p:cNvSpPr txBox="1">
            <a:spLocks noGrp="1"/>
          </p:cNvSpPr>
          <p:nvPr>
            <p:ph type="title" idx="4294967295"/>
          </p:nvPr>
        </p:nvSpPr>
        <p:spPr>
          <a:xfrm>
            <a:off x="503999" y="453079"/>
            <a:ext cx="9071640" cy="492443"/>
          </a:xfrm>
        </p:spPr>
        <p:txBody>
          <a:bodyPr>
            <a:spAutoFit/>
          </a:bodyPr>
          <a:lstStyle/>
          <a:p>
            <a:pPr lvl="0"/>
            <a:r>
              <a:rPr lang="en-GB" dirty="0"/>
              <a:t>An equivalent cardinality minimisation problem</a:t>
            </a:r>
          </a:p>
        </p:txBody>
      </p:sp>
      <p:pic>
        <p:nvPicPr>
          <p:cNvPr id="3" name="Picture 2">
            <a:extLst>
              <a:ext uri="{FF2B5EF4-FFF2-40B4-BE49-F238E27FC236}">
                <a16:creationId xmlns:a16="http://schemas.microsoft.com/office/drawing/2014/main" id="{E04BA38A-411A-414D-BE52-1B1095C67645}"/>
              </a:ext>
            </a:extLst>
          </p:cNvPr>
          <p:cNvPicPr>
            <a:picLocks noChangeAspect="1"/>
          </p:cNvPicPr>
          <p:nvPr/>
        </p:nvPicPr>
        <p:blipFill>
          <a:blip r:embed="rId3">
            <a:lum/>
            <a:alphaModFix/>
          </a:blip>
          <a:srcRect/>
          <a:stretch>
            <a:fillRect/>
          </a:stretch>
        </p:blipFill>
        <p:spPr>
          <a:xfrm>
            <a:off x="503640" y="1910880"/>
            <a:ext cx="4426920" cy="2489760"/>
          </a:xfrm>
          <a:prstGeom prst="rect">
            <a:avLst/>
          </a:prstGeom>
          <a:noFill/>
          <a:ln>
            <a:noFill/>
          </a:ln>
        </p:spPr>
      </p:pic>
      <p:sp>
        <p:nvSpPr>
          <p:cNvPr id="4" name="TextBox 3">
            <a:extLst>
              <a:ext uri="{FF2B5EF4-FFF2-40B4-BE49-F238E27FC236}">
                <a16:creationId xmlns:a16="http://schemas.microsoft.com/office/drawing/2014/main" id="{BC6E62D2-B8DC-47F3-9C0D-7B60FFBF43F1}"/>
              </a:ext>
            </a:extLst>
          </p:cNvPr>
          <p:cNvSpPr txBox="1"/>
          <p:nvPr/>
        </p:nvSpPr>
        <p:spPr>
          <a:xfrm>
            <a:off x="1045362" y="3445804"/>
            <a:ext cx="774292"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0099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009900"/>
                </a:solidFill>
                <a:latin typeface="Liberation Sans" pitchFamily="18"/>
                <a:ea typeface="Noto Sans CJK SC Regular" pitchFamily="2"/>
                <a:cs typeface="FreeSans" pitchFamily="2"/>
              </a:rPr>
              <a:t>0,0</a:t>
            </a:r>
            <a:r>
              <a:rPr lang="en-GB" sz="1800" b="0" i="0" u="none" strike="noStrike" kern="1200" cap="none" dirty="0">
                <a:ln>
                  <a:noFill/>
                </a:ln>
                <a:solidFill>
                  <a:srgbClr val="009900"/>
                </a:solidFill>
                <a:latin typeface="Liberation Sans" pitchFamily="18"/>
                <a:ea typeface="Noto Sans CJK SC Regular" pitchFamily="2"/>
                <a:cs typeface="FreeSans" pitchFamily="2"/>
              </a:rPr>
              <a:t>=0</a:t>
            </a:r>
          </a:p>
        </p:txBody>
      </p:sp>
      <p:grpSp>
        <p:nvGrpSpPr>
          <p:cNvPr id="16" name="Group 15" descr="22§display§\mathbf{p}§svg§600§TRUE§" title="TexMaths">
            <a:extLst>
              <a:ext uri="{FF2B5EF4-FFF2-40B4-BE49-F238E27FC236}">
                <a16:creationId xmlns:a16="http://schemas.microsoft.com/office/drawing/2014/main" id="{9013045A-E072-47FF-AFF7-2CFDEB40B1F6}"/>
              </a:ext>
            </a:extLst>
          </p:cNvPr>
          <p:cNvGrpSpPr/>
          <p:nvPr/>
        </p:nvGrpSpPr>
        <p:grpSpPr>
          <a:xfrm>
            <a:off x="1505880" y="2728080"/>
            <a:ext cx="177840" cy="180360"/>
            <a:chOff x="1505880" y="2728080"/>
            <a:chExt cx="177840" cy="180360"/>
          </a:xfrm>
        </p:grpSpPr>
        <p:sp>
          <p:nvSpPr>
            <p:cNvPr id="17" name="Freeform: Shape 16">
              <a:extLst>
                <a:ext uri="{FF2B5EF4-FFF2-40B4-BE49-F238E27FC236}">
                  <a16:creationId xmlns:a16="http://schemas.microsoft.com/office/drawing/2014/main" id="{9D16CD82-5668-4721-B974-78921E4423D1}"/>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12E025A5-2D4A-411C-A168-67A0381EE87E}"/>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9" name="Text Placeholder 18">
            <a:extLst>
              <a:ext uri="{FF2B5EF4-FFF2-40B4-BE49-F238E27FC236}">
                <a16:creationId xmlns:a16="http://schemas.microsoft.com/office/drawing/2014/main" id="{C7B91154-3A6C-45F8-A9AF-A74F5C40D64B}"/>
              </a:ext>
            </a:extLst>
          </p:cNvPr>
          <p:cNvSpPr txBox="1">
            <a:spLocks noGrp="1"/>
          </p:cNvSpPr>
          <p:nvPr>
            <p:ph type="body" idx="4294967295"/>
          </p:nvPr>
        </p:nvSpPr>
        <p:spPr>
          <a:xfrm>
            <a:off x="5153040" y="1620000"/>
            <a:ext cx="4426920" cy="3288239"/>
          </a:xfrm>
        </p:spPr>
        <p:txBody>
          <a:bodyPr/>
          <a:lstStyle/>
          <a:p>
            <a:pPr lvl="0">
              <a:buNone/>
            </a:pPr>
            <a:r>
              <a:rPr lang="en-GB" sz="2800"/>
              <a:t>Slack variables      </a:t>
            </a:r>
          </a:p>
        </p:txBody>
      </p:sp>
      <p:sp>
        <p:nvSpPr>
          <p:cNvPr id="78" name="Rectangle 77">
            <a:extLst>
              <a:ext uri="{FF2B5EF4-FFF2-40B4-BE49-F238E27FC236}">
                <a16:creationId xmlns:a16="http://schemas.microsoft.com/office/drawing/2014/main" id="{9CF7A7E6-E3F1-4093-99AF-F939F8E1E1E2}"/>
              </a:ext>
            </a:extLst>
          </p:cNvPr>
          <p:cNvSpPr/>
          <p:nvPr/>
        </p:nvSpPr>
        <p:spPr>
          <a:xfrm>
            <a:off x="8410968" y="283765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Rectangle 78">
            <a:extLst>
              <a:ext uri="{FF2B5EF4-FFF2-40B4-BE49-F238E27FC236}">
                <a16:creationId xmlns:a16="http://schemas.microsoft.com/office/drawing/2014/main" id="{A74A2290-4F6F-4654-A201-B8E8E71ABEA2}"/>
              </a:ext>
            </a:extLst>
          </p:cNvPr>
          <p:cNvSpPr/>
          <p:nvPr/>
        </p:nvSpPr>
        <p:spPr>
          <a:xfrm>
            <a:off x="8406200" y="3002755"/>
            <a:ext cx="83160" cy="904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79">
            <a:extLst>
              <a:ext uri="{FF2B5EF4-FFF2-40B4-BE49-F238E27FC236}">
                <a16:creationId xmlns:a16="http://schemas.microsoft.com/office/drawing/2014/main" id="{8F0475FD-0ACB-47CB-B037-D77672778B85}"/>
              </a:ext>
            </a:extLst>
          </p:cNvPr>
          <p:cNvSpPr/>
          <p:nvPr/>
        </p:nvSpPr>
        <p:spPr>
          <a:xfrm>
            <a:off x="8370476" y="2932908"/>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2" name="Group 81" descr="22§display§ \mathbf{c}_i = [c_{i,1}, \dots , c_{i,n}]§svg§600§TRUE§" title="TexMaths">
            <a:extLst>
              <a:ext uri="{FF2B5EF4-FFF2-40B4-BE49-F238E27FC236}">
                <a16:creationId xmlns:a16="http://schemas.microsoft.com/office/drawing/2014/main" id="{F411925A-F310-44D3-975B-823475CB0F64}"/>
              </a:ext>
            </a:extLst>
          </p:cNvPr>
          <p:cNvGrpSpPr/>
          <p:nvPr/>
        </p:nvGrpSpPr>
        <p:grpSpPr>
          <a:xfrm>
            <a:off x="5906520" y="3427200"/>
            <a:ext cx="2183039" cy="288720"/>
            <a:chOff x="5906520" y="3427200"/>
            <a:chExt cx="2183039" cy="288720"/>
          </a:xfrm>
        </p:grpSpPr>
        <p:sp>
          <p:nvSpPr>
            <p:cNvPr id="83" name="Freeform: Shape 82">
              <a:extLst>
                <a:ext uri="{FF2B5EF4-FFF2-40B4-BE49-F238E27FC236}">
                  <a16:creationId xmlns:a16="http://schemas.microsoft.com/office/drawing/2014/main" id="{3CE5A3AF-55B7-4C69-8EB0-0EFEBB20A5B2}"/>
                </a:ext>
              </a:extLst>
            </p:cNvPr>
            <p:cNvSpPr/>
            <p:nvPr/>
          </p:nvSpPr>
          <p:spPr>
            <a:xfrm>
              <a:off x="5906520" y="3427920"/>
              <a:ext cx="2183039" cy="288000"/>
            </a:xfrm>
            <a:custGeom>
              <a:avLst/>
              <a:gdLst/>
              <a:ahLst/>
              <a:cxnLst>
                <a:cxn ang="3cd4">
                  <a:pos x="hc" y="t"/>
                </a:cxn>
                <a:cxn ang="cd2">
                  <a:pos x="l" y="vc"/>
                </a:cxn>
                <a:cxn ang="cd4">
                  <a:pos x="hc" y="b"/>
                </a:cxn>
                <a:cxn ang="0">
                  <a:pos x="r" y="vc"/>
                </a:cxn>
              </a:cxnLst>
              <a:rect l="l" t="t" r="r" b="b"/>
              <a:pathLst>
                <a:path w="6065" h="801">
                  <a:moveTo>
                    <a:pt x="3034" y="801"/>
                  </a:moveTo>
                  <a:lnTo>
                    <a:pt x="0" y="801"/>
                  </a:lnTo>
                  <a:lnTo>
                    <a:pt x="0" y="0"/>
                  </a:lnTo>
                  <a:lnTo>
                    <a:pt x="6065" y="0"/>
                  </a:lnTo>
                  <a:lnTo>
                    <a:pt x="6065" y="80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4" name="Freeform: Shape 83">
              <a:extLst>
                <a:ext uri="{FF2B5EF4-FFF2-40B4-BE49-F238E27FC236}">
                  <a16:creationId xmlns:a16="http://schemas.microsoft.com/office/drawing/2014/main" id="{7443464F-0EDB-4945-A6B8-4C17BF7826CF}"/>
                </a:ext>
              </a:extLst>
            </p:cNvPr>
            <p:cNvSpPr/>
            <p:nvPr/>
          </p:nvSpPr>
          <p:spPr>
            <a:xfrm>
              <a:off x="5916960" y="3509639"/>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5" name="Freeform: Shape 84">
              <a:extLst>
                <a:ext uri="{FF2B5EF4-FFF2-40B4-BE49-F238E27FC236}">
                  <a16:creationId xmlns:a16="http://schemas.microsoft.com/office/drawing/2014/main" id="{84CD9C57-ADE7-42F5-A09B-9138E9AD998E}"/>
                </a:ext>
              </a:extLst>
            </p:cNvPr>
            <p:cNvSpPr/>
            <p:nvPr/>
          </p:nvSpPr>
          <p:spPr>
            <a:xfrm>
              <a:off x="605772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6" name="Freeform: Shape 85">
              <a:extLst>
                <a:ext uri="{FF2B5EF4-FFF2-40B4-BE49-F238E27FC236}">
                  <a16:creationId xmlns:a16="http://schemas.microsoft.com/office/drawing/2014/main" id="{F3396C7C-731F-430F-B510-7D8710765FD7}"/>
                </a:ext>
              </a:extLst>
            </p:cNvPr>
            <p:cNvSpPr/>
            <p:nvPr/>
          </p:nvSpPr>
          <p:spPr>
            <a:xfrm>
              <a:off x="6233760" y="353412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7" name="Freeform: Shape 86">
              <a:extLst>
                <a:ext uri="{FF2B5EF4-FFF2-40B4-BE49-F238E27FC236}">
                  <a16:creationId xmlns:a16="http://schemas.microsoft.com/office/drawing/2014/main" id="{A5241E42-F6DE-4749-8167-2DED7A403674}"/>
                </a:ext>
              </a:extLst>
            </p:cNvPr>
            <p:cNvSpPr/>
            <p:nvPr/>
          </p:nvSpPr>
          <p:spPr>
            <a:xfrm>
              <a:off x="6544080" y="342720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8" name="Freeform: Shape 87">
              <a:extLst>
                <a:ext uri="{FF2B5EF4-FFF2-40B4-BE49-F238E27FC236}">
                  <a16:creationId xmlns:a16="http://schemas.microsoft.com/office/drawing/2014/main" id="{2C2A9670-BF30-41B3-92FE-21564E51239A}"/>
                </a:ext>
              </a:extLst>
            </p:cNvPr>
            <p:cNvSpPr/>
            <p:nvPr/>
          </p:nvSpPr>
          <p:spPr>
            <a:xfrm>
              <a:off x="6599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9" name="Freeform: Shape 88">
              <a:extLst>
                <a:ext uri="{FF2B5EF4-FFF2-40B4-BE49-F238E27FC236}">
                  <a16:creationId xmlns:a16="http://schemas.microsoft.com/office/drawing/2014/main" id="{80F24F99-BFBD-4885-9D88-32DA9D8DD84B}"/>
                </a:ext>
              </a:extLst>
            </p:cNvPr>
            <p:cNvSpPr/>
            <p:nvPr/>
          </p:nvSpPr>
          <p:spPr>
            <a:xfrm>
              <a:off x="671760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0" name="Freeform: Shape 89">
              <a:extLst>
                <a:ext uri="{FF2B5EF4-FFF2-40B4-BE49-F238E27FC236}">
                  <a16:creationId xmlns:a16="http://schemas.microsoft.com/office/drawing/2014/main" id="{9EBEE49D-87EE-44C4-8536-DEF7F7F6A000}"/>
                </a:ext>
              </a:extLst>
            </p:cNvPr>
            <p:cNvSpPr/>
            <p:nvPr/>
          </p:nvSpPr>
          <p:spPr>
            <a:xfrm>
              <a:off x="680868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1" name="Freeform: Shape 90">
              <a:extLst>
                <a:ext uri="{FF2B5EF4-FFF2-40B4-BE49-F238E27FC236}">
                  <a16:creationId xmlns:a16="http://schemas.microsoft.com/office/drawing/2014/main" id="{86929ACC-AD9C-42A6-83A0-176F76F765B7}"/>
                </a:ext>
              </a:extLst>
            </p:cNvPr>
            <p:cNvSpPr/>
            <p:nvPr/>
          </p:nvSpPr>
          <p:spPr>
            <a:xfrm>
              <a:off x="6873480" y="35485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2" name="Freeform: Shape 91">
              <a:extLst>
                <a:ext uri="{FF2B5EF4-FFF2-40B4-BE49-F238E27FC236}">
                  <a16:creationId xmlns:a16="http://schemas.microsoft.com/office/drawing/2014/main" id="{00C54451-6415-4756-8CA8-0C481DCFF7A0}"/>
                </a:ext>
              </a:extLst>
            </p:cNvPr>
            <p:cNvSpPr/>
            <p:nvPr/>
          </p:nvSpPr>
          <p:spPr>
            <a:xfrm>
              <a:off x="7001639"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3" name="Freeform: Shape 92">
              <a:extLst>
                <a:ext uri="{FF2B5EF4-FFF2-40B4-BE49-F238E27FC236}">
                  <a16:creationId xmlns:a16="http://schemas.microsoft.com/office/drawing/2014/main" id="{3B27D388-37A7-4516-86BC-CF6EF676613D}"/>
                </a:ext>
              </a:extLst>
            </p:cNvPr>
            <p:cNvSpPr/>
            <p:nvPr/>
          </p:nvSpPr>
          <p:spPr>
            <a:xfrm>
              <a:off x="712548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4" name="Freeform: Shape 93">
              <a:extLst>
                <a:ext uri="{FF2B5EF4-FFF2-40B4-BE49-F238E27FC236}">
                  <a16:creationId xmlns:a16="http://schemas.microsoft.com/office/drawing/2014/main" id="{6D8D7B5B-DEB4-4FF3-811C-3AF67F05A5CE}"/>
                </a:ext>
              </a:extLst>
            </p:cNvPr>
            <p:cNvSpPr/>
            <p:nvPr/>
          </p:nvSpPr>
          <p:spPr>
            <a:xfrm>
              <a:off x="724896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5" name="Freeform: Shape 94">
              <a:extLst>
                <a:ext uri="{FF2B5EF4-FFF2-40B4-BE49-F238E27FC236}">
                  <a16:creationId xmlns:a16="http://schemas.microsoft.com/office/drawing/2014/main" id="{AE6933F4-F36B-4FA0-9B85-CE5E669BEA14}"/>
                </a:ext>
              </a:extLst>
            </p:cNvPr>
            <p:cNvSpPr/>
            <p:nvPr/>
          </p:nvSpPr>
          <p:spPr>
            <a:xfrm>
              <a:off x="737244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6" name="Freeform: Shape 95">
              <a:extLst>
                <a:ext uri="{FF2B5EF4-FFF2-40B4-BE49-F238E27FC236}">
                  <a16:creationId xmlns:a16="http://schemas.microsoft.com/office/drawing/2014/main" id="{610A59B9-8239-4811-8B3C-8B99D361A85E}"/>
                </a:ext>
              </a:extLst>
            </p:cNvPr>
            <p:cNvSpPr/>
            <p:nvPr/>
          </p:nvSpPr>
          <p:spPr>
            <a:xfrm>
              <a:off x="7496640"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7" name="Freeform: Shape 96">
              <a:extLst>
                <a:ext uri="{FF2B5EF4-FFF2-40B4-BE49-F238E27FC236}">
                  <a16:creationId xmlns:a16="http://schemas.microsoft.com/office/drawing/2014/main" id="{DE56D221-4F50-48E5-888D-0079D0958F56}"/>
                </a:ext>
              </a:extLst>
            </p:cNvPr>
            <p:cNvSpPr/>
            <p:nvPr/>
          </p:nvSpPr>
          <p:spPr>
            <a:xfrm>
              <a:off x="7607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8" name="Freeform: Shape 97">
              <a:extLst>
                <a:ext uri="{FF2B5EF4-FFF2-40B4-BE49-F238E27FC236}">
                  <a16:creationId xmlns:a16="http://schemas.microsoft.com/office/drawing/2014/main" id="{31D36893-0334-4109-9369-25417F77ADCE}"/>
                </a:ext>
              </a:extLst>
            </p:cNvPr>
            <p:cNvSpPr/>
            <p:nvPr/>
          </p:nvSpPr>
          <p:spPr>
            <a:xfrm>
              <a:off x="7724879"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9" name="Freeform: Shape 98">
              <a:extLst>
                <a:ext uri="{FF2B5EF4-FFF2-40B4-BE49-F238E27FC236}">
                  <a16:creationId xmlns:a16="http://schemas.microsoft.com/office/drawing/2014/main" id="{A83141C3-DEC3-421B-8D08-0D56980826A6}"/>
                </a:ext>
              </a:extLst>
            </p:cNvPr>
            <p:cNvSpPr/>
            <p:nvPr/>
          </p:nvSpPr>
          <p:spPr>
            <a:xfrm>
              <a:off x="781596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0" name="Freeform: Shape 99">
              <a:extLst>
                <a:ext uri="{FF2B5EF4-FFF2-40B4-BE49-F238E27FC236}">
                  <a16:creationId xmlns:a16="http://schemas.microsoft.com/office/drawing/2014/main" id="{3DC25342-A9F7-4E88-8872-E3A29265532E}"/>
                </a:ext>
              </a:extLst>
            </p:cNvPr>
            <p:cNvSpPr/>
            <p:nvPr/>
          </p:nvSpPr>
          <p:spPr>
            <a:xfrm>
              <a:off x="7869600" y="359208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4"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1" name="Freeform: Shape 100">
              <a:extLst>
                <a:ext uri="{FF2B5EF4-FFF2-40B4-BE49-F238E27FC236}">
                  <a16:creationId xmlns:a16="http://schemas.microsoft.com/office/drawing/2014/main" id="{D7F9468D-58C6-4E1E-ADD6-CE13F9972146}"/>
                </a:ext>
              </a:extLst>
            </p:cNvPr>
            <p:cNvSpPr/>
            <p:nvPr/>
          </p:nvSpPr>
          <p:spPr>
            <a:xfrm>
              <a:off x="8018640" y="342720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02" name="Group 101" descr="28§display§c_{i,j} \in \mathbb{R}^+§svg§600§TRUE§" title="TexMaths">
            <a:extLst>
              <a:ext uri="{FF2B5EF4-FFF2-40B4-BE49-F238E27FC236}">
                <a16:creationId xmlns:a16="http://schemas.microsoft.com/office/drawing/2014/main" id="{D3728908-86EF-444D-89DA-CFC537EBD757}"/>
              </a:ext>
            </a:extLst>
          </p:cNvPr>
          <p:cNvGrpSpPr/>
          <p:nvPr/>
        </p:nvGrpSpPr>
        <p:grpSpPr>
          <a:xfrm>
            <a:off x="7730680" y="1638920"/>
            <a:ext cx="1390680" cy="403920"/>
            <a:chOff x="8137080" y="1613520"/>
            <a:chExt cx="1390680" cy="403920"/>
          </a:xfrm>
        </p:grpSpPr>
        <p:sp>
          <p:nvSpPr>
            <p:cNvPr id="103" name="Freeform: Shape 102">
              <a:extLst>
                <a:ext uri="{FF2B5EF4-FFF2-40B4-BE49-F238E27FC236}">
                  <a16:creationId xmlns:a16="http://schemas.microsoft.com/office/drawing/2014/main" id="{C7060E1F-B764-4E88-9AC6-4C57AAEB1C2F}"/>
                </a:ext>
              </a:extLst>
            </p:cNvPr>
            <p:cNvSpPr/>
            <p:nvPr/>
          </p:nvSpPr>
          <p:spPr>
            <a:xfrm>
              <a:off x="8137080" y="1614600"/>
              <a:ext cx="1390680" cy="401040"/>
            </a:xfrm>
            <a:custGeom>
              <a:avLst/>
              <a:gdLst/>
              <a:ahLst/>
              <a:cxnLst>
                <a:cxn ang="3cd4">
                  <a:pos x="hc" y="t"/>
                </a:cxn>
                <a:cxn ang="cd2">
                  <a:pos x="l" y="vc"/>
                </a:cxn>
                <a:cxn ang="cd4">
                  <a:pos x="hc" y="b"/>
                </a:cxn>
                <a:cxn ang="0">
                  <a:pos x="r" y="vc"/>
                </a:cxn>
              </a:cxnLst>
              <a:rect l="l" t="t" r="r" b="b"/>
              <a:pathLst>
                <a:path w="3864" h="1115">
                  <a:moveTo>
                    <a:pt x="1932" y="1115"/>
                  </a:moveTo>
                  <a:lnTo>
                    <a:pt x="0" y="1115"/>
                  </a:lnTo>
                  <a:lnTo>
                    <a:pt x="0" y="0"/>
                  </a:lnTo>
                  <a:lnTo>
                    <a:pt x="3864" y="0"/>
                  </a:lnTo>
                  <a:lnTo>
                    <a:pt x="3864" y="111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4" name="Freeform: Shape 103">
              <a:extLst>
                <a:ext uri="{FF2B5EF4-FFF2-40B4-BE49-F238E27FC236}">
                  <a16:creationId xmlns:a16="http://schemas.microsoft.com/office/drawing/2014/main" id="{381439CE-1E50-4591-B200-2639D39F05E0}"/>
                </a:ext>
              </a:extLst>
            </p:cNvPr>
            <p:cNvSpPr/>
            <p:nvPr/>
          </p:nvSpPr>
          <p:spPr>
            <a:xfrm>
              <a:off x="8151120" y="1756800"/>
              <a:ext cx="138600" cy="160920"/>
            </a:xfrm>
            <a:custGeom>
              <a:avLst/>
              <a:gdLst/>
              <a:ahLst/>
              <a:cxnLst>
                <a:cxn ang="3cd4">
                  <a:pos x="hc" y="t"/>
                </a:cxn>
                <a:cxn ang="cd2">
                  <a:pos x="l" y="vc"/>
                </a:cxn>
                <a:cxn ang="cd4">
                  <a:pos x="hc" y="b"/>
                </a:cxn>
                <a:cxn ang="0">
                  <a:pos x="r" y="vc"/>
                </a:cxn>
              </a:cxnLst>
              <a:rect l="l" t="t" r="r" b="b"/>
              <a:pathLst>
                <a:path w="386" h="448">
                  <a:moveTo>
                    <a:pt x="353" y="62"/>
                  </a:moveTo>
                  <a:cubicBezTo>
                    <a:pt x="336" y="62"/>
                    <a:pt x="322" y="62"/>
                    <a:pt x="308" y="76"/>
                  </a:cubicBezTo>
                  <a:cubicBezTo>
                    <a:pt x="291" y="90"/>
                    <a:pt x="291" y="106"/>
                    <a:pt x="291" y="115"/>
                  </a:cubicBezTo>
                  <a:cubicBezTo>
                    <a:pt x="291" y="137"/>
                    <a:pt x="308" y="148"/>
                    <a:pt x="328" y="148"/>
                  </a:cubicBezTo>
                  <a:cubicBezTo>
                    <a:pt x="356" y="148"/>
                    <a:pt x="384" y="126"/>
                    <a:pt x="384" y="84"/>
                  </a:cubicBezTo>
                  <a:cubicBezTo>
                    <a:pt x="384" y="36"/>
                    <a:pt x="336" y="0"/>
                    <a:pt x="266" y="0"/>
                  </a:cubicBezTo>
                  <a:cubicBezTo>
                    <a:pt x="132" y="0"/>
                    <a:pt x="0" y="143"/>
                    <a:pt x="0" y="280"/>
                  </a:cubicBezTo>
                  <a:cubicBezTo>
                    <a:pt x="0" y="370"/>
                    <a:pt x="59" y="448"/>
                    <a:pt x="160" y="448"/>
                  </a:cubicBezTo>
                  <a:cubicBezTo>
                    <a:pt x="302" y="448"/>
                    <a:pt x="386" y="344"/>
                    <a:pt x="386" y="330"/>
                  </a:cubicBezTo>
                  <a:cubicBezTo>
                    <a:pt x="386" y="325"/>
                    <a:pt x="381" y="319"/>
                    <a:pt x="372" y="319"/>
                  </a:cubicBezTo>
                  <a:cubicBezTo>
                    <a:pt x="370" y="319"/>
                    <a:pt x="367" y="322"/>
                    <a:pt x="361" y="328"/>
                  </a:cubicBezTo>
                  <a:cubicBezTo>
                    <a:pt x="283" y="426"/>
                    <a:pt x="174" y="426"/>
                    <a:pt x="162" y="426"/>
                  </a:cubicBezTo>
                  <a:cubicBezTo>
                    <a:pt x="101" y="426"/>
                    <a:pt x="73" y="378"/>
                    <a:pt x="73" y="319"/>
                  </a:cubicBezTo>
                  <a:cubicBezTo>
                    <a:pt x="73" y="277"/>
                    <a:pt x="92" y="182"/>
                    <a:pt x="126" y="120"/>
                  </a:cubicBezTo>
                  <a:cubicBezTo>
                    <a:pt x="157" y="64"/>
                    <a:pt x="213" y="22"/>
                    <a:pt x="266" y="22"/>
                  </a:cubicBezTo>
                  <a:cubicBezTo>
                    <a:pt x="300" y="22"/>
                    <a:pt x="339" y="34"/>
                    <a:pt x="353" y="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5" name="Freeform: Shape 104">
              <a:extLst>
                <a:ext uri="{FF2B5EF4-FFF2-40B4-BE49-F238E27FC236}">
                  <a16:creationId xmlns:a16="http://schemas.microsoft.com/office/drawing/2014/main" id="{E0C7A8F7-8289-4286-A086-63A4928716DA}"/>
                </a:ext>
              </a:extLst>
            </p:cNvPr>
            <p:cNvSpPr/>
            <p:nvPr/>
          </p:nvSpPr>
          <p:spPr>
            <a:xfrm>
              <a:off x="8301240" y="180216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6" name="Freeform: Shape 105">
              <a:extLst>
                <a:ext uri="{FF2B5EF4-FFF2-40B4-BE49-F238E27FC236}">
                  <a16:creationId xmlns:a16="http://schemas.microsoft.com/office/drawing/2014/main" id="{0353F1C1-B84E-45E1-AF07-35918AA9B5B9}"/>
                </a:ext>
              </a:extLst>
            </p:cNvPr>
            <p:cNvSpPr/>
            <p:nvPr/>
          </p:nvSpPr>
          <p:spPr>
            <a:xfrm>
              <a:off x="8417160" y="1938239"/>
              <a:ext cx="32040" cy="77400"/>
            </a:xfrm>
            <a:custGeom>
              <a:avLst/>
              <a:gdLst/>
              <a:ahLst/>
              <a:cxnLst>
                <a:cxn ang="3cd4">
                  <a:pos x="hc" y="t"/>
                </a:cxn>
                <a:cxn ang="cd2">
                  <a:pos x="l" y="vc"/>
                </a:cxn>
                <a:cxn ang="cd4">
                  <a:pos x="hc" y="b"/>
                </a:cxn>
                <a:cxn ang="0">
                  <a:pos x="r" y="vc"/>
                </a:cxn>
              </a:cxnLst>
              <a:rect l="l" t="t" r="r" b="b"/>
              <a:pathLst>
                <a:path w="90" h="216">
                  <a:moveTo>
                    <a:pt x="70" y="70"/>
                  </a:moveTo>
                  <a:cubicBezTo>
                    <a:pt x="70" y="106"/>
                    <a:pt x="64" y="151"/>
                    <a:pt x="14" y="196"/>
                  </a:cubicBezTo>
                  <a:cubicBezTo>
                    <a:pt x="11" y="199"/>
                    <a:pt x="11" y="202"/>
                    <a:pt x="11" y="204"/>
                  </a:cubicBezTo>
                  <a:cubicBezTo>
                    <a:pt x="11" y="210"/>
                    <a:pt x="17" y="216"/>
                    <a:pt x="20" y="216"/>
                  </a:cubicBezTo>
                  <a:cubicBezTo>
                    <a:pt x="31" y="216"/>
                    <a:pt x="90" y="160"/>
                    <a:pt x="90" y="76"/>
                  </a:cubicBezTo>
                  <a:cubicBezTo>
                    <a:pt x="90" y="34"/>
                    <a:pt x="73" y="0"/>
                    <a:pt x="39" y="0"/>
                  </a:cubicBezTo>
                  <a:cubicBezTo>
                    <a:pt x="17" y="0"/>
                    <a:pt x="0" y="17"/>
                    <a:pt x="0" y="39"/>
                  </a:cubicBezTo>
                  <a:cubicBezTo>
                    <a:pt x="0" y="62"/>
                    <a:pt x="17" y="81"/>
                    <a:pt x="42" y="81"/>
                  </a:cubicBezTo>
                  <a:cubicBezTo>
                    <a:pt x="59" y="81"/>
                    <a:pt x="70" y="70"/>
                    <a:pt x="70" y="7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7" name="Freeform: Shape 106">
              <a:extLst>
                <a:ext uri="{FF2B5EF4-FFF2-40B4-BE49-F238E27FC236}">
                  <a16:creationId xmlns:a16="http://schemas.microsoft.com/office/drawing/2014/main" id="{59B7FAE5-3340-4539-961A-4F415A241C43}"/>
                </a:ext>
              </a:extLst>
            </p:cNvPr>
            <p:cNvSpPr/>
            <p:nvPr/>
          </p:nvSpPr>
          <p:spPr>
            <a:xfrm>
              <a:off x="8473680" y="18021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80"/>
                    <a:pt x="67" y="580"/>
                  </a:cubicBezTo>
                  <a:cubicBezTo>
                    <a:pt x="59" y="580"/>
                    <a:pt x="50" y="580"/>
                    <a:pt x="42" y="577"/>
                  </a:cubicBezTo>
                  <a:cubicBezTo>
                    <a:pt x="62" y="569"/>
                    <a:pt x="67" y="552"/>
                    <a:pt x="67" y="540"/>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8" name="Freeform: Shape 107">
              <a:extLst>
                <a:ext uri="{FF2B5EF4-FFF2-40B4-BE49-F238E27FC236}">
                  <a16:creationId xmlns:a16="http://schemas.microsoft.com/office/drawing/2014/main" id="{36883EEE-9064-4650-8338-3545E91A5AFF}"/>
                </a:ext>
              </a:extLst>
            </p:cNvPr>
            <p:cNvSpPr/>
            <p:nvPr/>
          </p:nvSpPr>
          <p:spPr>
            <a:xfrm>
              <a:off x="8750880" y="1722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9" name="Freeform: Shape 108">
              <a:extLst>
                <a:ext uri="{FF2B5EF4-FFF2-40B4-BE49-F238E27FC236}">
                  <a16:creationId xmlns:a16="http://schemas.microsoft.com/office/drawing/2014/main" id="{44EE96F5-1BD2-4295-99BF-EFA5FC9E495B}"/>
                </a:ext>
              </a:extLst>
            </p:cNvPr>
            <p:cNvSpPr/>
            <p:nvPr/>
          </p:nvSpPr>
          <p:spPr>
            <a:xfrm>
              <a:off x="9061560" y="1671119"/>
              <a:ext cx="243720" cy="243720"/>
            </a:xfrm>
            <a:custGeom>
              <a:avLst/>
              <a:gdLst/>
              <a:ahLst/>
              <a:cxnLst>
                <a:cxn ang="3cd4">
                  <a:pos x="hc" y="t"/>
                </a:cxn>
                <a:cxn ang="cd2">
                  <a:pos x="l" y="vc"/>
                </a:cxn>
                <a:cxn ang="cd4">
                  <a:pos x="hc" y="b"/>
                </a:cxn>
                <a:cxn ang="0">
                  <a:pos x="r" y="vc"/>
                </a:cxn>
              </a:cxnLst>
              <a:rect l="l" t="t" r="r" b="b"/>
              <a:pathLst>
                <a:path w="678" h="678">
                  <a:moveTo>
                    <a:pt x="249" y="367"/>
                  </a:moveTo>
                  <a:lnTo>
                    <a:pt x="286" y="367"/>
                  </a:lnTo>
                  <a:lnTo>
                    <a:pt x="434" y="597"/>
                  </a:lnTo>
                  <a:cubicBezTo>
                    <a:pt x="442" y="611"/>
                    <a:pt x="468" y="650"/>
                    <a:pt x="476" y="667"/>
                  </a:cubicBezTo>
                  <a:cubicBezTo>
                    <a:pt x="484" y="678"/>
                    <a:pt x="487" y="678"/>
                    <a:pt x="510" y="678"/>
                  </a:cubicBezTo>
                  <a:lnTo>
                    <a:pt x="647" y="678"/>
                  </a:lnTo>
                  <a:cubicBezTo>
                    <a:pt x="664" y="678"/>
                    <a:pt x="678" y="678"/>
                    <a:pt x="678" y="658"/>
                  </a:cubicBezTo>
                  <a:cubicBezTo>
                    <a:pt x="678" y="653"/>
                    <a:pt x="672" y="644"/>
                    <a:pt x="664" y="641"/>
                  </a:cubicBezTo>
                  <a:cubicBezTo>
                    <a:pt x="627" y="636"/>
                    <a:pt x="580" y="569"/>
                    <a:pt x="554" y="538"/>
                  </a:cubicBezTo>
                  <a:cubicBezTo>
                    <a:pt x="549" y="526"/>
                    <a:pt x="498" y="462"/>
                    <a:pt x="434" y="356"/>
                  </a:cubicBezTo>
                  <a:cubicBezTo>
                    <a:pt x="521" y="339"/>
                    <a:pt x="605" y="302"/>
                    <a:pt x="605" y="185"/>
                  </a:cubicBezTo>
                  <a:cubicBezTo>
                    <a:pt x="605" y="48"/>
                    <a:pt x="459" y="0"/>
                    <a:pt x="344" y="0"/>
                  </a:cubicBezTo>
                  <a:lnTo>
                    <a:pt x="34" y="0"/>
                  </a:lnTo>
                  <a:cubicBezTo>
                    <a:pt x="17" y="0"/>
                    <a:pt x="0" y="0"/>
                    <a:pt x="0" y="17"/>
                  </a:cubicBezTo>
                  <a:cubicBezTo>
                    <a:pt x="0" y="34"/>
                    <a:pt x="20" y="34"/>
                    <a:pt x="28" y="34"/>
                  </a:cubicBezTo>
                  <a:cubicBezTo>
                    <a:pt x="84" y="34"/>
                    <a:pt x="87" y="42"/>
                    <a:pt x="87" y="90"/>
                  </a:cubicBezTo>
                  <a:lnTo>
                    <a:pt x="87" y="585"/>
                  </a:lnTo>
                  <a:cubicBezTo>
                    <a:pt x="87" y="636"/>
                    <a:pt x="84" y="641"/>
                    <a:pt x="28" y="641"/>
                  </a:cubicBezTo>
                  <a:cubicBezTo>
                    <a:pt x="20" y="641"/>
                    <a:pt x="0" y="641"/>
                    <a:pt x="0" y="658"/>
                  </a:cubicBezTo>
                  <a:cubicBezTo>
                    <a:pt x="0" y="678"/>
                    <a:pt x="17" y="678"/>
                    <a:pt x="34" y="678"/>
                  </a:cubicBezTo>
                  <a:lnTo>
                    <a:pt x="305" y="678"/>
                  </a:lnTo>
                  <a:cubicBezTo>
                    <a:pt x="322" y="678"/>
                    <a:pt x="336" y="678"/>
                    <a:pt x="336" y="658"/>
                  </a:cubicBezTo>
                  <a:cubicBezTo>
                    <a:pt x="336" y="641"/>
                    <a:pt x="319" y="641"/>
                    <a:pt x="308" y="641"/>
                  </a:cubicBezTo>
                  <a:cubicBezTo>
                    <a:pt x="252" y="641"/>
                    <a:pt x="249" y="636"/>
                    <a:pt x="249" y="585"/>
                  </a:cubicBezTo>
                  <a:close/>
                  <a:moveTo>
                    <a:pt x="440" y="319"/>
                  </a:moveTo>
                  <a:cubicBezTo>
                    <a:pt x="468" y="283"/>
                    <a:pt x="470" y="230"/>
                    <a:pt x="470" y="185"/>
                  </a:cubicBezTo>
                  <a:cubicBezTo>
                    <a:pt x="470" y="137"/>
                    <a:pt x="465" y="87"/>
                    <a:pt x="434" y="45"/>
                  </a:cubicBezTo>
                  <a:cubicBezTo>
                    <a:pt x="473" y="53"/>
                    <a:pt x="571" y="84"/>
                    <a:pt x="571" y="185"/>
                  </a:cubicBezTo>
                  <a:cubicBezTo>
                    <a:pt x="571" y="249"/>
                    <a:pt x="540" y="300"/>
                    <a:pt x="440" y="319"/>
                  </a:cubicBezTo>
                  <a:close/>
                  <a:moveTo>
                    <a:pt x="249" y="87"/>
                  </a:moveTo>
                  <a:cubicBezTo>
                    <a:pt x="249" y="67"/>
                    <a:pt x="249" y="34"/>
                    <a:pt x="311" y="34"/>
                  </a:cubicBezTo>
                  <a:cubicBezTo>
                    <a:pt x="395" y="34"/>
                    <a:pt x="437" y="70"/>
                    <a:pt x="437" y="185"/>
                  </a:cubicBezTo>
                  <a:cubicBezTo>
                    <a:pt x="437" y="314"/>
                    <a:pt x="406" y="333"/>
                    <a:pt x="249" y="333"/>
                  </a:cubicBezTo>
                  <a:close/>
                  <a:moveTo>
                    <a:pt x="115" y="641"/>
                  </a:moveTo>
                  <a:cubicBezTo>
                    <a:pt x="123" y="625"/>
                    <a:pt x="123" y="597"/>
                    <a:pt x="123" y="588"/>
                  </a:cubicBezTo>
                  <a:lnTo>
                    <a:pt x="123" y="90"/>
                  </a:lnTo>
                  <a:cubicBezTo>
                    <a:pt x="123" y="78"/>
                    <a:pt x="123" y="53"/>
                    <a:pt x="115" y="34"/>
                  </a:cubicBezTo>
                  <a:lnTo>
                    <a:pt x="227" y="34"/>
                  </a:lnTo>
                  <a:cubicBezTo>
                    <a:pt x="216" y="50"/>
                    <a:pt x="216" y="70"/>
                    <a:pt x="216" y="84"/>
                  </a:cubicBezTo>
                  <a:lnTo>
                    <a:pt x="216" y="588"/>
                  </a:lnTo>
                  <a:cubicBezTo>
                    <a:pt x="216" y="599"/>
                    <a:pt x="216" y="625"/>
                    <a:pt x="221" y="641"/>
                  </a:cubicBezTo>
                  <a:close/>
                  <a:moveTo>
                    <a:pt x="325" y="367"/>
                  </a:moveTo>
                  <a:cubicBezTo>
                    <a:pt x="333" y="367"/>
                    <a:pt x="336" y="364"/>
                    <a:pt x="344" y="364"/>
                  </a:cubicBezTo>
                  <a:cubicBezTo>
                    <a:pt x="358" y="364"/>
                    <a:pt x="381" y="364"/>
                    <a:pt x="395" y="361"/>
                  </a:cubicBezTo>
                  <a:cubicBezTo>
                    <a:pt x="409" y="384"/>
                    <a:pt x="518" y="560"/>
                    <a:pt x="599" y="641"/>
                  </a:cubicBezTo>
                  <a:lnTo>
                    <a:pt x="504" y="64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0" name="Freeform: Shape 109">
              <a:extLst>
                <a:ext uri="{FF2B5EF4-FFF2-40B4-BE49-F238E27FC236}">
                  <a16:creationId xmlns:a16="http://schemas.microsoft.com/office/drawing/2014/main" id="{279B8F64-B2D9-43B2-B9B8-8173905D1440}"/>
                </a:ext>
              </a:extLst>
            </p:cNvPr>
            <p:cNvSpPr/>
            <p:nvPr/>
          </p:nvSpPr>
          <p:spPr>
            <a:xfrm>
              <a:off x="9327600" y="1613520"/>
              <a:ext cx="183240" cy="183240"/>
            </a:xfrm>
            <a:custGeom>
              <a:avLst/>
              <a:gdLst/>
              <a:ahLst/>
              <a:cxnLst>
                <a:cxn ang="3cd4">
                  <a:pos x="hc" y="t"/>
                </a:cxn>
                <a:cxn ang="cd2">
                  <a:pos x="l" y="vc"/>
                </a:cxn>
                <a:cxn ang="cd4">
                  <a:pos x="hc" y="b"/>
                </a:cxn>
                <a:cxn ang="0">
                  <a:pos x="r" y="vc"/>
                </a:cxn>
              </a:cxnLst>
              <a:rect l="l" t="t" r="r" b="b"/>
              <a:pathLst>
                <a:path w="510" h="510">
                  <a:moveTo>
                    <a:pt x="272" y="272"/>
                  </a:moveTo>
                  <a:lnTo>
                    <a:pt x="484" y="272"/>
                  </a:lnTo>
                  <a:cubicBezTo>
                    <a:pt x="493" y="272"/>
                    <a:pt x="510" y="272"/>
                    <a:pt x="510" y="255"/>
                  </a:cubicBezTo>
                  <a:cubicBezTo>
                    <a:pt x="510" y="238"/>
                    <a:pt x="493" y="238"/>
                    <a:pt x="484" y="238"/>
                  </a:cubicBezTo>
                  <a:lnTo>
                    <a:pt x="272" y="238"/>
                  </a:lnTo>
                  <a:lnTo>
                    <a:pt x="272" y="25"/>
                  </a:lnTo>
                  <a:cubicBezTo>
                    <a:pt x="272" y="17"/>
                    <a:pt x="272" y="0"/>
                    <a:pt x="255" y="0"/>
                  </a:cubicBezTo>
                  <a:cubicBezTo>
                    <a:pt x="238" y="0"/>
                    <a:pt x="238" y="17"/>
                    <a:pt x="238" y="25"/>
                  </a:cubicBezTo>
                  <a:lnTo>
                    <a:pt x="238" y="238"/>
                  </a:lnTo>
                  <a:lnTo>
                    <a:pt x="25" y="238"/>
                  </a:lnTo>
                  <a:cubicBezTo>
                    <a:pt x="17" y="238"/>
                    <a:pt x="0" y="238"/>
                    <a:pt x="0" y="255"/>
                  </a:cubicBezTo>
                  <a:cubicBezTo>
                    <a:pt x="0" y="272"/>
                    <a:pt x="17" y="272"/>
                    <a:pt x="25" y="272"/>
                  </a:cubicBezTo>
                  <a:lnTo>
                    <a:pt x="238" y="272"/>
                  </a:lnTo>
                  <a:lnTo>
                    <a:pt x="238" y="484"/>
                  </a:lnTo>
                  <a:cubicBezTo>
                    <a:pt x="238" y="493"/>
                    <a:pt x="238" y="510"/>
                    <a:pt x="255" y="510"/>
                  </a:cubicBezTo>
                  <a:cubicBezTo>
                    <a:pt x="272" y="510"/>
                    <a:pt x="272" y="496"/>
                    <a:pt x="272" y="48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41" name="Rectangle 140">
            <a:extLst>
              <a:ext uri="{FF2B5EF4-FFF2-40B4-BE49-F238E27FC236}">
                <a16:creationId xmlns:a16="http://schemas.microsoft.com/office/drawing/2014/main" id="{1A6E22BB-CE47-4898-B68D-46596A318666}"/>
              </a:ext>
            </a:extLst>
          </p:cNvPr>
          <p:cNvSpPr/>
          <p:nvPr/>
        </p:nvSpPr>
        <p:spPr>
          <a:xfrm>
            <a:off x="8406200" y="2865961"/>
            <a:ext cx="90160" cy="2272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9" name="TextBox 138">
            <a:extLst>
              <a:ext uri="{FF2B5EF4-FFF2-40B4-BE49-F238E27FC236}">
                <a16:creationId xmlns:a16="http://schemas.microsoft.com/office/drawing/2014/main" id="{B3FD41FB-0AF1-45B7-9864-C0FDAB8F7235}"/>
              </a:ext>
            </a:extLst>
          </p:cNvPr>
          <p:cNvSpPr txBox="1"/>
          <p:nvPr/>
        </p:nvSpPr>
        <p:spPr>
          <a:xfrm>
            <a:off x="1937373" y="2333506"/>
            <a:ext cx="774292"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FF00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FF0000"/>
                </a:solidFill>
                <a:latin typeface="Liberation Sans" pitchFamily="18"/>
                <a:ea typeface="Noto Sans CJK SC Regular" pitchFamily="2"/>
                <a:cs typeface="FreeSans" pitchFamily="2"/>
              </a:rPr>
              <a:t>0,1</a:t>
            </a:r>
            <a:r>
              <a:rPr lang="en-GB" sz="1800" b="0" i="0" u="none" strike="noStrike" kern="1200" cap="none" dirty="0">
                <a:ln>
                  <a:noFill/>
                </a:ln>
                <a:solidFill>
                  <a:srgbClr val="FF0000"/>
                </a:solidFill>
                <a:latin typeface="Liberation Sans" pitchFamily="18"/>
                <a:ea typeface="Noto Sans CJK SC Regular" pitchFamily="2"/>
                <a:cs typeface="FreeSans" pitchFamily="2"/>
              </a:rPr>
              <a:t>&gt;0</a:t>
            </a:r>
          </a:p>
        </p:txBody>
      </p:sp>
      <p:sp>
        <p:nvSpPr>
          <p:cNvPr id="140" name="TextBox 139">
            <a:extLst>
              <a:ext uri="{FF2B5EF4-FFF2-40B4-BE49-F238E27FC236}">
                <a16:creationId xmlns:a16="http://schemas.microsoft.com/office/drawing/2014/main" id="{E10E6E2E-B169-4907-9B14-B6184C2998FD}"/>
              </a:ext>
            </a:extLst>
          </p:cNvPr>
          <p:cNvSpPr txBox="1"/>
          <p:nvPr/>
        </p:nvSpPr>
        <p:spPr>
          <a:xfrm>
            <a:off x="3785081" y="3077279"/>
            <a:ext cx="848479"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FF00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FF0000"/>
                </a:solidFill>
                <a:latin typeface="Liberation Sans" pitchFamily="18"/>
                <a:ea typeface="Noto Sans CJK SC Regular" pitchFamily="2"/>
                <a:cs typeface="FreeSans" pitchFamily="2"/>
              </a:rPr>
              <a:t>0,11</a:t>
            </a:r>
            <a:r>
              <a:rPr lang="en-GB" sz="1800" b="0" i="0" u="none" strike="noStrike" kern="1200" cap="none" dirty="0">
                <a:ln>
                  <a:noFill/>
                </a:ln>
                <a:solidFill>
                  <a:srgbClr val="FF0000"/>
                </a:solidFill>
                <a:latin typeface="Liberation Sans" pitchFamily="18"/>
                <a:ea typeface="Noto Sans CJK SC Regular" pitchFamily="2"/>
                <a:cs typeface="FreeSans" pitchFamily="2"/>
              </a:rPr>
              <a:t>&gt;0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page2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AA3EF-93B5-433B-A5A4-73D8CEFF7FFA}"/>
              </a:ext>
            </a:extLst>
          </p:cNvPr>
          <p:cNvSpPr txBox="1">
            <a:spLocks noGrp="1"/>
          </p:cNvSpPr>
          <p:nvPr>
            <p:ph type="title" idx="4294967295"/>
          </p:nvPr>
        </p:nvSpPr>
        <p:spPr>
          <a:xfrm>
            <a:off x="503999" y="453079"/>
            <a:ext cx="9071640" cy="492443"/>
          </a:xfrm>
        </p:spPr>
        <p:txBody>
          <a:bodyPr>
            <a:spAutoFit/>
          </a:bodyPr>
          <a:lstStyle/>
          <a:p>
            <a:pPr lvl="0"/>
            <a:r>
              <a:rPr lang="en-GB" dirty="0"/>
              <a:t>An equivalent cardinality minimisation problem</a:t>
            </a:r>
          </a:p>
        </p:txBody>
      </p:sp>
      <p:grpSp>
        <p:nvGrpSpPr>
          <p:cNvPr id="3" name="Group 2" descr="22§display§ \#NonZeros( \mathbf{c}_i) = n -1  \Rightarrow   \mathbf{p}_i \quad \text{on a surface}§svg§600§TRUE§" title="TexMaths">
            <a:extLst>
              <a:ext uri="{FF2B5EF4-FFF2-40B4-BE49-F238E27FC236}">
                <a16:creationId xmlns:a16="http://schemas.microsoft.com/office/drawing/2014/main" id="{D2BFB3AD-E37D-44D5-8E02-92512D3AF1FD}"/>
              </a:ext>
            </a:extLst>
          </p:cNvPr>
          <p:cNvGrpSpPr/>
          <p:nvPr/>
        </p:nvGrpSpPr>
        <p:grpSpPr>
          <a:xfrm>
            <a:off x="2327400" y="4685760"/>
            <a:ext cx="5424840" cy="278280"/>
            <a:chOff x="2327400" y="4685760"/>
            <a:chExt cx="5424840" cy="278280"/>
          </a:xfrm>
        </p:grpSpPr>
        <p:sp>
          <p:nvSpPr>
            <p:cNvPr id="4" name="Freeform: Shape 3">
              <a:extLst>
                <a:ext uri="{FF2B5EF4-FFF2-40B4-BE49-F238E27FC236}">
                  <a16:creationId xmlns:a16="http://schemas.microsoft.com/office/drawing/2014/main" id="{ECB203E0-E3FD-4435-9F65-C1FC06513313}"/>
                </a:ext>
              </a:extLst>
            </p:cNvPr>
            <p:cNvSpPr/>
            <p:nvPr/>
          </p:nvSpPr>
          <p:spPr>
            <a:xfrm>
              <a:off x="2327400" y="4686480"/>
              <a:ext cx="5424840" cy="277560"/>
            </a:xfrm>
            <a:custGeom>
              <a:avLst/>
              <a:gdLst/>
              <a:ahLst/>
              <a:cxnLst>
                <a:cxn ang="3cd4">
                  <a:pos x="hc" y="t"/>
                </a:cxn>
                <a:cxn ang="cd2">
                  <a:pos x="l" y="vc"/>
                </a:cxn>
                <a:cxn ang="cd4">
                  <a:pos x="hc" y="b"/>
                </a:cxn>
                <a:cxn ang="0">
                  <a:pos x="r" y="vc"/>
                </a:cxn>
              </a:cxnLst>
              <a:rect l="l" t="t" r="r" b="b"/>
              <a:pathLst>
                <a:path w="15070" h="772">
                  <a:moveTo>
                    <a:pt x="7535" y="772"/>
                  </a:moveTo>
                  <a:lnTo>
                    <a:pt x="0" y="772"/>
                  </a:lnTo>
                  <a:lnTo>
                    <a:pt x="0" y="0"/>
                  </a:lnTo>
                  <a:lnTo>
                    <a:pt x="15070" y="0"/>
                  </a:lnTo>
                  <a:lnTo>
                    <a:pt x="15070" y="772"/>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E61B851A-1152-4733-BF9E-7044F7891C71}"/>
                </a:ext>
              </a:extLst>
            </p:cNvPr>
            <p:cNvSpPr/>
            <p:nvPr/>
          </p:nvSpPr>
          <p:spPr>
            <a:xfrm>
              <a:off x="2343240" y="4701600"/>
              <a:ext cx="200880" cy="247320"/>
            </a:xfrm>
            <a:custGeom>
              <a:avLst/>
              <a:gdLst/>
              <a:ahLst/>
              <a:cxnLst>
                <a:cxn ang="3cd4">
                  <a:pos x="hc" y="t"/>
                </a:cxn>
                <a:cxn ang="cd2">
                  <a:pos x="l" y="vc"/>
                </a:cxn>
                <a:cxn ang="cd4">
                  <a:pos x="hc" y="b"/>
                </a:cxn>
                <a:cxn ang="0">
                  <a:pos x="r" y="vc"/>
                </a:cxn>
              </a:cxnLst>
              <a:rect l="l" t="t" r="r" b="b"/>
              <a:pathLst>
                <a:path w="559" h="688">
                  <a:moveTo>
                    <a:pt x="359" y="435"/>
                  </a:moveTo>
                  <a:lnTo>
                    <a:pt x="532" y="435"/>
                  </a:lnTo>
                  <a:cubicBezTo>
                    <a:pt x="543" y="435"/>
                    <a:pt x="559" y="435"/>
                    <a:pt x="559" y="420"/>
                  </a:cubicBezTo>
                  <a:cubicBezTo>
                    <a:pt x="559" y="405"/>
                    <a:pt x="543" y="405"/>
                    <a:pt x="532" y="405"/>
                  </a:cubicBezTo>
                  <a:lnTo>
                    <a:pt x="370" y="405"/>
                  </a:lnTo>
                  <a:lnTo>
                    <a:pt x="400" y="284"/>
                  </a:lnTo>
                  <a:lnTo>
                    <a:pt x="532" y="284"/>
                  </a:lnTo>
                  <a:cubicBezTo>
                    <a:pt x="543" y="284"/>
                    <a:pt x="559" y="284"/>
                    <a:pt x="559" y="268"/>
                  </a:cubicBezTo>
                  <a:cubicBezTo>
                    <a:pt x="559" y="253"/>
                    <a:pt x="543" y="253"/>
                    <a:pt x="532" y="253"/>
                  </a:cubicBezTo>
                  <a:lnTo>
                    <a:pt x="409" y="253"/>
                  </a:lnTo>
                  <a:lnTo>
                    <a:pt x="469" y="29"/>
                  </a:lnTo>
                  <a:cubicBezTo>
                    <a:pt x="471" y="29"/>
                    <a:pt x="473" y="18"/>
                    <a:pt x="473" y="15"/>
                  </a:cubicBezTo>
                  <a:cubicBezTo>
                    <a:pt x="473" y="7"/>
                    <a:pt x="466" y="0"/>
                    <a:pt x="458" y="0"/>
                  </a:cubicBezTo>
                  <a:cubicBezTo>
                    <a:pt x="444" y="0"/>
                    <a:pt x="442" y="11"/>
                    <a:pt x="440" y="18"/>
                  </a:cubicBezTo>
                  <a:lnTo>
                    <a:pt x="376" y="253"/>
                  </a:lnTo>
                  <a:lnTo>
                    <a:pt x="231" y="253"/>
                  </a:lnTo>
                  <a:lnTo>
                    <a:pt x="293" y="29"/>
                  </a:lnTo>
                  <a:cubicBezTo>
                    <a:pt x="293" y="29"/>
                    <a:pt x="295" y="18"/>
                    <a:pt x="295" y="15"/>
                  </a:cubicBezTo>
                  <a:cubicBezTo>
                    <a:pt x="295" y="7"/>
                    <a:pt x="288" y="0"/>
                    <a:pt x="279" y="0"/>
                  </a:cubicBezTo>
                  <a:cubicBezTo>
                    <a:pt x="266" y="0"/>
                    <a:pt x="264" y="11"/>
                    <a:pt x="262" y="18"/>
                  </a:cubicBezTo>
                  <a:lnTo>
                    <a:pt x="200" y="253"/>
                  </a:lnTo>
                  <a:lnTo>
                    <a:pt x="26" y="253"/>
                  </a:lnTo>
                  <a:cubicBezTo>
                    <a:pt x="15" y="253"/>
                    <a:pt x="0" y="253"/>
                    <a:pt x="0" y="268"/>
                  </a:cubicBezTo>
                  <a:cubicBezTo>
                    <a:pt x="0" y="284"/>
                    <a:pt x="15" y="284"/>
                    <a:pt x="26" y="284"/>
                  </a:cubicBezTo>
                  <a:lnTo>
                    <a:pt x="189" y="284"/>
                  </a:lnTo>
                  <a:lnTo>
                    <a:pt x="158" y="405"/>
                  </a:lnTo>
                  <a:lnTo>
                    <a:pt x="26" y="405"/>
                  </a:lnTo>
                  <a:cubicBezTo>
                    <a:pt x="15" y="405"/>
                    <a:pt x="0" y="405"/>
                    <a:pt x="0" y="420"/>
                  </a:cubicBezTo>
                  <a:cubicBezTo>
                    <a:pt x="0" y="435"/>
                    <a:pt x="15" y="435"/>
                    <a:pt x="26" y="435"/>
                  </a:cubicBezTo>
                  <a:lnTo>
                    <a:pt x="150" y="435"/>
                  </a:lnTo>
                  <a:lnTo>
                    <a:pt x="90" y="660"/>
                  </a:lnTo>
                  <a:cubicBezTo>
                    <a:pt x="88" y="660"/>
                    <a:pt x="86" y="671"/>
                    <a:pt x="86" y="673"/>
                  </a:cubicBezTo>
                  <a:cubicBezTo>
                    <a:pt x="86" y="682"/>
                    <a:pt x="92" y="688"/>
                    <a:pt x="101" y="688"/>
                  </a:cubicBezTo>
                  <a:cubicBezTo>
                    <a:pt x="114" y="688"/>
                    <a:pt x="117" y="679"/>
                    <a:pt x="119" y="671"/>
                  </a:cubicBezTo>
                  <a:lnTo>
                    <a:pt x="183" y="435"/>
                  </a:lnTo>
                  <a:lnTo>
                    <a:pt x="328" y="435"/>
                  </a:lnTo>
                  <a:lnTo>
                    <a:pt x="266" y="660"/>
                  </a:lnTo>
                  <a:cubicBezTo>
                    <a:pt x="266" y="660"/>
                    <a:pt x="264" y="671"/>
                    <a:pt x="264" y="673"/>
                  </a:cubicBezTo>
                  <a:cubicBezTo>
                    <a:pt x="264" y="682"/>
                    <a:pt x="271" y="688"/>
                    <a:pt x="279" y="688"/>
                  </a:cubicBezTo>
                  <a:cubicBezTo>
                    <a:pt x="293" y="688"/>
                    <a:pt x="295" y="679"/>
                    <a:pt x="297" y="671"/>
                  </a:cubicBezTo>
                  <a:close/>
                  <a:moveTo>
                    <a:pt x="191" y="405"/>
                  </a:moveTo>
                  <a:lnTo>
                    <a:pt x="222" y="284"/>
                  </a:lnTo>
                  <a:lnTo>
                    <a:pt x="367" y="284"/>
                  </a:lnTo>
                  <a:lnTo>
                    <a:pt x="337" y="40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CB638BE1-648D-40A5-8F5B-B45330F2FD22}"/>
                </a:ext>
              </a:extLst>
            </p:cNvPr>
            <p:cNvSpPr/>
            <p:nvPr/>
          </p:nvSpPr>
          <p:spPr>
            <a:xfrm>
              <a:off x="2568960" y="4704840"/>
              <a:ext cx="234720" cy="190440"/>
            </a:xfrm>
            <a:custGeom>
              <a:avLst/>
              <a:gdLst/>
              <a:ahLst/>
              <a:cxnLst>
                <a:cxn ang="3cd4">
                  <a:pos x="hc" y="t"/>
                </a:cxn>
                <a:cxn ang="cd2">
                  <a:pos x="l" y="vc"/>
                </a:cxn>
                <a:cxn ang="cd4">
                  <a:pos x="hc" y="b"/>
                </a:cxn>
                <a:cxn ang="0">
                  <a:pos x="r" y="vc"/>
                </a:cxn>
              </a:cxnLst>
              <a:rect l="l" t="t" r="r" b="b"/>
              <a:pathLst>
                <a:path w="653" h="530">
                  <a:moveTo>
                    <a:pt x="557" y="81"/>
                  </a:moveTo>
                  <a:cubicBezTo>
                    <a:pt x="563" y="51"/>
                    <a:pt x="579" y="26"/>
                    <a:pt x="640" y="24"/>
                  </a:cubicBezTo>
                  <a:cubicBezTo>
                    <a:pt x="645" y="24"/>
                    <a:pt x="653" y="24"/>
                    <a:pt x="653" y="9"/>
                  </a:cubicBezTo>
                  <a:cubicBezTo>
                    <a:pt x="653" y="9"/>
                    <a:pt x="653" y="0"/>
                    <a:pt x="642" y="0"/>
                  </a:cubicBezTo>
                  <a:cubicBezTo>
                    <a:pt x="618" y="0"/>
                    <a:pt x="590" y="2"/>
                    <a:pt x="565" y="2"/>
                  </a:cubicBezTo>
                  <a:cubicBezTo>
                    <a:pt x="539" y="2"/>
                    <a:pt x="510" y="0"/>
                    <a:pt x="486" y="0"/>
                  </a:cubicBezTo>
                  <a:cubicBezTo>
                    <a:pt x="482" y="0"/>
                    <a:pt x="471" y="0"/>
                    <a:pt x="471" y="15"/>
                  </a:cubicBezTo>
                  <a:cubicBezTo>
                    <a:pt x="471" y="24"/>
                    <a:pt x="480" y="24"/>
                    <a:pt x="486" y="24"/>
                  </a:cubicBezTo>
                  <a:cubicBezTo>
                    <a:pt x="530" y="24"/>
                    <a:pt x="539" y="42"/>
                    <a:pt x="539" y="57"/>
                  </a:cubicBezTo>
                  <a:cubicBezTo>
                    <a:pt x="539" y="62"/>
                    <a:pt x="537" y="73"/>
                    <a:pt x="537" y="75"/>
                  </a:cubicBezTo>
                  <a:lnTo>
                    <a:pt x="449" y="420"/>
                  </a:lnTo>
                  <a:lnTo>
                    <a:pt x="277" y="15"/>
                  </a:lnTo>
                  <a:cubicBezTo>
                    <a:pt x="271" y="0"/>
                    <a:pt x="271" y="0"/>
                    <a:pt x="253" y="0"/>
                  </a:cubicBezTo>
                  <a:lnTo>
                    <a:pt x="150" y="0"/>
                  </a:lnTo>
                  <a:cubicBezTo>
                    <a:pt x="134" y="0"/>
                    <a:pt x="125" y="0"/>
                    <a:pt x="125" y="15"/>
                  </a:cubicBezTo>
                  <a:cubicBezTo>
                    <a:pt x="125" y="24"/>
                    <a:pt x="134" y="24"/>
                    <a:pt x="147" y="24"/>
                  </a:cubicBezTo>
                  <a:cubicBezTo>
                    <a:pt x="152" y="24"/>
                    <a:pt x="200" y="24"/>
                    <a:pt x="200" y="31"/>
                  </a:cubicBezTo>
                  <a:lnTo>
                    <a:pt x="97" y="449"/>
                  </a:lnTo>
                  <a:cubicBezTo>
                    <a:pt x="90" y="479"/>
                    <a:pt x="77" y="504"/>
                    <a:pt x="13" y="506"/>
                  </a:cubicBezTo>
                  <a:cubicBezTo>
                    <a:pt x="9" y="506"/>
                    <a:pt x="0" y="506"/>
                    <a:pt x="0" y="521"/>
                  </a:cubicBezTo>
                  <a:cubicBezTo>
                    <a:pt x="0" y="528"/>
                    <a:pt x="4" y="530"/>
                    <a:pt x="11" y="530"/>
                  </a:cubicBezTo>
                  <a:cubicBezTo>
                    <a:pt x="35" y="530"/>
                    <a:pt x="62" y="528"/>
                    <a:pt x="88" y="528"/>
                  </a:cubicBezTo>
                  <a:cubicBezTo>
                    <a:pt x="114" y="528"/>
                    <a:pt x="143" y="530"/>
                    <a:pt x="167" y="530"/>
                  </a:cubicBezTo>
                  <a:cubicBezTo>
                    <a:pt x="172" y="530"/>
                    <a:pt x="183" y="530"/>
                    <a:pt x="183" y="515"/>
                  </a:cubicBezTo>
                  <a:cubicBezTo>
                    <a:pt x="183" y="506"/>
                    <a:pt x="174" y="506"/>
                    <a:pt x="165" y="506"/>
                  </a:cubicBezTo>
                  <a:cubicBezTo>
                    <a:pt x="121" y="504"/>
                    <a:pt x="114" y="488"/>
                    <a:pt x="114" y="473"/>
                  </a:cubicBezTo>
                  <a:cubicBezTo>
                    <a:pt x="114" y="466"/>
                    <a:pt x="117" y="462"/>
                    <a:pt x="119" y="453"/>
                  </a:cubicBezTo>
                  <a:lnTo>
                    <a:pt x="220" y="44"/>
                  </a:lnTo>
                  <a:cubicBezTo>
                    <a:pt x="224" y="48"/>
                    <a:pt x="224" y="51"/>
                    <a:pt x="227" y="57"/>
                  </a:cubicBezTo>
                  <a:lnTo>
                    <a:pt x="420" y="515"/>
                  </a:lnTo>
                  <a:cubicBezTo>
                    <a:pt x="427" y="528"/>
                    <a:pt x="429" y="530"/>
                    <a:pt x="436" y="530"/>
                  </a:cubicBezTo>
                  <a:cubicBezTo>
                    <a:pt x="444" y="530"/>
                    <a:pt x="444" y="528"/>
                    <a:pt x="447" y="51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31177DBD-245D-4FB2-B5AF-C230254044D8}"/>
                </a:ext>
              </a:extLst>
            </p:cNvPr>
            <p:cNvSpPr/>
            <p:nvPr/>
          </p:nvSpPr>
          <p:spPr>
            <a:xfrm>
              <a:off x="2823120" y="4771080"/>
              <a:ext cx="119160" cy="126360"/>
            </a:xfrm>
            <a:custGeom>
              <a:avLst/>
              <a:gdLst/>
              <a:ahLst/>
              <a:cxnLst>
                <a:cxn ang="3cd4">
                  <a:pos x="hc" y="t"/>
                </a:cxn>
                <a:cxn ang="cd2">
                  <a:pos x="l" y="vc"/>
                </a:cxn>
                <a:cxn ang="cd4">
                  <a:pos x="hc" y="b"/>
                </a:cxn>
                <a:cxn ang="0">
                  <a:pos x="r" y="vc"/>
                </a:cxn>
              </a:cxnLst>
              <a:rect l="l" t="t" r="r" b="b"/>
              <a:pathLst>
                <a:path w="332" h="352">
                  <a:moveTo>
                    <a:pt x="332" y="132"/>
                  </a:moveTo>
                  <a:cubicBezTo>
                    <a:pt x="332" y="51"/>
                    <a:pt x="279" y="0"/>
                    <a:pt x="209" y="0"/>
                  </a:cubicBezTo>
                  <a:cubicBezTo>
                    <a:pt x="103" y="0"/>
                    <a:pt x="0" y="110"/>
                    <a:pt x="0" y="220"/>
                  </a:cubicBezTo>
                  <a:cubicBezTo>
                    <a:pt x="0" y="297"/>
                    <a:pt x="53" y="352"/>
                    <a:pt x="125" y="352"/>
                  </a:cubicBezTo>
                  <a:cubicBezTo>
                    <a:pt x="229" y="352"/>
                    <a:pt x="332" y="244"/>
                    <a:pt x="332" y="132"/>
                  </a:cubicBezTo>
                  <a:close/>
                  <a:moveTo>
                    <a:pt x="125" y="334"/>
                  </a:moveTo>
                  <a:cubicBezTo>
                    <a:pt x="92" y="334"/>
                    <a:pt x="57" y="310"/>
                    <a:pt x="57" y="251"/>
                  </a:cubicBezTo>
                  <a:cubicBezTo>
                    <a:pt x="57" y="213"/>
                    <a:pt x="77" y="128"/>
                    <a:pt x="103" y="88"/>
                  </a:cubicBezTo>
                  <a:cubicBezTo>
                    <a:pt x="141" y="29"/>
                    <a:pt x="187" y="18"/>
                    <a:pt x="207" y="18"/>
                  </a:cubicBezTo>
                  <a:cubicBezTo>
                    <a:pt x="253" y="18"/>
                    <a:pt x="277" y="55"/>
                    <a:pt x="277" y="101"/>
                  </a:cubicBezTo>
                  <a:cubicBezTo>
                    <a:pt x="277" y="132"/>
                    <a:pt x="262" y="213"/>
                    <a:pt x="231" y="264"/>
                  </a:cubicBezTo>
                  <a:cubicBezTo>
                    <a:pt x="205" y="308"/>
                    <a:pt x="161" y="334"/>
                    <a:pt x="125" y="3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CAF1DB14-F3F9-4BE6-A314-C1C1E105798C}"/>
                </a:ext>
              </a:extLst>
            </p:cNvPr>
            <p:cNvSpPr/>
            <p:nvPr/>
          </p:nvSpPr>
          <p:spPr>
            <a:xfrm>
              <a:off x="2953800" y="4771080"/>
              <a:ext cx="150840" cy="126360"/>
            </a:xfrm>
            <a:custGeom>
              <a:avLst/>
              <a:gdLst/>
              <a:ahLst/>
              <a:cxnLst>
                <a:cxn ang="3cd4">
                  <a:pos x="hc" y="t"/>
                </a:cxn>
                <a:cxn ang="cd2">
                  <a:pos x="l" y="vc"/>
                </a:cxn>
                <a:cxn ang="cd4">
                  <a:pos x="hc" y="b"/>
                </a:cxn>
                <a:cxn ang="0">
                  <a:pos x="r" y="vc"/>
                </a:cxn>
              </a:cxnLst>
              <a:rect l="l" t="t" r="r" b="b"/>
              <a:pathLst>
                <a:path w="420" h="352">
                  <a:moveTo>
                    <a:pt x="46" y="297"/>
                  </a:moveTo>
                  <a:cubicBezTo>
                    <a:pt x="44" y="310"/>
                    <a:pt x="40" y="328"/>
                    <a:pt x="40" y="332"/>
                  </a:cubicBezTo>
                  <a:cubicBezTo>
                    <a:pt x="40" y="345"/>
                    <a:pt x="51" y="352"/>
                    <a:pt x="62" y="352"/>
                  </a:cubicBezTo>
                  <a:cubicBezTo>
                    <a:pt x="70" y="352"/>
                    <a:pt x="84" y="345"/>
                    <a:pt x="90" y="330"/>
                  </a:cubicBezTo>
                  <a:cubicBezTo>
                    <a:pt x="90" y="330"/>
                    <a:pt x="101" y="292"/>
                    <a:pt x="106" y="273"/>
                  </a:cubicBezTo>
                  <a:lnTo>
                    <a:pt x="121" y="202"/>
                  </a:lnTo>
                  <a:cubicBezTo>
                    <a:pt x="128" y="187"/>
                    <a:pt x="132" y="169"/>
                    <a:pt x="134" y="152"/>
                  </a:cubicBezTo>
                  <a:cubicBezTo>
                    <a:pt x="139" y="139"/>
                    <a:pt x="145" y="114"/>
                    <a:pt x="145" y="112"/>
                  </a:cubicBezTo>
                  <a:cubicBezTo>
                    <a:pt x="156" y="88"/>
                    <a:pt x="198" y="18"/>
                    <a:pt x="273" y="18"/>
                  </a:cubicBezTo>
                  <a:cubicBezTo>
                    <a:pt x="308" y="18"/>
                    <a:pt x="315" y="46"/>
                    <a:pt x="315" y="73"/>
                  </a:cubicBezTo>
                  <a:cubicBezTo>
                    <a:pt x="315" y="119"/>
                    <a:pt x="275" y="220"/>
                    <a:pt x="264" y="253"/>
                  </a:cubicBezTo>
                  <a:cubicBezTo>
                    <a:pt x="257" y="270"/>
                    <a:pt x="255" y="279"/>
                    <a:pt x="255" y="288"/>
                  </a:cubicBezTo>
                  <a:cubicBezTo>
                    <a:pt x="255" y="325"/>
                    <a:pt x="284" y="352"/>
                    <a:pt x="319" y="352"/>
                  </a:cubicBezTo>
                  <a:cubicBezTo>
                    <a:pt x="392" y="352"/>
                    <a:pt x="420" y="240"/>
                    <a:pt x="420" y="233"/>
                  </a:cubicBezTo>
                  <a:cubicBezTo>
                    <a:pt x="420" y="224"/>
                    <a:pt x="414" y="224"/>
                    <a:pt x="411" y="224"/>
                  </a:cubicBezTo>
                  <a:cubicBezTo>
                    <a:pt x="405" y="224"/>
                    <a:pt x="405" y="226"/>
                    <a:pt x="400" y="240"/>
                  </a:cubicBezTo>
                  <a:cubicBezTo>
                    <a:pt x="385" y="292"/>
                    <a:pt x="359" y="334"/>
                    <a:pt x="321" y="334"/>
                  </a:cubicBezTo>
                  <a:cubicBezTo>
                    <a:pt x="308" y="334"/>
                    <a:pt x="301" y="328"/>
                    <a:pt x="301" y="310"/>
                  </a:cubicBezTo>
                  <a:cubicBezTo>
                    <a:pt x="301" y="290"/>
                    <a:pt x="310" y="270"/>
                    <a:pt x="317" y="255"/>
                  </a:cubicBezTo>
                  <a:cubicBezTo>
                    <a:pt x="332" y="213"/>
                    <a:pt x="363" y="128"/>
                    <a:pt x="363" y="84"/>
                  </a:cubicBezTo>
                  <a:cubicBezTo>
                    <a:pt x="363" y="31"/>
                    <a:pt x="330" y="0"/>
                    <a:pt x="275" y="0"/>
                  </a:cubicBezTo>
                  <a:cubicBezTo>
                    <a:pt x="205" y="0"/>
                    <a:pt x="167" y="51"/>
                    <a:pt x="154" y="68"/>
                  </a:cubicBezTo>
                  <a:cubicBezTo>
                    <a:pt x="150" y="24"/>
                    <a:pt x="117"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5" y="18"/>
                    <a:pt x="103" y="26"/>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A7D24A7F-C206-4992-98B9-93A6A51AF216}"/>
                </a:ext>
              </a:extLst>
            </p:cNvPr>
            <p:cNvSpPr/>
            <p:nvPr/>
          </p:nvSpPr>
          <p:spPr>
            <a:xfrm>
              <a:off x="3128759" y="4704840"/>
              <a:ext cx="185760" cy="190440"/>
            </a:xfrm>
            <a:custGeom>
              <a:avLst/>
              <a:gdLst/>
              <a:ahLst/>
              <a:cxnLst>
                <a:cxn ang="3cd4">
                  <a:pos x="hc" y="t"/>
                </a:cxn>
                <a:cxn ang="cd2">
                  <a:pos x="l" y="vc"/>
                </a:cxn>
                <a:cxn ang="cd4">
                  <a:pos x="hc" y="b"/>
                </a:cxn>
                <a:cxn ang="0">
                  <a:pos x="r" y="vc"/>
                </a:cxn>
              </a:cxnLst>
              <a:rect l="l" t="t" r="r" b="b"/>
              <a:pathLst>
                <a:path w="517" h="530">
                  <a:moveTo>
                    <a:pt x="515" y="18"/>
                  </a:moveTo>
                  <a:cubicBezTo>
                    <a:pt x="515" y="15"/>
                    <a:pt x="517" y="11"/>
                    <a:pt x="517" y="7"/>
                  </a:cubicBezTo>
                  <a:cubicBezTo>
                    <a:pt x="517" y="0"/>
                    <a:pt x="513" y="0"/>
                    <a:pt x="497" y="0"/>
                  </a:cubicBezTo>
                  <a:lnTo>
                    <a:pt x="169" y="0"/>
                  </a:lnTo>
                  <a:cubicBezTo>
                    <a:pt x="150" y="0"/>
                    <a:pt x="150" y="0"/>
                    <a:pt x="145" y="15"/>
                  </a:cubicBezTo>
                  <a:lnTo>
                    <a:pt x="103" y="156"/>
                  </a:lnTo>
                  <a:cubicBezTo>
                    <a:pt x="101" y="158"/>
                    <a:pt x="101" y="165"/>
                    <a:pt x="101" y="167"/>
                  </a:cubicBezTo>
                  <a:cubicBezTo>
                    <a:pt x="101" y="167"/>
                    <a:pt x="101" y="174"/>
                    <a:pt x="110" y="174"/>
                  </a:cubicBezTo>
                  <a:cubicBezTo>
                    <a:pt x="117" y="174"/>
                    <a:pt x="119" y="169"/>
                    <a:pt x="119" y="167"/>
                  </a:cubicBezTo>
                  <a:cubicBezTo>
                    <a:pt x="150" y="75"/>
                    <a:pt x="189" y="24"/>
                    <a:pt x="310" y="24"/>
                  </a:cubicBezTo>
                  <a:lnTo>
                    <a:pt x="438" y="24"/>
                  </a:lnTo>
                  <a:lnTo>
                    <a:pt x="2" y="510"/>
                  </a:lnTo>
                  <a:cubicBezTo>
                    <a:pt x="2" y="510"/>
                    <a:pt x="0" y="521"/>
                    <a:pt x="0" y="523"/>
                  </a:cubicBezTo>
                  <a:cubicBezTo>
                    <a:pt x="0" y="530"/>
                    <a:pt x="4" y="530"/>
                    <a:pt x="20" y="530"/>
                  </a:cubicBezTo>
                  <a:lnTo>
                    <a:pt x="356" y="530"/>
                  </a:lnTo>
                  <a:cubicBezTo>
                    <a:pt x="376" y="530"/>
                    <a:pt x="376" y="530"/>
                    <a:pt x="381" y="515"/>
                  </a:cubicBezTo>
                  <a:lnTo>
                    <a:pt x="436" y="343"/>
                  </a:lnTo>
                  <a:cubicBezTo>
                    <a:pt x="438" y="341"/>
                    <a:pt x="440" y="334"/>
                    <a:pt x="440" y="332"/>
                  </a:cubicBezTo>
                  <a:cubicBezTo>
                    <a:pt x="440" y="328"/>
                    <a:pt x="436" y="323"/>
                    <a:pt x="429" y="323"/>
                  </a:cubicBezTo>
                  <a:cubicBezTo>
                    <a:pt x="422" y="323"/>
                    <a:pt x="422" y="325"/>
                    <a:pt x="416" y="343"/>
                  </a:cubicBezTo>
                  <a:cubicBezTo>
                    <a:pt x="383" y="449"/>
                    <a:pt x="345" y="504"/>
                    <a:pt x="213" y="504"/>
                  </a:cubicBezTo>
                  <a:lnTo>
                    <a:pt x="79" y="50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965D57AA-44DE-4865-91F3-1C863BD2DD4F}"/>
                </a:ext>
              </a:extLst>
            </p:cNvPr>
            <p:cNvSpPr/>
            <p:nvPr/>
          </p:nvSpPr>
          <p:spPr>
            <a:xfrm>
              <a:off x="3334680" y="4771080"/>
              <a:ext cx="107280" cy="126360"/>
            </a:xfrm>
            <a:custGeom>
              <a:avLst/>
              <a:gdLst/>
              <a:ahLst/>
              <a:cxnLst>
                <a:cxn ang="3cd4">
                  <a:pos x="hc" y="t"/>
                </a:cxn>
                <a:cxn ang="cd2">
                  <a:pos x="l" y="vc"/>
                </a:cxn>
                <a:cxn ang="cd4">
                  <a:pos x="hc" y="b"/>
                </a:cxn>
                <a:cxn ang="0">
                  <a:pos x="r" y="vc"/>
                </a:cxn>
              </a:cxnLst>
              <a:rect l="l" t="t" r="r" b="b"/>
              <a:pathLst>
                <a:path w="299" h="352">
                  <a:moveTo>
                    <a:pt x="110" y="165"/>
                  </a:moveTo>
                  <a:cubicBezTo>
                    <a:pt x="132" y="165"/>
                    <a:pt x="189" y="163"/>
                    <a:pt x="229" y="145"/>
                  </a:cubicBezTo>
                  <a:cubicBezTo>
                    <a:pt x="284" y="123"/>
                    <a:pt x="288" y="77"/>
                    <a:pt x="288" y="66"/>
                  </a:cubicBezTo>
                  <a:cubicBezTo>
                    <a:pt x="288" y="33"/>
                    <a:pt x="257" y="0"/>
                    <a:pt x="205" y="0"/>
                  </a:cubicBezTo>
                  <a:cubicBezTo>
                    <a:pt x="117" y="0"/>
                    <a:pt x="0" y="75"/>
                    <a:pt x="0" y="211"/>
                  </a:cubicBezTo>
                  <a:cubicBezTo>
                    <a:pt x="0" y="290"/>
                    <a:pt x="46" y="352"/>
                    <a:pt x="123" y="352"/>
                  </a:cubicBezTo>
                  <a:cubicBezTo>
                    <a:pt x="233" y="352"/>
                    <a:pt x="299" y="270"/>
                    <a:pt x="299" y="259"/>
                  </a:cubicBezTo>
                  <a:cubicBezTo>
                    <a:pt x="299" y="255"/>
                    <a:pt x="295" y="251"/>
                    <a:pt x="290" y="251"/>
                  </a:cubicBezTo>
                  <a:cubicBezTo>
                    <a:pt x="286" y="251"/>
                    <a:pt x="284" y="253"/>
                    <a:pt x="279" y="257"/>
                  </a:cubicBezTo>
                  <a:cubicBezTo>
                    <a:pt x="218" y="334"/>
                    <a:pt x="134" y="334"/>
                    <a:pt x="123" y="334"/>
                  </a:cubicBezTo>
                  <a:cubicBezTo>
                    <a:pt x="64" y="334"/>
                    <a:pt x="55" y="270"/>
                    <a:pt x="55" y="244"/>
                  </a:cubicBezTo>
                  <a:cubicBezTo>
                    <a:pt x="55" y="235"/>
                    <a:pt x="57" y="211"/>
                    <a:pt x="68" y="165"/>
                  </a:cubicBezTo>
                  <a:close/>
                  <a:moveTo>
                    <a:pt x="73" y="147"/>
                  </a:moveTo>
                  <a:cubicBezTo>
                    <a:pt x="103" y="29"/>
                    <a:pt x="185" y="18"/>
                    <a:pt x="205" y="18"/>
                  </a:cubicBezTo>
                  <a:cubicBezTo>
                    <a:pt x="240" y="18"/>
                    <a:pt x="262" y="40"/>
                    <a:pt x="262" y="66"/>
                  </a:cubicBezTo>
                  <a:cubicBezTo>
                    <a:pt x="262" y="147"/>
                    <a:pt x="136" y="147"/>
                    <a:pt x="106"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4642814F-382C-4B13-8252-7C3F9B3C099E}"/>
                </a:ext>
              </a:extLst>
            </p:cNvPr>
            <p:cNvSpPr/>
            <p:nvPr/>
          </p:nvSpPr>
          <p:spPr>
            <a:xfrm>
              <a:off x="3459240" y="477108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A2F009F8-1ABC-432A-B6DA-9E3B8DAD4E80}"/>
                </a:ext>
              </a:extLst>
            </p:cNvPr>
            <p:cNvSpPr/>
            <p:nvPr/>
          </p:nvSpPr>
          <p:spPr>
            <a:xfrm>
              <a:off x="3595320" y="4771080"/>
              <a:ext cx="119160" cy="126360"/>
            </a:xfrm>
            <a:custGeom>
              <a:avLst/>
              <a:gdLst/>
              <a:ahLst/>
              <a:cxnLst>
                <a:cxn ang="3cd4">
                  <a:pos x="hc" y="t"/>
                </a:cxn>
                <a:cxn ang="cd2">
                  <a:pos x="l" y="vc"/>
                </a:cxn>
                <a:cxn ang="cd4">
                  <a:pos x="hc" y="b"/>
                </a:cxn>
                <a:cxn ang="0">
                  <a:pos x="r" y="vc"/>
                </a:cxn>
              </a:cxnLst>
              <a:rect l="l" t="t" r="r" b="b"/>
              <a:pathLst>
                <a:path w="332" h="352">
                  <a:moveTo>
                    <a:pt x="332" y="132"/>
                  </a:moveTo>
                  <a:cubicBezTo>
                    <a:pt x="332" y="51"/>
                    <a:pt x="279" y="0"/>
                    <a:pt x="209" y="0"/>
                  </a:cubicBezTo>
                  <a:cubicBezTo>
                    <a:pt x="103" y="0"/>
                    <a:pt x="0" y="110"/>
                    <a:pt x="0" y="220"/>
                  </a:cubicBezTo>
                  <a:cubicBezTo>
                    <a:pt x="0" y="297"/>
                    <a:pt x="53" y="352"/>
                    <a:pt x="125" y="352"/>
                  </a:cubicBezTo>
                  <a:cubicBezTo>
                    <a:pt x="229" y="352"/>
                    <a:pt x="332" y="244"/>
                    <a:pt x="332" y="132"/>
                  </a:cubicBezTo>
                  <a:close/>
                  <a:moveTo>
                    <a:pt x="125" y="334"/>
                  </a:moveTo>
                  <a:cubicBezTo>
                    <a:pt x="92" y="334"/>
                    <a:pt x="57" y="310"/>
                    <a:pt x="57" y="251"/>
                  </a:cubicBezTo>
                  <a:cubicBezTo>
                    <a:pt x="57" y="213"/>
                    <a:pt x="77" y="128"/>
                    <a:pt x="103" y="88"/>
                  </a:cubicBezTo>
                  <a:cubicBezTo>
                    <a:pt x="141" y="29"/>
                    <a:pt x="187" y="18"/>
                    <a:pt x="207" y="18"/>
                  </a:cubicBezTo>
                  <a:cubicBezTo>
                    <a:pt x="253" y="18"/>
                    <a:pt x="277" y="55"/>
                    <a:pt x="277" y="101"/>
                  </a:cubicBezTo>
                  <a:cubicBezTo>
                    <a:pt x="277" y="132"/>
                    <a:pt x="262" y="213"/>
                    <a:pt x="231" y="264"/>
                  </a:cubicBezTo>
                  <a:cubicBezTo>
                    <a:pt x="205" y="308"/>
                    <a:pt x="161" y="334"/>
                    <a:pt x="125" y="33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8C8F5831-8E80-4871-9EEB-80A2B32BF264}"/>
                </a:ext>
              </a:extLst>
            </p:cNvPr>
            <p:cNvSpPr/>
            <p:nvPr/>
          </p:nvSpPr>
          <p:spPr>
            <a:xfrm>
              <a:off x="3732480" y="4771080"/>
              <a:ext cx="102600" cy="126360"/>
            </a:xfrm>
            <a:custGeom>
              <a:avLst/>
              <a:gdLst/>
              <a:ahLst/>
              <a:cxnLst>
                <a:cxn ang="3cd4">
                  <a:pos x="hc" y="t"/>
                </a:cxn>
                <a:cxn ang="cd2">
                  <a:pos x="l" y="vc"/>
                </a:cxn>
                <a:cxn ang="cd4">
                  <a:pos x="hc" y="b"/>
                </a:cxn>
                <a:cxn ang="0">
                  <a:pos x="r" y="vc"/>
                </a:cxn>
              </a:cxnLst>
              <a:rect l="l" t="t" r="r" b="b"/>
              <a:pathLst>
                <a:path w="286" h="352">
                  <a:moveTo>
                    <a:pt x="264" y="53"/>
                  </a:moveTo>
                  <a:cubicBezTo>
                    <a:pt x="242" y="53"/>
                    <a:pt x="227" y="70"/>
                    <a:pt x="227" y="88"/>
                  </a:cubicBezTo>
                  <a:cubicBezTo>
                    <a:pt x="227" y="99"/>
                    <a:pt x="233" y="110"/>
                    <a:pt x="251" y="110"/>
                  </a:cubicBezTo>
                  <a:cubicBezTo>
                    <a:pt x="268" y="110"/>
                    <a:pt x="286" y="97"/>
                    <a:pt x="286" y="66"/>
                  </a:cubicBezTo>
                  <a:cubicBezTo>
                    <a:pt x="286" y="33"/>
                    <a:pt x="253" y="0"/>
                    <a:pt x="194" y="0"/>
                  </a:cubicBezTo>
                  <a:cubicBezTo>
                    <a:pt x="90" y="0"/>
                    <a:pt x="62" y="79"/>
                    <a:pt x="62" y="114"/>
                  </a:cubicBezTo>
                  <a:cubicBezTo>
                    <a:pt x="62" y="174"/>
                    <a:pt x="121" y="187"/>
                    <a:pt x="143" y="191"/>
                  </a:cubicBezTo>
                  <a:cubicBezTo>
                    <a:pt x="183" y="198"/>
                    <a:pt x="224" y="207"/>
                    <a:pt x="224" y="251"/>
                  </a:cubicBezTo>
                  <a:cubicBezTo>
                    <a:pt x="224" y="270"/>
                    <a:pt x="205" y="334"/>
                    <a:pt x="112" y="334"/>
                  </a:cubicBezTo>
                  <a:cubicBezTo>
                    <a:pt x="101" y="334"/>
                    <a:pt x="42" y="334"/>
                    <a:pt x="24" y="295"/>
                  </a:cubicBezTo>
                  <a:cubicBezTo>
                    <a:pt x="53" y="297"/>
                    <a:pt x="73" y="275"/>
                    <a:pt x="73" y="253"/>
                  </a:cubicBezTo>
                  <a:cubicBezTo>
                    <a:pt x="73" y="235"/>
                    <a:pt x="59" y="226"/>
                    <a:pt x="44" y="226"/>
                  </a:cubicBezTo>
                  <a:cubicBezTo>
                    <a:pt x="24" y="226"/>
                    <a:pt x="0" y="242"/>
                    <a:pt x="0" y="277"/>
                  </a:cubicBezTo>
                  <a:cubicBezTo>
                    <a:pt x="0" y="321"/>
                    <a:pt x="44" y="352"/>
                    <a:pt x="112" y="352"/>
                  </a:cubicBezTo>
                  <a:cubicBezTo>
                    <a:pt x="238" y="352"/>
                    <a:pt x="268" y="257"/>
                    <a:pt x="268" y="224"/>
                  </a:cubicBezTo>
                  <a:cubicBezTo>
                    <a:pt x="268" y="196"/>
                    <a:pt x="253" y="176"/>
                    <a:pt x="244" y="167"/>
                  </a:cubicBezTo>
                  <a:cubicBezTo>
                    <a:pt x="222" y="145"/>
                    <a:pt x="200" y="141"/>
                    <a:pt x="165" y="134"/>
                  </a:cubicBezTo>
                  <a:cubicBezTo>
                    <a:pt x="139" y="128"/>
                    <a:pt x="108" y="123"/>
                    <a:pt x="108" y="88"/>
                  </a:cubicBezTo>
                  <a:cubicBezTo>
                    <a:pt x="108" y="64"/>
                    <a:pt x="125" y="18"/>
                    <a:pt x="194" y="18"/>
                  </a:cubicBezTo>
                  <a:cubicBezTo>
                    <a:pt x="213" y="18"/>
                    <a:pt x="253" y="22"/>
                    <a:pt x="264" y="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73280DDB-A755-44DE-B940-0D4ABB20FE8F}"/>
                </a:ext>
              </a:extLst>
            </p:cNvPr>
            <p:cNvSpPr/>
            <p:nvPr/>
          </p:nvSpPr>
          <p:spPr>
            <a:xfrm>
              <a:off x="3875760" y="4685760"/>
              <a:ext cx="65520" cy="278280"/>
            </a:xfrm>
            <a:custGeom>
              <a:avLst/>
              <a:gdLst/>
              <a:ahLst/>
              <a:cxnLst>
                <a:cxn ang="3cd4">
                  <a:pos x="hc" y="t"/>
                </a:cxn>
                <a:cxn ang="cd2">
                  <a:pos x="l" y="vc"/>
                </a:cxn>
                <a:cxn ang="cd4">
                  <a:pos x="hc" y="b"/>
                </a:cxn>
                <a:cxn ang="0">
                  <a:pos x="r" y="vc"/>
                </a:cxn>
              </a:cxnLst>
              <a:rect l="l" t="t" r="r" b="b"/>
              <a:pathLst>
                <a:path w="183" h="774">
                  <a:moveTo>
                    <a:pt x="183" y="767"/>
                  </a:moveTo>
                  <a:cubicBezTo>
                    <a:pt x="183" y="765"/>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7"/>
                    <a:pt x="0" y="323"/>
                    <a:pt x="0" y="387"/>
                  </a:cubicBezTo>
                  <a:cubicBezTo>
                    <a:pt x="0" y="449"/>
                    <a:pt x="9" y="541"/>
                    <a:pt x="51" y="629"/>
                  </a:cubicBezTo>
                  <a:cubicBezTo>
                    <a:pt x="99" y="726"/>
                    <a:pt x="165" y="774"/>
                    <a:pt x="174" y="774"/>
                  </a:cubicBezTo>
                  <a:cubicBezTo>
                    <a:pt x="178" y="774"/>
                    <a:pt x="183" y="772"/>
                    <a:pt x="183" y="76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50E981D2-5A0D-4D03-9335-C492CB39084C}"/>
                </a:ext>
              </a:extLst>
            </p:cNvPr>
            <p:cNvSpPr/>
            <p:nvPr/>
          </p:nvSpPr>
          <p:spPr>
            <a:xfrm>
              <a:off x="3966840" y="476820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5"/>
                    <a:pt x="207" y="325"/>
                  </a:cubicBezTo>
                  <a:cubicBezTo>
                    <a:pt x="99" y="325"/>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CAEBC164-C911-430E-BE38-B2ACF9CB4E8C}"/>
                </a:ext>
              </a:extLst>
            </p:cNvPr>
            <p:cNvSpPr/>
            <p:nvPr/>
          </p:nvSpPr>
          <p:spPr>
            <a:xfrm>
              <a:off x="4106880" y="48067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5182F8DC-86F0-479E-A7A4-AA055C189F68}"/>
                </a:ext>
              </a:extLst>
            </p:cNvPr>
            <p:cNvSpPr/>
            <p:nvPr/>
          </p:nvSpPr>
          <p:spPr>
            <a:xfrm>
              <a:off x="4205880" y="4685760"/>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6"/>
                    <a:pt x="136" y="387"/>
                  </a:cubicBezTo>
                  <a:cubicBezTo>
                    <a:pt x="136" y="521"/>
                    <a:pt x="108" y="657"/>
                    <a:pt x="11" y="754"/>
                  </a:cubicBezTo>
                  <a:cubicBezTo>
                    <a:pt x="0" y="763"/>
                    <a:pt x="0" y="765"/>
                    <a:pt x="0" y="767"/>
                  </a:cubicBezTo>
                  <a:cubicBezTo>
                    <a:pt x="0" y="772"/>
                    <a:pt x="2" y="774"/>
                    <a:pt x="9" y="774"/>
                  </a:cubicBezTo>
                  <a:cubicBezTo>
                    <a:pt x="15" y="774"/>
                    <a:pt x="86" y="721"/>
                    <a:pt x="132" y="624"/>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6C971C95-D489-4D7F-A9ED-0382792F9CC3}"/>
                </a:ext>
              </a:extLst>
            </p:cNvPr>
            <p:cNvSpPr/>
            <p:nvPr/>
          </p:nvSpPr>
          <p:spPr>
            <a:xfrm>
              <a:off x="4391279" y="479268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69DAD863-4511-4E94-8683-98C591F0758A}"/>
                </a:ext>
              </a:extLst>
            </p:cNvPr>
            <p:cNvSpPr/>
            <p:nvPr/>
          </p:nvSpPr>
          <p:spPr>
            <a:xfrm>
              <a:off x="4676400" y="4771080"/>
              <a:ext cx="151560" cy="126360"/>
            </a:xfrm>
            <a:custGeom>
              <a:avLst/>
              <a:gdLst/>
              <a:ahLst/>
              <a:cxnLst>
                <a:cxn ang="3cd4">
                  <a:pos x="hc" y="t"/>
                </a:cxn>
                <a:cxn ang="cd2">
                  <a:pos x="l" y="vc"/>
                </a:cxn>
                <a:cxn ang="cd4">
                  <a:pos x="hc" y="b"/>
                </a:cxn>
                <a:cxn ang="0">
                  <a:pos x="r" y="vc"/>
                </a:cxn>
              </a:cxnLst>
              <a:rect l="l" t="t" r="r" b="b"/>
              <a:pathLst>
                <a:path w="422" h="352">
                  <a:moveTo>
                    <a:pt x="46" y="297"/>
                  </a:moveTo>
                  <a:cubicBezTo>
                    <a:pt x="44" y="310"/>
                    <a:pt x="40" y="328"/>
                    <a:pt x="40" y="332"/>
                  </a:cubicBezTo>
                  <a:cubicBezTo>
                    <a:pt x="40" y="345"/>
                    <a:pt x="51" y="352"/>
                    <a:pt x="62" y="352"/>
                  </a:cubicBezTo>
                  <a:cubicBezTo>
                    <a:pt x="70" y="352"/>
                    <a:pt x="86" y="345"/>
                    <a:pt x="90" y="330"/>
                  </a:cubicBezTo>
                  <a:cubicBezTo>
                    <a:pt x="90" y="330"/>
                    <a:pt x="101" y="292"/>
                    <a:pt x="106" y="273"/>
                  </a:cubicBezTo>
                  <a:lnTo>
                    <a:pt x="121" y="202"/>
                  </a:lnTo>
                  <a:cubicBezTo>
                    <a:pt x="128" y="187"/>
                    <a:pt x="132" y="169"/>
                    <a:pt x="134" y="152"/>
                  </a:cubicBezTo>
                  <a:cubicBezTo>
                    <a:pt x="139" y="139"/>
                    <a:pt x="145" y="114"/>
                    <a:pt x="145" y="112"/>
                  </a:cubicBezTo>
                  <a:cubicBezTo>
                    <a:pt x="156" y="88"/>
                    <a:pt x="198" y="18"/>
                    <a:pt x="273" y="18"/>
                  </a:cubicBezTo>
                  <a:cubicBezTo>
                    <a:pt x="308" y="18"/>
                    <a:pt x="315" y="46"/>
                    <a:pt x="315" y="73"/>
                  </a:cubicBezTo>
                  <a:cubicBezTo>
                    <a:pt x="315" y="119"/>
                    <a:pt x="275" y="220"/>
                    <a:pt x="264" y="253"/>
                  </a:cubicBezTo>
                  <a:cubicBezTo>
                    <a:pt x="257" y="270"/>
                    <a:pt x="255" y="279"/>
                    <a:pt x="255" y="288"/>
                  </a:cubicBezTo>
                  <a:cubicBezTo>
                    <a:pt x="255" y="325"/>
                    <a:pt x="284" y="352"/>
                    <a:pt x="319" y="352"/>
                  </a:cubicBezTo>
                  <a:cubicBezTo>
                    <a:pt x="392" y="352"/>
                    <a:pt x="422" y="240"/>
                    <a:pt x="422" y="233"/>
                  </a:cubicBezTo>
                  <a:cubicBezTo>
                    <a:pt x="422" y="224"/>
                    <a:pt x="414" y="224"/>
                    <a:pt x="411" y="224"/>
                  </a:cubicBezTo>
                  <a:cubicBezTo>
                    <a:pt x="405" y="224"/>
                    <a:pt x="405" y="226"/>
                    <a:pt x="400" y="240"/>
                  </a:cubicBezTo>
                  <a:cubicBezTo>
                    <a:pt x="385" y="292"/>
                    <a:pt x="359" y="334"/>
                    <a:pt x="321" y="334"/>
                  </a:cubicBezTo>
                  <a:cubicBezTo>
                    <a:pt x="308" y="334"/>
                    <a:pt x="301" y="328"/>
                    <a:pt x="301" y="310"/>
                  </a:cubicBezTo>
                  <a:cubicBezTo>
                    <a:pt x="301" y="290"/>
                    <a:pt x="310" y="270"/>
                    <a:pt x="317" y="255"/>
                  </a:cubicBezTo>
                  <a:cubicBezTo>
                    <a:pt x="332" y="213"/>
                    <a:pt x="363" y="128"/>
                    <a:pt x="363" y="84"/>
                  </a:cubicBezTo>
                  <a:cubicBezTo>
                    <a:pt x="363" y="31"/>
                    <a:pt x="330" y="0"/>
                    <a:pt x="275" y="0"/>
                  </a:cubicBezTo>
                  <a:cubicBezTo>
                    <a:pt x="205" y="0"/>
                    <a:pt x="167" y="51"/>
                    <a:pt x="154" y="68"/>
                  </a:cubicBezTo>
                  <a:cubicBezTo>
                    <a:pt x="150" y="24"/>
                    <a:pt x="117"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5" y="18"/>
                    <a:pt x="103" y="26"/>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87BBFD3B-951C-47F0-B00F-2D21759B4251}"/>
                </a:ext>
              </a:extLst>
            </p:cNvPr>
            <p:cNvSpPr/>
            <p:nvPr/>
          </p:nvSpPr>
          <p:spPr>
            <a:xfrm>
              <a:off x="4919760" y="48196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86D2F770-A0A6-4BF8-A806-82BC81F0A299}"/>
                </a:ext>
              </a:extLst>
            </p:cNvPr>
            <p:cNvSpPr/>
            <p:nvPr/>
          </p:nvSpPr>
          <p:spPr>
            <a:xfrm>
              <a:off x="5199120" y="4709520"/>
              <a:ext cx="92160" cy="185760"/>
            </a:xfrm>
            <a:custGeom>
              <a:avLst/>
              <a:gdLst/>
              <a:ahLst/>
              <a:cxnLst>
                <a:cxn ang="3cd4">
                  <a:pos x="hc" y="t"/>
                </a:cxn>
                <a:cxn ang="cd2">
                  <a:pos x="l" y="vc"/>
                </a:cxn>
                <a:cxn ang="cd4">
                  <a:pos x="hc" y="b"/>
                </a:cxn>
                <a:cxn ang="0">
                  <a:pos x="r" y="vc"/>
                </a:cxn>
              </a:cxnLst>
              <a:rect l="l" t="t" r="r" b="b"/>
              <a:pathLst>
                <a:path w="257" h="517">
                  <a:moveTo>
                    <a:pt x="161" y="20"/>
                  </a:moveTo>
                  <a:cubicBezTo>
                    <a:pt x="161" y="2"/>
                    <a:pt x="161" y="0"/>
                    <a:pt x="143" y="0"/>
                  </a:cubicBezTo>
                  <a:cubicBezTo>
                    <a:pt x="95" y="51"/>
                    <a:pt x="24" y="51"/>
                    <a:pt x="0" y="51"/>
                  </a:cubicBezTo>
                  <a:lnTo>
                    <a:pt x="0" y="75"/>
                  </a:lnTo>
                  <a:cubicBezTo>
                    <a:pt x="15" y="75"/>
                    <a:pt x="62" y="75"/>
                    <a:pt x="101" y="53"/>
                  </a:cubicBezTo>
                  <a:lnTo>
                    <a:pt x="101" y="455"/>
                  </a:lnTo>
                  <a:cubicBezTo>
                    <a:pt x="101" y="484"/>
                    <a:pt x="99" y="493"/>
                    <a:pt x="29" y="493"/>
                  </a:cubicBezTo>
                  <a:lnTo>
                    <a:pt x="4" y="493"/>
                  </a:lnTo>
                  <a:lnTo>
                    <a:pt x="4" y="517"/>
                  </a:lnTo>
                  <a:cubicBezTo>
                    <a:pt x="33" y="515"/>
                    <a:pt x="99" y="515"/>
                    <a:pt x="132" y="515"/>
                  </a:cubicBezTo>
                  <a:cubicBezTo>
                    <a:pt x="163" y="515"/>
                    <a:pt x="231" y="515"/>
                    <a:pt x="257" y="517"/>
                  </a:cubicBezTo>
                  <a:lnTo>
                    <a:pt x="257" y="493"/>
                  </a:lnTo>
                  <a:lnTo>
                    <a:pt x="233" y="493"/>
                  </a:lnTo>
                  <a:cubicBezTo>
                    <a:pt x="163" y="493"/>
                    <a:pt x="161" y="484"/>
                    <a:pt x="161" y="4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A484166B-02FB-4F14-BC43-37309F576023}"/>
                </a:ext>
              </a:extLst>
            </p:cNvPr>
            <p:cNvSpPr/>
            <p:nvPr/>
          </p:nvSpPr>
          <p:spPr>
            <a:xfrm>
              <a:off x="5405760" y="4748400"/>
              <a:ext cx="247680" cy="153360"/>
            </a:xfrm>
            <a:custGeom>
              <a:avLst/>
              <a:gdLst/>
              <a:ahLst/>
              <a:cxnLst>
                <a:cxn ang="3cd4">
                  <a:pos x="hc" y="t"/>
                </a:cxn>
                <a:cxn ang="cd2">
                  <a:pos x="l" y="vc"/>
                </a:cxn>
                <a:cxn ang="cd4">
                  <a:pos x="hc" y="b"/>
                </a:cxn>
                <a:cxn ang="0">
                  <a:pos x="r" y="vc"/>
                </a:cxn>
              </a:cxnLst>
              <a:rect l="l" t="t" r="r" b="b"/>
              <a:pathLst>
                <a:path w="689" h="427">
                  <a:moveTo>
                    <a:pt x="521" y="154"/>
                  </a:moveTo>
                  <a:cubicBezTo>
                    <a:pt x="552" y="183"/>
                    <a:pt x="592" y="202"/>
                    <a:pt x="618" y="213"/>
                  </a:cubicBezTo>
                  <a:cubicBezTo>
                    <a:pt x="590" y="226"/>
                    <a:pt x="552" y="246"/>
                    <a:pt x="521" y="273"/>
                  </a:cubicBezTo>
                  <a:lnTo>
                    <a:pt x="29" y="273"/>
                  </a:lnTo>
                  <a:cubicBezTo>
                    <a:pt x="15" y="273"/>
                    <a:pt x="0" y="273"/>
                    <a:pt x="0" y="288"/>
                  </a:cubicBezTo>
                  <a:cubicBezTo>
                    <a:pt x="0" y="303"/>
                    <a:pt x="13" y="303"/>
                    <a:pt x="26" y="303"/>
                  </a:cubicBezTo>
                  <a:lnTo>
                    <a:pt x="486" y="303"/>
                  </a:lnTo>
                  <a:cubicBezTo>
                    <a:pt x="449" y="341"/>
                    <a:pt x="407" y="409"/>
                    <a:pt x="407" y="418"/>
                  </a:cubicBezTo>
                  <a:cubicBezTo>
                    <a:pt x="407" y="427"/>
                    <a:pt x="418" y="427"/>
                    <a:pt x="422" y="427"/>
                  </a:cubicBezTo>
                  <a:cubicBezTo>
                    <a:pt x="429" y="427"/>
                    <a:pt x="433" y="427"/>
                    <a:pt x="438" y="420"/>
                  </a:cubicBezTo>
                  <a:cubicBezTo>
                    <a:pt x="453" y="391"/>
                    <a:pt x="475" y="350"/>
                    <a:pt x="526" y="306"/>
                  </a:cubicBezTo>
                  <a:cubicBezTo>
                    <a:pt x="579" y="257"/>
                    <a:pt x="631" y="237"/>
                    <a:pt x="671" y="224"/>
                  </a:cubicBezTo>
                  <a:cubicBezTo>
                    <a:pt x="684" y="220"/>
                    <a:pt x="686" y="220"/>
                    <a:pt x="686" y="218"/>
                  </a:cubicBezTo>
                  <a:cubicBezTo>
                    <a:pt x="689" y="218"/>
                    <a:pt x="689" y="215"/>
                    <a:pt x="689" y="213"/>
                  </a:cubicBezTo>
                  <a:cubicBezTo>
                    <a:pt x="689" y="211"/>
                    <a:pt x="689" y="211"/>
                    <a:pt x="689" y="209"/>
                  </a:cubicBezTo>
                  <a:lnTo>
                    <a:pt x="686" y="207"/>
                  </a:lnTo>
                  <a:cubicBezTo>
                    <a:pt x="684" y="207"/>
                    <a:pt x="684" y="207"/>
                    <a:pt x="669" y="202"/>
                  </a:cubicBezTo>
                  <a:cubicBezTo>
                    <a:pt x="563" y="169"/>
                    <a:pt x="486" y="99"/>
                    <a:pt x="442" y="15"/>
                  </a:cubicBezTo>
                  <a:cubicBezTo>
                    <a:pt x="433" y="0"/>
                    <a:pt x="433" y="0"/>
                    <a:pt x="422" y="0"/>
                  </a:cubicBezTo>
                  <a:cubicBezTo>
                    <a:pt x="418" y="0"/>
                    <a:pt x="407" y="0"/>
                    <a:pt x="407" y="9"/>
                  </a:cubicBezTo>
                  <a:cubicBezTo>
                    <a:pt x="407" y="18"/>
                    <a:pt x="447" y="86"/>
                    <a:pt x="486" y="123"/>
                  </a:cubicBezTo>
                  <a:lnTo>
                    <a:pt x="26" y="123"/>
                  </a:lnTo>
                  <a:cubicBezTo>
                    <a:pt x="13" y="123"/>
                    <a:pt x="0" y="123"/>
                    <a:pt x="0" y="139"/>
                  </a:cubicBezTo>
                  <a:cubicBezTo>
                    <a:pt x="0" y="154"/>
                    <a:pt x="15" y="154"/>
                    <a:pt x="29" y="15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5DFF7098-055C-4349-8005-8407B6486997}"/>
                </a:ext>
              </a:extLst>
            </p:cNvPr>
            <p:cNvSpPr/>
            <p:nvPr/>
          </p:nvSpPr>
          <p:spPr>
            <a:xfrm>
              <a:off x="5755320" y="4768919"/>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5"/>
                    <a:pt x="233" y="325"/>
                  </a:cubicBezTo>
                  <a:cubicBezTo>
                    <a:pt x="222" y="325"/>
                    <a:pt x="185" y="325"/>
                    <a:pt x="152" y="284"/>
                  </a:cubicBezTo>
                  <a:cubicBezTo>
                    <a:pt x="143" y="275"/>
                    <a:pt x="143" y="273"/>
                    <a:pt x="143" y="259"/>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806A88D5-97F7-4FBD-ADA7-2A67CA339294}"/>
                </a:ext>
              </a:extLst>
            </p:cNvPr>
            <p:cNvSpPr/>
            <p:nvPr/>
          </p:nvSpPr>
          <p:spPr>
            <a:xfrm>
              <a:off x="5930999" y="48067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3"/>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1"/>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4"/>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3A5D3C4D-57E6-4F84-92C7-226051489793}"/>
                </a:ext>
              </a:extLst>
            </p:cNvPr>
            <p:cNvSpPr/>
            <p:nvPr/>
          </p:nvSpPr>
          <p:spPr>
            <a:xfrm>
              <a:off x="6300720" y="4769640"/>
              <a:ext cx="123840" cy="127800"/>
            </a:xfrm>
            <a:custGeom>
              <a:avLst/>
              <a:gdLst/>
              <a:ahLst/>
              <a:cxnLst>
                <a:cxn ang="3cd4">
                  <a:pos x="hc" y="t"/>
                </a:cxn>
                <a:cxn ang="cd2">
                  <a:pos x="l" y="vc"/>
                </a:cxn>
                <a:cxn ang="cd4">
                  <a:pos x="hc" y="b"/>
                </a:cxn>
                <a:cxn ang="0">
                  <a:pos x="r" y="vc"/>
                </a:cxn>
              </a:cxnLst>
              <a:rect l="l" t="t" r="r" b="b"/>
              <a:pathLst>
                <a:path w="345" h="356">
                  <a:moveTo>
                    <a:pt x="345" y="183"/>
                  </a:moveTo>
                  <a:cubicBezTo>
                    <a:pt x="345" y="81"/>
                    <a:pt x="266" y="0"/>
                    <a:pt x="174" y="0"/>
                  </a:cubicBezTo>
                  <a:cubicBezTo>
                    <a:pt x="75" y="0"/>
                    <a:pt x="0" y="86"/>
                    <a:pt x="0" y="183"/>
                  </a:cubicBezTo>
                  <a:cubicBezTo>
                    <a:pt x="0" y="281"/>
                    <a:pt x="81" y="356"/>
                    <a:pt x="172" y="356"/>
                  </a:cubicBezTo>
                  <a:cubicBezTo>
                    <a:pt x="266" y="356"/>
                    <a:pt x="345" y="281"/>
                    <a:pt x="345" y="183"/>
                  </a:cubicBezTo>
                  <a:close/>
                  <a:moveTo>
                    <a:pt x="174" y="336"/>
                  </a:moveTo>
                  <a:cubicBezTo>
                    <a:pt x="139" y="336"/>
                    <a:pt x="106" y="321"/>
                    <a:pt x="84" y="286"/>
                  </a:cubicBezTo>
                  <a:cubicBezTo>
                    <a:pt x="64" y="251"/>
                    <a:pt x="64" y="204"/>
                    <a:pt x="64" y="176"/>
                  </a:cubicBezTo>
                  <a:cubicBezTo>
                    <a:pt x="64" y="145"/>
                    <a:pt x="64" y="103"/>
                    <a:pt x="84" y="68"/>
                  </a:cubicBezTo>
                  <a:cubicBezTo>
                    <a:pt x="103" y="33"/>
                    <a:pt x="141" y="18"/>
                    <a:pt x="172" y="18"/>
                  </a:cubicBezTo>
                  <a:cubicBezTo>
                    <a:pt x="207" y="18"/>
                    <a:pt x="240" y="35"/>
                    <a:pt x="260" y="68"/>
                  </a:cubicBezTo>
                  <a:cubicBezTo>
                    <a:pt x="279" y="101"/>
                    <a:pt x="279" y="145"/>
                    <a:pt x="279" y="176"/>
                  </a:cubicBezTo>
                  <a:cubicBezTo>
                    <a:pt x="279" y="204"/>
                    <a:pt x="279" y="246"/>
                    <a:pt x="264" y="279"/>
                  </a:cubicBezTo>
                  <a:cubicBezTo>
                    <a:pt x="246" y="314"/>
                    <a:pt x="211" y="336"/>
                    <a:pt x="174" y="3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1B206189-880D-4298-874A-D0D92691DE74}"/>
                </a:ext>
              </a:extLst>
            </p:cNvPr>
            <p:cNvSpPr/>
            <p:nvPr/>
          </p:nvSpPr>
          <p:spPr>
            <a:xfrm>
              <a:off x="6441120" y="477108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0F360290-5995-4710-B7CA-79B1AC46E41A}"/>
                </a:ext>
              </a:extLst>
            </p:cNvPr>
            <p:cNvSpPr/>
            <p:nvPr/>
          </p:nvSpPr>
          <p:spPr>
            <a:xfrm>
              <a:off x="6690599" y="4769640"/>
              <a:ext cx="125640" cy="127800"/>
            </a:xfrm>
            <a:custGeom>
              <a:avLst/>
              <a:gdLst/>
              <a:ahLst/>
              <a:cxnLst>
                <a:cxn ang="3cd4">
                  <a:pos x="hc" y="t"/>
                </a:cxn>
                <a:cxn ang="cd2">
                  <a:pos x="l" y="vc"/>
                </a:cxn>
                <a:cxn ang="cd4">
                  <a:pos x="hc" y="b"/>
                </a:cxn>
                <a:cxn ang="0">
                  <a:pos x="r" y="vc"/>
                </a:cxn>
              </a:cxnLst>
              <a:rect l="l" t="t" r="r" b="b"/>
              <a:pathLst>
                <a:path w="350" h="356">
                  <a:moveTo>
                    <a:pt x="227" y="290"/>
                  </a:moveTo>
                  <a:cubicBezTo>
                    <a:pt x="229" y="321"/>
                    <a:pt x="251" y="354"/>
                    <a:pt x="286" y="354"/>
                  </a:cubicBezTo>
                  <a:cubicBezTo>
                    <a:pt x="304" y="354"/>
                    <a:pt x="350" y="343"/>
                    <a:pt x="350" y="279"/>
                  </a:cubicBezTo>
                  <a:lnTo>
                    <a:pt x="350" y="235"/>
                  </a:lnTo>
                  <a:lnTo>
                    <a:pt x="332" y="235"/>
                  </a:lnTo>
                  <a:lnTo>
                    <a:pt x="332" y="279"/>
                  </a:lnTo>
                  <a:cubicBezTo>
                    <a:pt x="332" y="323"/>
                    <a:pt x="312" y="330"/>
                    <a:pt x="304" y="330"/>
                  </a:cubicBezTo>
                  <a:cubicBezTo>
                    <a:pt x="277" y="330"/>
                    <a:pt x="275" y="295"/>
                    <a:pt x="275" y="290"/>
                  </a:cubicBezTo>
                  <a:lnTo>
                    <a:pt x="275" y="134"/>
                  </a:lnTo>
                  <a:cubicBezTo>
                    <a:pt x="275" y="101"/>
                    <a:pt x="275" y="73"/>
                    <a:pt x="246" y="42"/>
                  </a:cubicBezTo>
                  <a:cubicBezTo>
                    <a:pt x="216" y="13"/>
                    <a:pt x="178" y="0"/>
                    <a:pt x="141" y="0"/>
                  </a:cubicBezTo>
                  <a:cubicBezTo>
                    <a:pt x="77" y="0"/>
                    <a:pt x="22" y="37"/>
                    <a:pt x="22" y="88"/>
                  </a:cubicBezTo>
                  <a:cubicBezTo>
                    <a:pt x="22" y="112"/>
                    <a:pt x="37" y="125"/>
                    <a:pt x="59" y="125"/>
                  </a:cubicBezTo>
                  <a:cubicBezTo>
                    <a:pt x="79" y="125"/>
                    <a:pt x="95" y="110"/>
                    <a:pt x="95" y="88"/>
                  </a:cubicBezTo>
                  <a:cubicBezTo>
                    <a:pt x="95" y="79"/>
                    <a:pt x="90" y="53"/>
                    <a:pt x="55" y="53"/>
                  </a:cubicBezTo>
                  <a:cubicBezTo>
                    <a:pt x="75" y="26"/>
                    <a:pt x="114" y="18"/>
                    <a:pt x="139" y="18"/>
                  </a:cubicBezTo>
                  <a:cubicBezTo>
                    <a:pt x="176" y="18"/>
                    <a:pt x="220" y="48"/>
                    <a:pt x="220" y="117"/>
                  </a:cubicBezTo>
                  <a:lnTo>
                    <a:pt x="220" y="145"/>
                  </a:lnTo>
                  <a:cubicBezTo>
                    <a:pt x="180" y="147"/>
                    <a:pt x="128" y="150"/>
                    <a:pt x="77" y="174"/>
                  </a:cubicBezTo>
                  <a:cubicBezTo>
                    <a:pt x="20" y="200"/>
                    <a:pt x="0" y="240"/>
                    <a:pt x="0" y="275"/>
                  </a:cubicBezTo>
                  <a:cubicBezTo>
                    <a:pt x="0" y="336"/>
                    <a:pt x="75" y="356"/>
                    <a:pt x="125" y="356"/>
                  </a:cubicBezTo>
                  <a:cubicBezTo>
                    <a:pt x="176" y="356"/>
                    <a:pt x="211" y="325"/>
                    <a:pt x="227" y="290"/>
                  </a:cubicBezTo>
                  <a:close/>
                  <a:moveTo>
                    <a:pt x="220" y="163"/>
                  </a:moveTo>
                  <a:lnTo>
                    <a:pt x="220" y="240"/>
                  </a:lnTo>
                  <a:cubicBezTo>
                    <a:pt x="220" y="314"/>
                    <a:pt x="165" y="341"/>
                    <a:pt x="130" y="341"/>
                  </a:cubicBezTo>
                  <a:cubicBezTo>
                    <a:pt x="92" y="341"/>
                    <a:pt x="59" y="312"/>
                    <a:pt x="59" y="273"/>
                  </a:cubicBezTo>
                  <a:cubicBezTo>
                    <a:pt x="59" y="231"/>
                    <a:pt x="92" y="167"/>
                    <a:pt x="220" y="16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AC742A4E-9DED-4A9C-986A-738DC61D3FE6}"/>
                </a:ext>
              </a:extLst>
            </p:cNvPr>
            <p:cNvSpPr/>
            <p:nvPr/>
          </p:nvSpPr>
          <p:spPr>
            <a:xfrm>
              <a:off x="6919560" y="47696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5"/>
                    <a:pt x="11" y="215"/>
                  </a:cubicBezTo>
                  <a:cubicBezTo>
                    <a:pt x="0" y="215"/>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8"/>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6"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FF98A138-251E-48B6-88DF-8BA1A42373DC}"/>
                </a:ext>
              </a:extLst>
            </p:cNvPr>
            <p:cNvSpPr/>
            <p:nvPr/>
          </p:nvSpPr>
          <p:spPr>
            <a:xfrm>
              <a:off x="7028640" y="4771080"/>
              <a:ext cx="140760" cy="126360"/>
            </a:xfrm>
            <a:custGeom>
              <a:avLst/>
              <a:gdLst/>
              <a:ahLst/>
              <a:cxnLst>
                <a:cxn ang="3cd4">
                  <a:pos x="hc" y="t"/>
                </a:cxn>
                <a:cxn ang="cd2">
                  <a:pos x="l" y="vc"/>
                </a:cxn>
                <a:cxn ang="cd4">
                  <a:pos x="hc" y="b"/>
                </a:cxn>
                <a:cxn ang="0">
                  <a:pos x="r" y="vc"/>
                </a:cxn>
              </a:cxnLst>
              <a:rect l="l" t="t" r="r" b="b"/>
              <a:pathLst>
                <a:path w="392" h="352">
                  <a:moveTo>
                    <a:pt x="279" y="281"/>
                  </a:moveTo>
                  <a:lnTo>
                    <a:pt x="279" y="352"/>
                  </a:lnTo>
                  <a:lnTo>
                    <a:pt x="392" y="343"/>
                  </a:lnTo>
                  <a:lnTo>
                    <a:pt x="392" y="319"/>
                  </a:lnTo>
                  <a:cubicBezTo>
                    <a:pt x="337" y="319"/>
                    <a:pt x="330" y="314"/>
                    <a:pt x="330" y="277"/>
                  </a:cubicBezTo>
                  <a:lnTo>
                    <a:pt x="330" y="0"/>
                  </a:lnTo>
                  <a:lnTo>
                    <a:pt x="216" y="9"/>
                  </a:lnTo>
                  <a:lnTo>
                    <a:pt x="216" y="33"/>
                  </a:lnTo>
                  <a:cubicBezTo>
                    <a:pt x="271" y="33"/>
                    <a:pt x="277" y="37"/>
                    <a:pt x="277" y="77"/>
                  </a:cubicBezTo>
                  <a:lnTo>
                    <a:pt x="277" y="215"/>
                  </a:lnTo>
                  <a:cubicBezTo>
                    <a:pt x="277" y="281"/>
                    <a:pt x="240" y="334"/>
                    <a:pt x="183" y="334"/>
                  </a:cubicBezTo>
                  <a:cubicBezTo>
                    <a:pt x="117" y="334"/>
                    <a:pt x="114" y="299"/>
                    <a:pt x="114" y="257"/>
                  </a:cubicBezTo>
                  <a:lnTo>
                    <a:pt x="114" y="0"/>
                  </a:lnTo>
                  <a:lnTo>
                    <a:pt x="0" y="9"/>
                  </a:lnTo>
                  <a:lnTo>
                    <a:pt x="0" y="33"/>
                  </a:lnTo>
                  <a:cubicBezTo>
                    <a:pt x="62" y="33"/>
                    <a:pt x="62" y="35"/>
                    <a:pt x="62" y="103"/>
                  </a:cubicBezTo>
                  <a:lnTo>
                    <a:pt x="62" y="220"/>
                  </a:lnTo>
                  <a:cubicBezTo>
                    <a:pt x="62" y="281"/>
                    <a:pt x="62" y="352"/>
                    <a:pt x="178" y="352"/>
                  </a:cubicBezTo>
                  <a:cubicBezTo>
                    <a:pt x="222" y="352"/>
                    <a:pt x="257" y="330"/>
                    <a:pt x="279" y="2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5E2A7BEB-4197-4027-9126-52AB624CC1C7}"/>
                </a:ext>
              </a:extLst>
            </p:cNvPr>
            <p:cNvSpPr/>
            <p:nvPr/>
          </p:nvSpPr>
          <p:spPr>
            <a:xfrm>
              <a:off x="7181639" y="4771080"/>
              <a:ext cx="93960" cy="123120"/>
            </a:xfrm>
            <a:custGeom>
              <a:avLst/>
              <a:gdLst/>
              <a:ahLst/>
              <a:cxnLst>
                <a:cxn ang="3cd4">
                  <a:pos x="hc" y="t"/>
                </a:cxn>
                <a:cxn ang="cd2">
                  <a:pos x="l" y="vc"/>
                </a:cxn>
                <a:cxn ang="cd4">
                  <a:pos x="hc" y="b"/>
                </a:cxn>
                <a:cxn ang="0">
                  <a:pos x="r" y="vc"/>
                </a:cxn>
              </a:cxnLst>
              <a:rect l="l" t="t" r="r" b="b"/>
              <a:pathLst>
                <a:path w="262" h="343">
                  <a:moveTo>
                    <a:pt x="108" y="86"/>
                  </a:moveTo>
                  <a:lnTo>
                    <a:pt x="108" y="0"/>
                  </a:lnTo>
                  <a:lnTo>
                    <a:pt x="0" y="9"/>
                  </a:lnTo>
                  <a:lnTo>
                    <a:pt x="0" y="33"/>
                  </a:lnTo>
                  <a:cubicBezTo>
                    <a:pt x="55" y="33"/>
                    <a:pt x="62" y="37"/>
                    <a:pt x="62" y="77"/>
                  </a:cubicBezTo>
                  <a:lnTo>
                    <a:pt x="62" y="284"/>
                  </a:lnTo>
                  <a:cubicBezTo>
                    <a:pt x="62" y="319"/>
                    <a:pt x="53" y="319"/>
                    <a:pt x="0" y="319"/>
                  </a:cubicBezTo>
                  <a:lnTo>
                    <a:pt x="0" y="343"/>
                  </a:lnTo>
                  <a:cubicBezTo>
                    <a:pt x="31" y="343"/>
                    <a:pt x="66" y="341"/>
                    <a:pt x="88" y="341"/>
                  </a:cubicBezTo>
                  <a:cubicBezTo>
                    <a:pt x="121" y="341"/>
                    <a:pt x="156" y="341"/>
                    <a:pt x="187" y="343"/>
                  </a:cubicBezTo>
                  <a:lnTo>
                    <a:pt x="187" y="319"/>
                  </a:lnTo>
                  <a:lnTo>
                    <a:pt x="172" y="319"/>
                  </a:lnTo>
                  <a:cubicBezTo>
                    <a:pt x="114" y="319"/>
                    <a:pt x="112" y="310"/>
                    <a:pt x="112" y="284"/>
                  </a:cubicBezTo>
                  <a:lnTo>
                    <a:pt x="112" y="163"/>
                  </a:lnTo>
                  <a:cubicBezTo>
                    <a:pt x="112" y="86"/>
                    <a:pt x="145" y="18"/>
                    <a:pt x="205" y="18"/>
                  </a:cubicBezTo>
                  <a:cubicBezTo>
                    <a:pt x="209" y="18"/>
                    <a:pt x="211" y="18"/>
                    <a:pt x="213" y="18"/>
                  </a:cubicBezTo>
                  <a:cubicBezTo>
                    <a:pt x="211" y="18"/>
                    <a:pt x="196" y="29"/>
                    <a:pt x="196" y="48"/>
                  </a:cubicBezTo>
                  <a:cubicBezTo>
                    <a:pt x="196" y="70"/>
                    <a:pt x="211" y="81"/>
                    <a:pt x="229" y="81"/>
                  </a:cubicBezTo>
                  <a:cubicBezTo>
                    <a:pt x="242" y="81"/>
                    <a:pt x="262" y="73"/>
                    <a:pt x="262" y="48"/>
                  </a:cubicBezTo>
                  <a:cubicBezTo>
                    <a:pt x="262" y="22"/>
                    <a:pt x="238" y="0"/>
                    <a:pt x="205" y="0"/>
                  </a:cubicBezTo>
                  <a:cubicBezTo>
                    <a:pt x="147" y="0"/>
                    <a:pt x="119" y="53"/>
                    <a:pt x="108" y="8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C1A3D037-8A90-4CFA-AF90-264CBE62078B}"/>
                </a:ext>
              </a:extLst>
            </p:cNvPr>
            <p:cNvSpPr/>
            <p:nvPr/>
          </p:nvSpPr>
          <p:spPr>
            <a:xfrm>
              <a:off x="7291800" y="4698360"/>
              <a:ext cx="90720" cy="196920"/>
            </a:xfrm>
            <a:custGeom>
              <a:avLst/>
              <a:gdLst/>
              <a:ahLst/>
              <a:cxnLst>
                <a:cxn ang="3cd4">
                  <a:pos x="hc" y="t"/>
                </a:cxn>
                <a:cxn ang="cd2">
                  <a:pos x="l" y="vc"/>
                </a:cxn>
                <a:cxn ang="cd4">
                  <a:pos x="hc" y="b"/>
                </a:cxn>
                <a:cxn ang="0">
                  <a:pos x="r" y="vc"/>
                </a:cxn>
              </a:cxnLst>
              <a:rect l="l" t="t" r="r" b="b"/>
              <a:pathLst>
                <a:path w="253" h="548">
                  <a:moveTo>
                    <a:pt x="110" y="213"/>
                  </a:moveTo>
                  <a:lnTo>
                    <a:pt x="110" y="123"/>
                  </a:lnTo>
                  <a:cubicBezTo>
                    <a:pt x="110" y="55"/>
                    <a:pt x="147" y="18"/>
                    <a:pt x="183" y="18"/>
                  </a:cubicBezTo>
                  <a:cubicBezTo>
                    <a:pt x="185" y="18"/>
                    <a:pt x="196" y="18"/>
                    <a:pt x="209" y="22"/>
                  </a:cubicBezTo>
                  <a:cubicBezTo>
                    <a:pt x="198" y="26"/>
                    <a:pt x="185" y="35"/>
                    <a:pt x="185" y="55"/>
                  </a:cubicBezTo>
                  <a:cubicBezTo>
                    <a:pt x="185" y="73"/>
                    <a:pt x="198" y="88"/>
                    <a:pt x="218" y="88"/>
                  </a:cubicBezTo>
                  <a:cubicBezTo>
                    <a:pt x="242" y="88"/>
                    <a:pt x="253" y="73"/>
                    <a:pt x="253" y="55"/>
                  </a:cubicBezTo>
                  <a:cubicBezTo>
                    <a:pt x="253" y="26"/>
                    <a:pt x="224" y="0"/>
                    <a:pt x="183" y="0"/>
                  </a:cubicBezTo>
                  <a:cubicBezTo>
                    <a:pt x="128" y="0"/>
                    <a:pt x="62" y="42"/>
                    <a:pt x="62" y="123"/>
                  </a:cubicBezTo>
                  <a:lnTo>
                    <a:pt x="62" y="213"/>
                  </a:lnTo>
                  <a:lnTo>
                    <a:pt x="0" y="213"/>
                  </a:lnTo>
                  <a:lnTo>
                    <a:pt x="0" y="237"/>
                  </a:lnTo>
                  <a:lnTo>
                    <a:pt x="62" y="237"/>
                  </a:lnTo>
                  <a:lnTo>
                    <a:pt x="62" y="488"/>
                  </a:lnTo>
                  <a:cubicBezTo>
                    <a:pt x="62" y="523"/>
                    <a:pt x="53" y="523"/>
                    <a:pt x="0" y="523"/>
                  </a:cubicBezTo>
                  <a:lnTo>
                    <a:pt x="0" y="548"/>
                  </a:lnTo>
                  <a:cubicBezTo>
                    <a:pt x="31" y="545"/>
                    <a:pt x="68" y="545"/>
                    <a:pt x="90" y="545"/>
                  </a:cubicBezTo>
                  <a:cubicBezTo>
                    <a:pt x="121" y="545"/>
                    <a:pt x="158" y="545"/>
                    <a:pt x="189" y="548"/>
                  </a:cubicBezTo>
                  <a:lnTo>
                    <a:pt x="189" y="523"/>
                  </a:lnTo>
                  <a:lnTo>
                    <a:pt x="172" y="523"/>
                  </a:lnTo>
                  <a:cubicBezTo>
                    <a:pt x="114" y="523"/>
                    <a:pt x="112" y="515"/>
                    <a:pt x="112" y="486"/>
                  </a:cubicBezTo>
                  <a:lnTo>
                    <a:pt x="112" y="237"/>
                  </a:lnTo>
                  <a:lnTo>
                    <a:pt x="202" y="237"/>
                  </a:lnTo>
                  <a:lnTo>
                    <a:pt x="202" y="21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D434B59F-2CE0-4177-B9AF-7716321BBDBD}"/>
                </a:ext>
              </a:extLst>
            </p:cNvPr>
            <p:cNvSpPr/>
            <p:nvPr/>
          </p:nvSpPr>
          <p:spPr>
            <a:xfrm>
              <a:off x="7378920" y="4769640"/>
              <a:ext cx="125640" cy="127800"/>
            </a:xfrm>
            <a:custGeom>
              <a:avLst/>
              <a:gdLst/>
              <a:ahLst/>
              <a:cxnLst>
                <a:cxn ang="3cd4">
                  <a:pos x="hc" y="t"/>
                </a:cxn>
                <a:cxn ang="cd2">
                  <a:pos x="l" y="vc"/>
                </a:cxn>
                <a:cxn ang="cd4">
                  <a:pos x="hc" y="b"/>
                </a:cxn>
                <a:cxn ang="0">
                  <a:pos x="r" y="vc"/>
                </a:cxn>
              </a:cxnLst>
              <a:rect l="l" t="t" r="r" b="b"/>
              <a:pathLst>
                <a:path w="350" h="356">
                  <a:moveTo>
                    <a:pt x="227" y="290"/>
                  </a:moveTo>
                  <a:cubicBezTo>
                    <a:pt x="229" y="321"/>
                    <a:pt x="251" y="354"/>
                    <a:pt x="286" y="354"/>
                  </a:cubicBezTo>
                  <a:cubicBezTo>
                    <a:pt x="304" y="354"/>
                    <a:pt x="350" y="343"/>
                    <a:pt x="350" y="279"/>
                  </a:cubicBezTo>
                  <a:lnTo>
                    <a:pt x="350" y="235"/>
                  </a:lnTo>
                  <a:lnTo>
                    <a:pt x="332" y="235"/>
                  </a:lnTo>
                  <a:lnTo>
                    <a:pt x="332" y="279"/>
                  </a:lnTo>
                  <a:cubicBezTo>
                    <a:pt x="332" y="323"/>
                    <a:pt x="312" y="330"/>
                    <a:pt x="304" y="330"/>
                  </a:cubicBezTo>
                  <a:cubicBezTo>
                    <a:pt x="277" y="330"/>
                    <a:pt x="275" y="295"/>
                    <a:pt x="275" y="290"/>
                  </a:cubicBezTo>
                  <a:lnTo>
                    <a:pt x="275" y="134"/>
                  </a:lnTo>
                  <a:cubicBezTo>
                    <a:pt x="275" y="101"/>
                    <a:pt x="275" y="73"/>
                    <a:pt x="246" y="42"/>
                  </a:cubicBezTo>
                  <a:cubicBezTo>
                    <a:pt x="216" y="13"/>
                    <a:pt x="178" y="0"/>
                    <a:pt x="141" y="0"/>
                  </a:cubicBezTo>
                  <a:cubicBezTo>
                    <a:pt x="77" y="0"/>
                    <a:pt x="22" y="37"/>
                    <a:pt x="22" y="88"/>
                  </a:cubicBezTo>
                  <a:cubicBezTo>
                    <a:pt x="22" y="112"/>
                    <a:pt x="37" y="125"/>
                    <a:pt x="59" y="125"/>
                  </a:cubicBezTo>
                  <a:cubicBezTo>
                    <a:pt x="79" y="125"/>
                    <a:pt x="95" y="110"/>
                    <a:pt x="95" y="88"/>
                  </a:cubicBezTo>
                  <a:cubicBezTo>
                    <a:pt x="95" y="79"/>
                    <a:pt x="90" y="53"/>
                    <a:pt x="55" y="53"/>
                  </a:cubicBezTo>
                  <a:cubicBezTo>
                    <a:pt x="75" y="26"/>
                    <a:pt x="114" y="18"/>
                    <a:pt x="139" y="18"/>
                  </a:cubicBezTo>
                  <a:cubicBezTo>
                    <a:pt x="176" y="18"/>
                    <a:pt x="220" y="48"/>
                    <a:pt x="220" y="117"/>
                  </a:cubicBezTo>
                  <a:lnTo>
                    <a:pt x="220" y="145"/>
                  </a:lnTo>
                  <a:cubicBezTo>
                    <a:pt x="180" y="147"/>
                    <a:pt x="128" y="150"/>
                    <a:pt x="77" y="174"/>
                  </a:cubicBezTo>
                  <a:cubicBezTo>
                    <a:pt x="20" y="200"/>
                    <a:pt x="0" y="240"/>
                    <a:pt x="0" y="275"/>
                  </a:cubicBezTo>
                  <a:cubicBezTo>
                    <a:pt x="0" y="336"/>
                    <a:pt x="75" y="356"/>
                    <a:pt x="125" y="356"/>
                  </a:cubicBezTo>
                  <a:cubicBezTo>
                    <a:pt x="176" y="356"/>
                    <a:pt x="211" y="325"/>
                    <a:pt x="227" y="290"/>
                  </a:cubicBezTo>
                  <a:close/>
                  <a:moveTo>
                    <a:pt x="220" y="163"/>
                  </a:moveTo>
                  <a:lnTo>
                    <a:pt x="220" y="240"/>
                  </a:lnTo>
                  <a:cubicBezTo>
                    <a:pt x="220" y="314"/>
                    <a:pt x="165" y="341"/>
                    <a:pt x="130" y="341"/>
                  </a:cubicBezTo>
                  <a:cubicBezTo>
                    <a:pt x="92" y="341"/>
                    <a:pt x="59" y="312"/>
                    <a:pt x="59" y="273"/>
                  </a:cubicBezTo>
                  <a:cubicBezTo>
                    <a:pt x="59" y="231"/>
                    <a:pt x="92" y="167"/>
                    <a:pt x="220" y="16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BE19A6B5-B1BD-48C1-93FD-2A6F66BC2406}"/>
                </a:ext>
              </a:extLst>
            </p:cNvPr>
            <p:cNvSpPr/>
            <p:nvPr/>
          </p:nvSpPr>
          <p:spPr>
            <a:xfrm>
              <a:off x="7515000" y="4769640"/>
              <a:ext cx="106560" cy="127800"/>
            </a:xfrm>
            <a:custGeom>
              <a:avLst/>
              <a:gdLst/>
              <a:ahLst/>
              <a:cxnLst>
                <a:cxn ang="3cd4">
                  <a:pos x="hc" y="t"/>
                </a:cxn>
                <a:cxn ang="cd2">
                  <a:pos x="l" y="vc"/>
                </a:cxn>
                <a:cxn ang="cd4">
                  <a:pos x="hc" y="b"/>
                </a:cxn>
                <a:cxn ang="0">
                  <a:pos x="r" y="vc"/>
                </a:cxn>
              </a:cxnLst>
              <a:rect l="l" t="t" r="r" b="b"/>
              <a:pathLst>
                <a:path w="297" h="356">
                  <a:moveTo>
                    <a:pt x="64" y="178"/>
                  </a:moveTo>
                  <a:cubicBezTo>
                    <a:pt x="64" y="53"/>
                    <a:pt x="128" y="20"/>
                    <a:pt x="169" y="20"/>
                  </a:cubicBezTo>
                  <a:cubicBezTo>
                    <a:pt x="176" y="20"/>
                    <a:pt x="227" y="20"/>
                    <a:pt x="253" y="48"/>
                  </a:cubicBezTo>
                  <a:cubicBezTo>
                    <a:pt x="222" y="51"/>
                    <a:pt x="216" y="75"/>
                    <a:pt x="216" y="84"/>
                  </a:cubicBezTo>
                  <a:cubicBezTo>
                    <a:pt x="216" y="103"/>
                    <a:pt x="231" y="119"/>
                    <a:pt x="253" y="119"/>
                  </a:cubicBezTo>
                  <a:cubicBezTo>
                    <a:pt x="273" y="119"/>
                    <a:pt x="288" y="106"/>
                    <a:pt x="288" y="84"/>
                  </a:cubicBezTo>
                  <a:cubicBezTo>
                    <a:pt x="288" y="31"/>
                    <a:pt x="229" y="0"/>
                    <a:pt x="169" y="0"/>
                  </a:cubicBezTo>
                  <a:cubicBezTo>
                    <a:pt x="73" y="0"/>
                    <a:pt x="0" y="84"/>
                    <a:pt x="0" y="180"/>
                  </a:cubicBezTo>
                  <a:cubicBezTo>
                    <a:pt x="0" y="279"/>
                    <a:pt x="77" y="356"/>
                    <a:pt x="167" y="356"/>
                  </a:cubicBezTo>
                  <a:cubicBezTo>
                    <a:pt x="273" y="356"/>
                    <a:pt x="297" y="264"/>
                    <a:pt x="297" y="255"/>
                  </a:cubicBezTo>
                  <a:cubicBezTo>
                    <a:pt x="297" y="248"/>
                    <a:pt x="288" y="248"/>
                    <a:pt x="286" y="248"/>
                  </a:cubicBezTo>
                  <a:cubicBezTo>
                    <a:pt x="279" y="248"/>
                    <a:pt x="277" y="251"/>
                    <a:pt x="277" y="255"/>
                  </a:cubicBezTo>
                  <a:cubicBezTo>
                    <a:pt x="253" y="328"/>
                    <a:pt x="202" y="336"/>
                    <a:pt x="174" y="336"/>
                  </a:cubicBezTo>
                  <a:cubicBezTo>
                    <a:pt x="134" y="336"/>
                    <a:pt x="64" y="303"/>
                    <a:pt x="64"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4E4812A0-4843-4A64-A19B-D956A972CE03}"/>
                </a:ext>
              </a:extLst>
            </p:cNvPr>
            <p:cNvSpPr/>
            <p:nvPr/>
          </p:nvSpPr>
          <p:spPr>
            <a:xfrm>
              <a:off x="7637040" y="4769640"/>
              <a:ext cx="108000" cy="127800"/>
            </a:xfrm>
            <a:custGeom>
              <a:avLst/>
              <a:gdLst/>
              <a:ahLst/>
              <a:cxnLst>
                <a:cxn ang="3cd4">
                  <a:pos x="hc" y="t"/>
                </a:cxn>
                <a:cxn ang="cd2">
                  <a:pos x="l" y="vc"/>
                </a:cxn>
                <a:cxn ang="cd4">
                  <a:pos x="hc" y="b"/>
                </a:cxn>
                <a:cxn ang="0">
                  <a:pos x="r" y="vc"/>
                </a:cxn>
              </a:cxnLst>
              <a:rect l="l" t="t" r="r" b="b"/>
              <a:pathLst>
                <a:path w="301" h="356">
                  <a:moveTo>
                    <a:pt x="66" y="152"/>
                  </a:moveTo>
                  <a:cubicBezTo>
                    <a:pt x="70" y="37"/>
                    <a:pt x="136" y="18"/>
                    <a:pt x="163" y="18"/>
                  </a:cubicBezTo>
                  <a:cubicBezTo>
                    <a:pt x="242" y="18"/>
                    <a:pt x="251" y="123"/>
                    <a:pt x="251" y="152"/>
                  </a:cubicBezTo>
                  <a:close/>
                  <a:moveTo>
                    <a:pt x="64" y="169"/>
                  </a:moveTo>
                  <a:lnTo>
                    <a:pt x="282" y="169"/>
                  </a:lnTo>
                  <a:cubicBezTo>
                    <a:pt x="299" y="169"/>
                    <a:pt x="301" y="169"/>
                    <a:pt x="301" y="152"/>
                  </a:cubicBezTo>
                  <a:cubicBezTo>
                    <a:pt x="301" y="75"/>
                    <a:pt x="260" y="0"/>
                    <a:pt x="163" y="0"/>
                  </a:cubicBezTo>
                  <a:cubicBezTo>
                    <a:pt x="73" y="0"/>
                    <a:pt x="0" y="79"/>
                    <a:pt x="0" y="178"/>
                  </a:cubicBezTo>
                  <a:cubicBezTo>
                    <a:pt x="0" y="281"/>
                    <a:pt x="81" y="356"/>
                    <a:pt x="172" y="356"/>
                  </a:cubicBezTo>
                  <a:cubicBezTo>
                    <a:pt x="266" y="356"/>
                    <a:pt x="301" y="270"/>
                    <a:pt x="301" y="255"/>
                  </a:cubicBezTo>
                  <a:cubicBezTo>
                    <a:pt x="301" y="248"/>
                    <a:pt x="295" y="246"/>
                    <a:pt x="290" y="246"/>
                  </a:cubicBezTo>
                  <a:cubicBezTo>
                    <a:pt x="284" y="246"/>
                    <a:pt x="284" y="251"/>
                    <a:pt x="282" y="257"/>
                  </a:cubicBezTo>
                  <a:cubicBezTo>
                    <a:pt x="253" y="336"/>
                    <a:pt x="185" y="336"/>
                    <a:pt x="176" y="336"/>
                  </a:cubicBezTo>
                  <a:cubicBezTo>
                    <a:pt x="136" y="336"/>
                    <a:pt x="106" y="314"/>
                    <a:pt x="88" y="286"/>
                  </a:cubicBezTo>
                  <a:cubicBezTo>
                    <a:pt x="64" y="248"/>
                    <a:pt x="64" y="196"/>
                    <a:pt x="64" y="16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35" name="Text Placeholder 34">
            <a:extLst>
              <a:ext uri="{FF2B5EF4-FFF2-40B4-BE49-F238E27FC236}">
                <a16:creationId xmlns:a16="http://schemas.microsoft.com/office/drawing/2014/main" id="{52B2437D-634D-48F4-B2D0-6A8708AA5395}"/>
              </a:ext>
            </a:extLst>
          </p:cNvPr>
          <p:cNvSpPr txBox="1">
            <a:spLocks noGrp="1"/>
          </p:cNvSpPr>
          <p:nvPr>
            <p:ph type="body" idx="4294967295"/>
          </p:nvPr>
        </p:nvSpPr>
        <p:spPr>
          <a:xfrm>
            <a:off x="5153400" y="1620000"/>
            <a:ext cx="4426920" cy="3288239"/>
          </a:xfrm>
        </p:spPr>
        <p:txBody>
          <a:bodyPr/>
          <a:lstStyle/>
          <a:p>
            <a:pPr lvl="0">
              <a:buNone/>
            </a:pPr>
            <a:r>
              <a:rPr lang="en-GB" sz="2800" dirty="0"/>
              <a:t>Slack variables      </a:t>
            </a:r>
          </a:p>
        </p:txBody>
      </p:sp>
      <p:pic>
        <p:nvPicPr>
          <p:cNvPr id="36" name="Picture 35">
            <a:extLst>
              <a:ext uri="{FF2B5EF4-FFF2-40B4-BE49-F238E27FC236}">
                <a16:creationId xmlns:a16="http://schemas.microsoft.com/office/drawing/2014/main" id="{1DB4A754-2E8F-4BD1-9712-1603C7B22881}"/>
              </a:ext>
            </a:extLst>
          </p:cNvPr>
          <p:cNvPicPr>
            <a:picLocks noChangeAspect="1"/>
          </p:cNvPicPr>
          <p:nvPr/>
        </p:nvPicPr>
        <p:blipFill>
          <a:blip r:embed="rId3">
            <a:lum/>
            <a:alphaModFix/>
          </a:blip>
          <a:srcRect/>
          <a:stretch>
            <a:fillRect/>
          </a:stretch>
        </p:blipFill>
        <p:spPr>
          <a:xfrm>
            <a:off x="503640" y="1910880"/>
            <a:ext cx="4426920" cy="2489760"/>
          </a:xfrm>
          <a:prstGeom prst="rect">
            <a:avLst/>
          </a:prstGeom>
          <a:noFill/>
          <a:ln>
            <a:noFill/>
          </a:ln>
        </p:spPr>
      </p:pic>
      <p:sp>
        <p:nvSpPr>
          <p:cNvPr id="52" name="Freeform: Shape 51">
            <a:extLst>
              <a:ext uri="{FF2B5EF4-FFF2-40B4-BE49-F238E27FC236}">
                <a16:creationId xmlns:a16="http://schemas.microsoft.com/office/drawing/2014/main" id="{E10C823B-78B4-421F-AD29-7E60457FCC33}"/>
              </a:ext>
            </a:extLst>
          </p:cNvPr>
          <p:cNvSpPr/>
          <p:nvPr/>
        </p:nvSpPr>
        <p:spPr>
          <a:xfrm>
            <a:off x="2088000" y="4572000"/>
            <a:ext cx="5903999" cy="51624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0">
            <a:solidFill>
              <a:srgbClr val="FF0000"/>
            </a:solidFill>
            <a:prstDash val="solid"/>
          </a:ln>
        </p:spPr>
        <p:txBody>
          <a:bodyPr vert="horz" wrap="none" lIns="90000" tIns="45000" rIns="90000" bIns="450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53" name="Group 52" descr="22§display§ \mathbf{c}_i = [c_{i,1}, \dots , c_{i,n}]§svg§600§TRUE§" title="TexMaths">
            <a:extLst>
              <a:ext uri="{FF2B5EF4-FFF2-40B4-BE49-F238E27FC236}">
                <a16:creationId xmlns:a16="http://schemas.microsoft.com/office/drawing/2014/main" id="{0BD2FE85-175B-4945-B0EF-7CE3331AC15A}"/>
              </a:ext>
            </a:extLst>
          </p:cNvPr>
          <p:cNvGrpSpPr/>
          <p:nvPr/>
        </p:nvGrpSpPr>
        <p:grpSpPr>
          <a:xfrm>
            <a:off x="5906520" y="3427200"/>
            <a:ext cx="2183039" cy="288720"/>
            <a:chOff x="5906520" y="3427200"/>
            <a:chExt cx="2183039" cy="288720"/>
          </a:xfrm>
        </p:grpSpPr>
        <p:sp>
          <p:nvSpPr>
            <p:cNvPr id="54" name="Freeform: Shape 53">
              <a:extLst>
                <a:ext uri="{FF2B5EF4-FFF2-40B4-BE49-F238E27FC236}">
                  <a16:creationId xmlns:a16="http://schemas.microsoft.com/office/drawing/2014/main" id="{0B79F6C1-C245-44E3-8ABE-E7CBE78049A2}"/>
                </a:ext>
              </a:extLst>
            </p:cNvPr>
            <p:cNvSpPr/>
            <p:nvPr/>
          </p:nvSpPr>
          <p:spPr>
            <a:xfrm>
              <a:off x="5906520" y="3427920"/>
              <a:ext cx="2183039" cy="288000"/>
            </a:xfrm>
            <a:custGeom>
              <a:avLst/>
              <a:gdLst/>
              <a:ahLst/>
              <a:cxnLst>
                <a:cxn ang="3cd4">
                  <a:pos x="hc" y="t"/>
                </a:cxn>
                <a:cxn ang="cd2">
                  <a:pos x="l" y="vc"/>
                </a:cxn>
                <a:cxn ang="cd4">
                  <a:pos x="hc" y="b"/>
                </a:cxn>
                <a:cxn ang="0">
                  <a:pos x="r" y="vc"/>
                </a:cxn>
              </a:cxnLst>
              <a:rect l="l" t="t" r="r" b="b"/>
              <a:pathLst>
                <a:path w="6065" h="801">
                  <a:moveTo>
                    <a:pt x="3034" y="801"/>
                  </a:moveTo>
                  <a:lnTo>
                    <a:pt x="0" y="801"/>
                  </a:lnTo>
                  <a:lnTo>
                    <a:pt x="0" y="0"/>
                  </a:lnTo>
                  <a:lnTo>
                    <a:pt x="6065" y="0"/>
                  </a:lnTo>
                  <a:lnTo>
                    <a:pt x="6065" y="801"/>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5" name="Freeform: Shape 54">
              <a:extLst>
                <a:ext uri="{FF2B5EF4-FFF2-40B4-BE49-F238E27FC236}">
                  <a16:creationId xmlns:a16="http://schemas.microsoft.com/office/drawing/2014/main" id="{CBD50E07-13E7-44CE-933C-4B7A771CBAF2}"/>
                </a:ext>
              </a:extLst>
            </p:cNvPr>
            <p:cNvSpPr/>
            <p:nvPr/>
          </p:nvSpPr>
          <p:spPr>
            <a:xfrm>
              <a:off x="5916960" y="3509639"/>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6" name="Freeform: Shape 55">
              <a:extLst>
                <a:ext uri="{FF2B5EF4-FFF2-40B4-BE49-F238E27FC236}">
                  <a16:creationId xmlns:a16="http://schemas.microsoft.com/office/drawing/2014/main" id="{2100D587-717C-40F4-B707-816B02E883B5}"/>
                </a:ext>
              </a:extLst>
            </p:cNvPr>
            <p:cNvSpPr/>
            <p:nvPr/>
          </p:nvSpPr>
          <p:spPr>
            <a:xfrm>
              <a:off x="605772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7" name="Freeform: Shape 56">
              <a:extLst>
                <a:ext uri="{FF2B5EF4-FFF2-40B4-BE49-F238E27FC236}">
                  <a16:creationId xmlns:a16="http://schemas.microsoft.com/office/drawing/2014/main" id="{80A64177-2486-469F-85E4-9826A78254AA}"/>
                </a:ext>
              </a:extLst>
            </p:cNvPr>
            <p:cNvSpPr/>
            <p:nvPr/>
          </p:nvSpPr>
          <p:spPr>
            <a:xfrm>
              <a:off x="6233760" y="353412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8" name="Freeform: Shape 57">
              <a:extLst>
                <a:ext uri="{FF2B5EF4-FFF2-40B4-BE49-F238E27FC236}">
                  <a16:creationId xmlns:a16="http://schemas.microsoft.com/office/drawing/2014/main" id="{C69BA430-DBE9-4699-9D3F-B6E8ADE3BCD0}"/>
                </a:ext>
              </a:extLst>
            </p:cNvPr>
            <p:cNvSpPr/>
            <p:nvPr/>
          </p:nvSpPr>
          <p:spPr>
            <a:xfrm>
              <a:off x="6544080" y="342720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9" name="Freeform: Shape 58">
              <a:extLst>
                <a:ext uri="{FF2B5EF4-FFF2-40B4-BE49-F238E27FC236}">
                  <a16:creationId xmlns:a16="http://schemas.microsoft.com/office/drawing/2014/main" id="{65D44CB4-2F5B-4141-94F2-08707597EA78}"/>
                </a:ext>
              </a:extLst>
            </p:cNvPr>
            <p:cNvSpPr/>
            <p:nvPr/>
          </p:nvSpPr>
          <p:spPr>
            <a:xfrm>
              <a:off x="6599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0" name="Freeform: Shape 59">
              <a:extLst>
                <a:ext uri="{FF2B5EF4-FFF2-40B4-BE49-F238E27FC236}">
                  <a16:creationId xmlns:a16="http://schemas.microsoft.com/office/drawing/2014/main" id="{CD6BCC3A-B5B9-4712-B7A7-BAB2B089DF83}"/>
                </a:ext>
              </a:extLst>
            </p:cNvPr>
            <p:cNvSpPr/>
            <p:nvPr/>
          </p:nvSpPr>
          <p:spPr>
            <a:xfrm>
              <a:off x="6717600"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1" name="Freeform: Shape 60">
              <a:extLst>
                <a:ext uri="{FF2B5EF4-FFF2-40B4-BE49-F238E27FC236}">
                  <a16:creationId xmlns:a16="http://schemas.microsoft.com/office/drawing/2014/main" id="{251408DF-5CAB-446B-AE16-222100D2A2E6}"/>
                </a:ext>
              </a:extLst>
            </p:cNvPr>
            <p:cNvSpPr/>
            <p:nvPr/>
          </p:nvSpPr>
          <p:spPr>
            <a:xfrm>
              <a:off x="680868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2" name="Freeform: Shape 61">
              <a:extLst>
                <a:ext uri="{FF2B5EF4-FFF2-40B4-BE49-F238E27FC236}">
                  <a16:creationId xmlns:a16="http://schemas.microsoft.com/office/drawing/2014/main" id="{CFA223DF-5623-44FC-A553-083854E77AB6}"/>
                </a:ext>
              </a:extLst>
            </p:cNvPr>
            <p:cNvSpPr/>
            <p:nvPr/>
          </p:nvSpPr>
          <p:spPr>
            <a:xfrm>
              <a:off x="6873480" y="35485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3" name="Freeform: Shape 62">
              <a:extLst>
                <a:ext uri="{FF2B5EF4-FFF2-40B4-BE49-F238E27FC236}">
                  <a16:creationId xmlns:a16="http://schemas.microsoft.com/office/drawing/2014/main" id="{9AA81C27-8C09-475B-B21D-26B86DB6CF9C}"/>
                </a:ext>
              </a:extLst>
            </p:cNvPr>
            <p:cNvSpPr/>
            <p:nvPr/>
          </p:nvSpPr>
          <p:spPr>
            <a:xfrm>
              <a:off x="7001639"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4" name="Freeform: Shape 63">
              <a:extLst>
                <a:ext uri="{FF2B5EF4-FFF2-40B4-BE49-F238E27FC236}">
                  <a16:creationId xmlns:a16="http://schemas.microsoft.com/office/drawing/2014/main" id="{CD4BB603-60A3-4617-ADA3-11630502677F}"/>
                </a:ext>
              </a:extLst>
            </p:cNvPr>
            <p:cNvSpPr/>
            <p:nvPr/>
          </p:nvSpPr>
          <p:spPr>
            <a:xfrm>
              <a:off x="712548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5" name="Freeform: Shape 64">
              <a:extLst>
                <a:ext uri="{FF2B5EF4-FFF2-40B4-BE49-F238E27FC236}">
                  <a16:creationId xmlns:a16="http://schemas.microsoft.com/office/drawing/2014/main" id="{D071E17E-1051-4D21-AACE-B039847F9C3E}"/>
                </a:ext>
              </a:extLst>
            </p:cNvPr>
            <p:cNvSpPr/>
            <p:nvPr/>
          </p:nvSpPr>
          <p:spPr>
            <a:xfrm>
              <a:off x="724896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6" name="Freeform: Shape 65">
              <a:extLst>
                <a:ext uri="{FF2B5EF4-FFF2-40B4-BE49-F238E27FC236}">
                  <a16:creationId xmlns:a16="http://schemas.microsoft.com/office/drawing/2014/main" id="{D2547A98-D2F3-4A99-ADD5-B232FFD64370}"/>
                </a:ext>
              </a:extLst>
            </p:cNvPr>
            <p:cNvSpPr/>
            <p:nvPr/>
          </p:nvSpPr>
          <p:spPr>
            <a:xfrm>
              <a:off x="7372440" y="36061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7" name="Freeform: Shape 66">
              <a:extLst>
                <a:ext uri="{FF2B5EF4-FFF2-40B4-BE49-F238E27FC236}">
                  <a16:creationId xmlns:a16="http://schemas.microsoft.com/office/drawing/2014/main" id="{F598E4F5-67BE-4C6E-BF50-DEB3DD03050F}"/>
                </a:ext>
              </a:extLst>
            </p:cNvPr>
            <p:cNvSpPr/>
            <p:nvPr/>
          </p:nvSpPr>
          <p:spPr>
            <a:xfrm>
              <a:off x="7496640" y="36061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8" name="Freeform: Shape 67">
              <a:extLst>
                <a:ext uri="{FF2B5EF4-FFF2-40B4-BE49-F238E27FC236}">
                  <a16:creationId xmlns:a16="http://schemas.microsoft.com/office/drawing/2014/main" id="{8ED9CDCD-EA04-499B-98AA-01ED3F603DA6}"/>
                </a:ext>
              </a:extLst>
            </p:cNvPr>
            <p:cNvSpPr/>
            <p:nvPr/>
          </p:nvSpPr>
          <p:spPr>
            <a:xfrm>
              <a:off x="7607520" y="35128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9" name="Freeform: Shape 68">
              <a:extLst>
                <a:ext uri="{FF2B5EF4-FFF2-40B4-BE49-F238E27FC236}">
                  <a16:creationId xmlns:a16="http://schemas.microsoft.com/office/drawing/2014/main" id="{C254394B-36E3-4ABF-A1FE-4C7B8A887C91}"/>
                </a:ext>
              </a:extLst>
            </p:cNvPr>
            <p:cNvSpPr/>
            <p:nvPr/>
          </p:nvSpPr>
          <p:spPr>
            <a:xfrm>
              <a:off x="7724879" y="3548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0" name="Freeform: Shape 69">
              <a:extLst>
                <a:ext uri="{FF2B5EF4-FFF2-40B4-BE49-F238E27FC236}">
                  <a16:creationId xmlns:a16="http://schemas.microsoft.com/office/drawing/2014/main" id="{A3D2CDEB-7573-4579-A0D2-07F6B5E10C4A}"/>
                </a:ext>
              </a:extLst>
            </p:cNvPr>
            <p:cNvSpPr/>
            <p:nvPr/>
          </p:nvSpPr>
          <p:spPr>
            <a:xfrm>
              <a:off x="7815960" y="36554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1" name="Freeform: Shape 70">
              <a:extLst>
                <a:ext uri="{FF2B5EF4-FFF2-40B4-BE49-F238E27FC236}">
                  <a16:creationId xmlns:a16="http://schemas.microsoft.com/office/drawing/2014/main" id="{E4AF65CF-06F8-4240-8DAC-A7F2B13305E7}"/>
                </a:ext>
              </a:extLst>
            </p:cNvPr>
            <p:cNvSpPr/>
            <p:nvPr/>
          </p:nvSpPr>
          <p:spPr>
            <a:xfrm>
              <a:off x="7869600" y="359208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4"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2" name="Freeform: Shape 71">
              <a:extLst>
                <a:ext uri="{FF2B5EF4-FFF2-40B4-BE49-F238E27FC236}">
                  <a16:creationId xmlns:a16="http://schemas.microsoft.com/office/drawing/2014/main" id="{50869472-C840-4C5C-8517-55BC6F57A437}"/>
                </a:ext>
              </a:extLst>
            </p:cNvPr>
            <p:cNvSpPr/>
            <p:nvPr/>
          </p:nvSpPr>
          <p:spPr>
            <a:xfrm>
              <a:off x="8018640" y="342720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11" name="Rectangle 110">
            <a:extLst>
              <a:ext uri="{FF2B5EF4-FFF2-40B4-BE49-F238E27FC236}">
                <a16:creationId xmlns:a16="http://schemas.microsoft.com/office/drawing/2014/main" id="{B755479C-FC13-48BE-94A7-BDAC95D128C5}"/>
              </a:ext>
            </a:extLst>
          </p:cNvPr>
          <p:cNvSpPr/>
          <p:nvPr/>
        </p:nvSpPr>
        <p:spPr>
          <a:xfrm>
            <a:off x="8249040" y="2835276"/>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a:extLst>
              <a:ext uri="{FF2B5EF4-FFF2-40B4-BE49-F238E27FC236}">
                <a16:creationId xmlns:a16="http://schemas.microsoft.com/office/drawing/2014/main" id="{549FF902-09B4-40FD-908B-723B36F509CC}"/>
              </a:ext>
            </a:extLst>
          </p:cNvPr>
          <p:cNvSpPr/>
          <p:nvPr/>
        </p:nvSpPr>
        <p:spPr>
          <a:xfrm>
            <a:off x="8244272" y="3001964"/>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a:extLst>
              <a:ext uri="{FF2B5EF4-FFF2-40B4-BE49-F238E27FC236}">
                <a16:creationId xmlns:a16="http://schemas.microsoft.com/office/drawing/2014/main" id="{62D285B6-0DED-4240-B522-74A5503922D9}"/>
              </a:ext>
            </a:extLst>
          </p:cNvPr>
          <p:cNvSpPr/>
          <p:nvPr/>
        </p:nvSpPr>
        <p:spPr>
          <a:xfrm>
            <a:off x="8208548" y="293052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5" name="Group 114" descr="28§display§c_{i,j} \in \mathbb{R}^+§svg§600§TRUE§" title="TexMaths">
            <a:extLst>
              <a:ext uri="{FF2B5EF4-FFF2-40B4-BE49-F238E27FC236}">
                <a16:creationId xmlns:a16="http://schemas.microsoft.com/office/drawing/2014/main" id="{80989838-61A7-4FB0-AED4-6637884BBE6F}"/>
              </a:ext>
            </a:extLst>
          </p:cNvPr>
          <p:cNvGrpSpPr/>
          <p:nvPr/>
        </p:nvGrpSpPr>
        <p:grpSpPr>
          <a:xfrm>
            <a:off x="7730680" y="1638920"/>
            <a:ext cx="1390680" cy="403920"/>
            <a:chOff x="8137080" y="1613520"/>
            <a:chExt cx="1390680" cy="403920"/>
          </a:xfrm>
        </p:grpSpPr>
        <p:sp>
          <p:nvSpPr>
            <p:cNvPr id="116" name="Freeform: Shape 115">
              <a:extLst>
                <a:ext uri="{FF2B5EF4-FFF2-40B4-BE49-F238E27FC236}">
                  <a16:creationId xmlns:a16="http://schemas.microsoft.com/office/drawing/2014/main" id="{17A5BC3D-D324-402D-8D06-906E5718A2E9}"/>
                </a:ext>
              </a:extLst>
            </p:cNvPr>
            <p:cNvSpPr/>
            <p:nvPr/>
          </p:nvSpPr>
          <p:spPr>
            <a:xfrm>
              <a:off x="8137080" y="1614600"/>
              <a:ext cx="1390680" cy="401040"/>
            </a:xfrm>
            <a:custGeom>
              <a:avLst/>
              <a:gdLst/>
              <a:ahLst/>
              <a:cxnLst>
                <a:cxn ang="3cd4">
                  <a:pos x="hc" y="t"/>
                </a:cxn>
                <a:cxn ang="cd2">
                  <a:pos x="l" y="vc"/>
                </a:cxn>
                <a:cxn ang="cd4">
                  <a:pos x="hc" y="b"/>
                </a:cxn>
                <a:cxn ang="0">
                  <a:pos x="r" y="vc"/>
                </a:cxn>
              </a:cxnLst>
              <a:rect l="l" t="t" r="r" b="b"/>
              <a:pathLst>
                <a:path w="3864" h="1115">
                  <a:moveTo>
                    <a:pt x="1932" y="1115"/>
                  </a:moveTo>
                  <a:lnTo>
                    <a:pt x="0" y="1115"/>
                  </a:lnTo>
                  <a:lnTo>
                    <a:pt x="0" y="0"/>
                  </a:lnTo>
                  <a:lnTo>
                    <a:pt x="3864" y="0"/>
                  </a:lnTo>
                  <a:lnTo>
                    <a:pt x="3864" y="111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7" name="Freeform: Shape 116">
              <a:extLst>
                <a:ext uri="{FF2B5EF4-FFF2-40B4-BE49-F238E27FC236}">
                  <a16:creationId xmlns:a16="http://schemas.microsoft.com/office/drawing/2014/main" id="{BCF4E0E4-222E-4A19-8F18-955C7ECE2FE8}"/>
                </a:ext>
              </a:extLst>
            </p:cNvPr>
            <p:cNvSpPr/>
            <p:nvPr/>
          </p:nvSpPr>
          <p:spPr>
            <a:xfrm>
              <a:off x="8151120" y="1756800"/>
              <a:ext cx="138600" cy="160920"/>
            </a:xfrm>
            <a:custGeom>
              <a:avLst/>
              <a:gdLst/>
              <a:ahLst/>
              <a:cxnLst>
                <a:cxn ang="3cd4">
                  <a:pos x="hc" y="t"/>
                </a:cxn>
                <a:cxn ang="cd2">
                  <a:pos x="l" y="vc"/>
                </a:cxn>
                <a:cxn ang="cd4">
                  <a:pos x="hc" y="b"/>
                </a:cxn>
                <a:cxn ang="0">
                  <a:pos x="r" y="vc"/>
                </a:cxn>
              </a:cxnLst>
              <a:rect l="l" t="t" r="r" b="b"/>
              <a:pathLst>
                <a:path w="386" h="448">
                  <a:moveTo>
                    <a:pt x="353" y="62"/>
                  </a:moveTo>
                  <a:cubicBezTo>
                    <a:pt x="336" y="62"/>
                    <a:pt x="322" y="62"/>
                    <a:pt x="308" y="76"/>
                  </a:cubicBezTo>
                  <a:cubicBezTo>
                    <a:pt x="291" y="90"/>
                    <a:pt x="291" y="106"/>
                    <a:pt x="291" y="115"/>
                  </a:cubicBezTo>
                  <a:cubicBezTo>
                    <a:pt x="291" y="137"/>
                    <a:pt x="308" y="148"/>
                    <a:pt x="328" y="148"/>
                  </a:cubicBezTo>
                  <a:cubicBezTo>
                    <a:pt x="356" y="148"/>
                    <a:pt x="384" y="126"/>
                    <a:pt x="384" y="84"/>
                  </a:cubicBezTo>
                  <a:cubicBezTo>
                    <a:pt x="384" y="36"/>
                    <a:pt x="336" y="0"/>
                    <a:pt x="266" y="0"/>
                  </a:cubicBezTo>
                  <a:cubicBezTo>
                    <a:pt x="132" y="0"/>
                    <a:pt x="0" y="143"/>
                    <a:pt x="0" y="280"/>
                  </a:cubicBezTo>
                  <a:cubicBezTo>
                    <a:pt x="0" y="370"/>
                    <a:pt x="59" y="448"/>
                    <a:pt x="160" y="448"/>
                  </a:cubicBezTo>
                  <a:cubicBezTo>
                    <a:pt x="302" y="448"/>
                    <a:pt x="386" y="344"/>
                    <a:pt x="386" y="330"/>
                  </a:cubicBezTo>
                  <a:cubicBezTo>
                    <a:pt x="386" y="325"/>
                    <a:pt x="381" y="319"/>
                    <a:pt x="372" y="319"/>
                  </a:cubicBezTo>
                  <a:cubicBezTo>
                    <a:pt x="370" y="319"/>
                    <a:pt x="367" y="322"/>
                    <a:pt x="361" y="328"/>
                  </a:cubicBezTo>
                  <a:cubicBezTo>
                    <a:pt x="283" y="426"/>
                    <a:pt x="174" y="426"/>
                    <a:pt x="162" y="426"/>
                  </a:cubicBezTo>
                  <a:cubicBezTo>
                    <a:pt x="101" y="426"/>
                    <a:pt x="73" y="378"/>
                    <a:pt x="73" y="319"/>
                  </a:cubicBezTo>
                  <a:cubicBezTo>
                    <a:pt x="73" y="277"/>
                    <a:pt x="92" y="182"/>
                    <a:pt x="126" y="120"/>
                  </a:cubicBezTo>
                  <a:cubicBezTo>
                    <a:pt x="157" y="64"/>
                    <a:pt x="213" y="22"/>
                    <a:pt x="266" y="22"/>
                  </a:cubicBezTo>
                  <a:cubicBezTo>
                    <a:pt x="300" y="22"/>
                    <a:pt x="339" y="34"/>
                    <a:pt x="353" y="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8" name="Freeform: Shape 117">
              <a:extLst>
                <a:ext uri="{FF2B5EF4-FFF2-40B4-BE49-F238E27FC236}">
                  <a16:creationId xmlns:a16="http://schemas.microsoft.com/office/drawing/2014/main" id="{CF4165ED-021D-4BAC-BF6E-3B66EC224864}"/>
                </a:ext>
              </a:extLst>
            </p:cNvPr>
            <p:cNvSpPr/>
            <p:nvPr/>
          </p:nvSpPr>
          <p:spPr>
            <a:xfrm>
              <a:off x="8301240" y="1802160"/>
              <a:ext cx="76320" cy="168120"/>
            </a:xfrm>
            <a:custGeom>
              <a:avLst/>
              <a:gdLst/>
              <a:ahLst/>
              <a:cxnLst>
                <a:cxn ang="3cd4">
                  <a:pos x="hc" y="t"/>
                </a:cxn>
                <a:cxn ang="cd2">
                  <a:pos x="l" y="vc"/>
                </a:cxn>
                <a:cxn ang="cd4">
                  <a:pos x="hc" y="b"/>
                </a:cxn>
                <a:cxn ang="0">
                  <a:pos x="r" y="vc"/>
                </a:cxn>
              </a:cxnLst>
              <a:rect l="l" t="t" r="r" b="b"/>
              <a:pathLst>
                <a:path w="213" h="468">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40"/>
                    <a:pt x="73" y="468"/>
                    <a:pt x="112" y="468"/>
                  </a:cubicBezTo>
                  <a:cubicBezTo>
                    <a:pt x="182" y="468"/>
                    <a:pt x="213" y="370"/>
                    <a:pt x="213" y="361"/>
                  </a:cubicBezTo>
                  <a:cubicBezTo>
                    <a:pt x="213" y="350"/>
                    <a:pt x="202" y="350"/>
                    <a:pt x="202" y="350"/>
                  </a:cubicBezTo>
                  <a:cubicBezTo>
                    <a:pt x="190" y="350"/>
                    <a:pt x="190" y="356"/>
                    <a:pt x="188" y="364"/>
                  </a:cubicBezTo>
                  <a:cubicBezTo>
                    <a:pt x="171" y="417"/>
                    <a:pt x="140" y="448"/>
                    <a:pt x="112" y="448"/>
                  </a:cubicBezTo>
                  <a:cubicBezTo>
                    <a:pt x="98" y="448"/>
                    <a:pt x="95" y="437"/>
                    <a:pt x="95" y="423"/>
                  </a:cubicBezTo>
                  <a:cubicBezTo>
                    <a:pt x="95" y="406"/>
                    <a:pt x="101" y="395"/>
                    <a:pt x="106" y="378"/>
                  </a:cubicBezTo>
                  <a:cubicBezTo>
                    <a:pt x="115" y="358"/>
                    <a:pt x="120" y="342"/>
                    <a:pt x="129" y="322"/>
                  </a:cubicBezTo>
                  <a:cubicBezTo>
                    <a:pt x="134" y="305"/>
                    <a:pt x="160" y="244"/>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8"/>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9" name="Freeform: Shape 118">
              <a:extLst>
                <a:ext uri="{FF2B5EF4-FFF2-40B4-BE49-F238E27FC236}">
                  <a16:creationId xmlns:a16="http://schemas.microsoft.com/office/drawing/2014/main" id="{CC55D8B5-E914-4A52-BCDC-40DB13CD6483}"/>
                </a:ext>
              </a:extLst>
            </p:cNvPr>
            <p:cNvSpPr/>
            <p:nvPr/>
          </p:nvSpPr>
          <p:spPr>
            <a:xfrm>
              <a:off x="8417160" y="1938239"/>
              <a:ext cx="32040" cy="77400"/>
            </a:xfrm>
            <a:custGeom>
              <a:avLst/>
              <a:gdLst/>
              <a:ahLst/>
              <a:cxnLst>
                <a:cxn ang="3cd4">
                  <a:pos x="hc" y="t"/>
                </a:cxn>
                <a:cxn ang="cd2">
                  <a:pos x="l" y="vc"/>
                </a:cxn>
                <a:cxn ang="cd4">
                  <a:pos x="hc" y="b"/>
                </a:cxn>
                <a:cxn ang="0">
                  <a:pos x="r" y="vc"/>
                </a:cxn>
              </a:cxnLst>
              <a:rect l="l" t="t" r="r" b="b"/>
              <a:pathLst>
                <a:path w="90" h="216">
                  <a:moveTo>
                    <a:pt x="70" y="70"/>
                  </a:moveTo>
                  <a:cubicBezTo>
                    <a:pt x="70" y="106"/>
                    <a:pt x="64" y="151"/>
                    <a:pt x="14" y="196"/>
                  </a:cubicBezTo>
                  <a:cubicBezTo>
                    <a:pt x="11" y="199"/>
                    <a:pt x="11" y="202"/>
                    <a:pt x="11" y="204"/>
                  </a:cubicBezTo>
                  <a:cubicBezTo>
                    <a:pt x="11" y="210"/>
                    <a:pt x="17" y="216"/>
                    <a:pt x="20" y="216"/>
                  </a:cubicBezTo>
                  <a:cubicBezTo>
                    <a:pt x="31" y="216"/>
                    <a:pt x="90" y="160"/>
                    <a:pt x="90" y="76"/>
                  </a:cubicBezTo>
                  <a:cubicBezTo>
                    <a:pt x="90" y="34"/>
                    <a:pt x="73" y="0"/>
                    <a:pt x="39" y="0"/>
                  </a:cubicBezTo>
                  <a:cubicBezTo>
                    <a:pt x="17" y="0"/>
                    <a:pt x="0" y="17"/>
                    <a:pt x="0" y="39"/>
                  </a:cubicBezTo>
                  <a:cubicBezTo>
                    <a:pt x="0" y="62"/>
                    <a:pt x="17" y="81"/>
                    <a:pt x="42" y="81"/>
                  </a:cubicBezTo>
                  <a:cubicBezTo>
                    <a:pt x="59" y="81"/>
                    <a:pt x="70" y="70"/>
                    <a:pt x="70" y="7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0" name="Freeform: Shape 119">
              <a:extLst>
                <a:ext uri="{FF2B5EF4-FFF2-40B4-BE49-F238E27FC236}">
                  <a16:creationId xmlns:a16="http://schemas.microsoft.com/office/drawing/2014/main" id="{34D49141-ADB9-422F-95A9-4DF73BC99626}"/>
                </a:ext>
              </a:extLst>
            </p:cNvPr>
            <p:cNvSpPr/>
            <p:nvPr/>
          </p:nvSpPr>
          <p:spPr>
            <a:xfrm>
              <a:off x="8473680" y="18021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0"/>
                    <a:pt x="109" y="580"/>
                    <a:pt x="67" y="580"/>
                  </a:cubicBezTo>
                  <a:cubicBezTo>
                    <a:pt x="59" y="580"/>
                    <a:pt x="50" y="580"/>
                    <a:pt x="42" y="577"/>
                  </a:cubicBezTo>
                  <a:cubicBezTo>
                    <a:pt x="62" y="569"/>
                    <a:pt x="67" y="552"/>
                    <a:pt x="67" y="540"/>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0"/>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1" name="Freeform: Shape 120">
              <a:extLst>
                <a:ext uri="{FF2B5EF4-FFF2-40B4-BE49-F238E27FC236}">
                  <a16:creationId xmlns:a16="http://schemas.microsoft.com/office/drawing/2014/main" id="{A72BE58C-064A-4464-B8BB-C703088F33D8}"/>
                </a:ext>
              </a:extLst>
            </p:cNvPr>
            <p:cNvSpPr/>
            <p:nvPr/>
          </p:nvSpPr>
          <p:spPr>
            <a:xfrm>
              <a:off x="8750880" y="1722240"/>
              <a:ext cx="178200" cy="206280"/>
            </a:xfrm>
            <a:custGeom>
              <a:avLst/>
              <a:gdLst/>
              <a:ahLst/>
              <a:cxnLst>
                <a:cxn ang="3cd4">
                  <a:pos x="hc" y="t"/>
                </a:cxn>
                <a:cxn ang="cd2">
                  <a:pos x="l" y="vc"/>
                </a:cxn>
                <a:cxn ang="cd4">
                  <a:pos x="hc" y="b"/>
                </a:cxn>
                <a:cxn ang="0">
                  <a:pos x="r" y="vc"/>
                </a:cxn>
              </a:cxnLst>
              <a:rect l="l" t="t" r="r" b="b"/>
              <a:pathLst>
                <a:path w="496" h="574">
                  <a:moveTo>
                    <a:pt x="459" y="305"/>
                  </a:moveTo>
                  <a:cubicBezTo>
                    <a:pt x="476" y="305"/>
                    <a:pt x="496" y="305"/>
                    <a:pt x="496" y="286"/>
                  </a:cubicBezTo>
                  <a:cubicBezTo>
                    <a:pt x="496" y="266"/>
                    <a:pt x="476" y="266"/>
                    <a:pt x="459" y="266"/>
                  </a:cubicBezTo>
                  <a:lnTo>
                    <a:pt x="39" y="266"/>
                  </a:lnTo>
                  <a:cubicBezTo>
                    <a:pt x="53" y="134"/>
                    <a:pt x="165" y="39"/>
                    <a:pt x="305" y="39"/>
                  </a:cubicBezTo>
                  <a:lnTo>
                    <a:pt x="459" y="39"/>
                  </a:lnTo>
                  <a:cubicBezTo>
                    <a:pt x="476" y="39"/>
                    <a:pt x="496" y="39"/>
                    <a:pt x="496" y="20"/>
                  </a:cubicBezTo>
                  <a:cubicBezTo>
                    <a:pt x="496" y="0"/>
                    <a:pt x="476" y="0"/>
                    <a:pt x="459" y="0"/>
                  </a:cubicBezTo>
                  <a:lnTo>
                    <a:pt x="305" y="0"/>
                  </a:lnTo>
                  <a:cubicBezTo>
                    <a:pt x="134" y="0"/>
                    <a:pt x="0" y="129"/>
                    <a:pt x="0" y="286"/>
                  </a:cubicBezTo>
                  <a:cubicBezTo>
                    <a:pt x="0" y="445"/>
                    <a:pt x="134" y="574"/>
                    <a:pt x="305" y="574"/>
                  </a:cubicBezTo>
                  <a:lnTo>
                    <a:pt x="459" y="574"/>
                  </a:lnTo>
                  <a:cubicBezTo>
                    <a:pt x="476" y="574"/>
                    <a:pt x="496" y="574"/>
                    <a:pt x="496" y="554"/>
                  </a:cubicBezTo>
                  <a:cubicBezTo>
                    <a:pt x="496" y="535"/>
                    <a:pt x="476" y="535"/>
                    <a:pt x="459" y="535"/>
                  </a:cubicBezTo>
                  <a:lnTo>
                    <a:pt x="305" y="535"/>
                  </a:lnTo>
                  <a:cubicBezTo>
                    <a:pt x="165" y="535"/>
                    <a:pt x="53" y="440"/>
                    <a:pt x="39" y="30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2" name="Freeform: Shape 121">
              <a:extLst>
                <a:ext uri="{FF2B5EF4-FFF2-40B4-BE49-F238E27FC236}">
                  <a16:creationId xmlns:a16="http://schemas.microsoft.com/office/drawing/2014/main" id="{CC29832D-3FB5-4122-BAD5-16DB1DC20BB4}"/>
                </a:ext>
              </a:extLst>
            </p:cNvPr>
            <p:cNvSpPr/>
            <p:nvPr/>
          </p:nvSpPr>
          <p:spPr>
            <a:xfrm>
              <a:off x="9061560" y="1671119"/>
              <a:ext cx="243720" cy="243720"/>
            </a:xfrm>
            <a:custGeom>
              <a:avLst/>
              <a:gdLst/>
              <a:ahLst/>
              <a:cxnLst>
                <a:cxn ang="3cd4">
                  <a:pos x="hc" y="t"/>
                </a:cxn>
                <a:cxn ang="cd2">
                  <a:pos x="l" y="vc"/>
                </a:cxn>
                <a:cxn ang="cd4">
                  <a:pos x="hc" y="b"/>
                </a:cxn>
                <a:cxn ang="0">
                  <a:pos x="r" y="vc"/>
                </a:cxn>
              </a:cxnLst>
              <a:rect l="l" t="t" r="r" b="b"/>
              <a:pathLst>
                <a:path w="678" h="678">
                  <a:moveTo>
                    <a:pt x="249" y="367"/>
                  </a:moveTo>
                  <a:lnTo>
                    <a:pt x="286" y="367"/>
                  </a:lnTo>
                  <a:lnTo>
                    <a:pt x="434" y="597"/>
                  </a:lnTo>
                  <a:cubicBezTo>
                    <a:pt x="442" y="611"/>
                    <a:pt x="468" y="650"/>
                    <a:pt x="476" y="667"/>
                  </a:cubicBezTo>
                  <a:cubicBezTo>
                    <a:pt x="484" y="678"/>
                    <a:pt x="487" y="678"/>
                    <a:pt x="510" y="678"/>
                  </a:cubicBezTo>
                  <a:lnTo>
                    <a:pt x="647" y="678"/>
                  </a:lnTo>
                  <a:cubicBezTo>
                    <a:pt x="664" y="678"/>
                    <a:pt x="678" y="678"/>
                    <a:pt x="678" y="658"/>
                  </a:cubicBezTo>
                  <a:cubicBezTo>
                    <a:pt x="678" y="653"/>
                    <a:pt x="672" y="644"/>
                    <a:pt x="664" y="641"/>
                  </a:cubicBezTo>
                  <a:cubicBezTo>
                    <a:pt x="627" y="636"/>
                    <a:pt x="580" y="569"/>
                    <a:pt x="554" y="538"/>
                  </a:cubicBezTo>
                  <a:cubicBezTo>
                    <a:pt x="549" y="526"/>
                    <a:pt x="498" y="462"/>
                    <a:pt x="434" y="356"/>
                  </a:cubicBezTo>
                  <a:cubicBezTo>
                    <a:pt x="521" y="339"/>
                    <a:pt x="605" y="302"/>
                    <a:pt x="605" y="185"/>
                  </a:cubicBezTo>
                  <a:cubicBezTo>
                    <a:pt x="605" y="48"/>
                    <a:pt x="459" y="0"/>
                    <a:pt x="344" y="0"/>
                  </a:cubicBezTo>
                  <a:lnTo>
                    <a:pt x="34" y="0"/>
                  </a:lnTo>
                  <a:cubicBezTo>
                    <a:pt x="17" y="0"/>
                    <a:pt x="0" y="0"/>
                    <a:pt x="0" y="17"/>
                  </a:cubicBezTo>
                  <a:cubicBezTo>
                    <a:pt x="0" y="34"/>
                    <a:pt x="20" y="34"/>
                    <a:pt x="28" y="34"/>
                  </a:cubicBezTo>
                  <a:cubicBezTo>
                    <a:pt x="84" y="34"/>
                    <a:pt x="87" y="42"/>
                    <a:pt x="87" y="90"/>
                  </a:cubicBezTo>
                  <a:lnTo>
                    <a:pt x="87" y="585"/>
                  </a:lnTo>
                  <a:cubicBezTo>
                    <a:pt x="87" y="636"/>
                    <a:pt x="84" y="641"/>
                    <a:pt x="28" y="641"/>
                  </a:cubicBezTo>
                  <a:cubicBezTo>
                    <a:pt x="20" y="641"/>
                    <a:pt x="0" y="641"/>
                    <a:pt x="0" y="658"/>
                  </a:cubicBezTo>
                  <a:cubicBezTo>
                    <a:pt x="0" y="678"/>
                    <a:pt x="17" y="678"/>
                    <a:pt x="34" y="678"/>
                  </a:cubicBezTo>
                  <a:lnTo>
                    <a:pt x="305" y="678"/>
                  </a:lnTo>
                  <a:cubicBezTo>
                    <a:pt x="322" y="678"/>
                    <a:pt x="336" y="678"/>
                    <a:pt x="336" y="658"/>
                  </a:cubicBezTo>
                  <a:cubicBezTo>
                    <a:pt x="336" y="641"/>
                    <a:pt x="319" y="641"/>
                    <a:pt x="308" y="641"/>
                  </a:cubicBezTo>
                  <a:cubicBezTo>
                    <a:pt x="252" y="641"/>
                    <a:pt x="249" y="636"/>
                    <a:pt x="249" y="585"/>
                  </a:cubicBezTo>
                  <a:close/>
                  <a:moveTo>
                    <a:pt x="440" y="319"/>
                  </a:moveTo>
                  <a:cubicBezTo>
                    <a:pt x="468" y="283"/>
                    <a:pt x="470" y="230"/>
                    <a:pt x="470" y="185"/>
                  </a:cubicBezTo>
                  <a:cubicBezTo>
                    <a:pt x="470" y="137"/>
                    <a:pt x="465" y="87"/>
                    <a:pt x="434" y="45"/>
                  </a:cubicBezTo>
                  <a:cubicBezTo>
                    <a:pt x="473" y="53"/>
                    <a:pt x="571" y="84"/>
                    <a:pt x="571" y="185"/>
                  </a:cubicBezTo>
                  <a:cubicBezTo>
                    <a:pt x="571" y="249"/>
                    <a:pt x="540" y="300"/>
                    <a:pt x="440" y="319"/>
                  </a:cubicBezTo>
                  <a:close/>
                  <a:moveTo>
                    <a:pt x="249" y="87"/>
                  </a:moveTo>
                  <a:cubicBezTo>
                    <a:pt x="249" y="67"/>
                    <a:pt x="249" y="34"/>
                    <a:pt x="311" y="34"/>
                  </a:cubicBezTo>
                  <a:cubicBezTo>
                    <a:pt x="395" y="34"/>
                    <a:pt x="437" y="70"/>
                    <a:pt x="437" y="185"/>
                  </a:cubicBezTo>
                  <a:cubicBezTo>
                    <a:pt x="437" y="314"/>
                    <a:pt x="406" y="333"/>
                    <a:pt x="249" y="333"/>
                  </a:cubicBezTo>
                  <a:close/>
                  <a:moveTo>
                    <a:pt x="115" y="641"/>
                  </a:moveTo>
                  <a:cubicBezTo>
                    <a:pt x="123" y="625"/>
                    <a:pt x="123" y="597"/>
                    <a:pt x="123" y="588"/>
                  </a:cubicBezTo>
                  <a:lnTo>
                    <a:pt x="123" y="90"/>
                  </a:lnTo>
                  <a:cubicBezTo>
                    <a:pt x="123" y="78"/>
                    <a:pt x="123" y="53"/>
                    <a:pt x="115" y="34"/>
                  </a:cubicBezTo>
                  <a:lnTo>
                    <a:pt x="227" y="34"/>
                  </a:lnTo>
                  <a:cubicBezTo>
                    <a:pt x="216" y="50"/>
                    <a:pt x="216" y="70"/>
                    <a:pt x="216" y="84"/>
                  </a:cubicBezTo>
                  <a:lnTo>
                    <a:pt x="216" y="588"/>
                  </a:lnTo>
                  <a:cubicBezTo>
                    <a:pt x="216" y="599"/>
                    <a:pt x="216" y="625"/>
                    <a:pt x="221" y="641"/>
                  </a:cubicBezTo>
                  <a:close/>
                  <a:moveTo>
                    <a:pt x="325" y="367"/>
                  </a:moveTo>
                  <a:cubicBezTo>
                    <a:pt x="333" y="367"/>
                    <a:pt x="336" y="364"/>
                    <a:pt x="344" y="364"/>
                  </a:cubicBezTo>
                  <a:cubicBezTo>
                    <a:pt x="358" y="364"/>
                    <a:pt x="381" y="364"/>
                    <a:pt x="395" y="361"/>
                  </a:cubicBezTo>
                  <a:cubicBezTo>
                    <a:pt x="409" y="384"/>
                    <a:pt x="518" y="560"/>
                    <a:pt x="599" y="641"/>
                  </a:cubicBezTo>
                  <a:lnTo>
                    <a:pt x="504" y="64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A93AE688-66AA-4180-9331-FF6F96CA58DD}"/>
                </a:ext>
              </a:extLst>
            </p:cNvPr>
            <p:cNvSpPr/>
            <p:nvPr/>
          </p:nvSpPr>
          <p:spPr>
            <a:xfrm>
              <a:off x="9327600" y="1613520"/>
              <a:ext cx="183240" cy="183240"/>
            </a:xfrm>
            <a:custGeom>
              <a:avLst/>
              <a:gdLst/>
              <a:ahLst/>
              <a:cxnLst>
                <a:cxn ang="3cd4">
                  <a:pos x="hc" y="t"/>
                </a:cxn>
                <a:cxn ang="cd2">
                  <a:pos x="l" y="vc"/>
                </a:cxn>
                <a:cxn ang="cd4">
                  <a:pos x="hc" y="b"/>
                </a:cxn>
                <a:cxn ang="0">
                  <a:pos x="r" y="vc"/>
                </a:cxn>
              </a:cxnLst>
              <a:rect l="l" t="t" r="r" b="b"/>
              <a:pathLst>
                <a:path w="510" h="510">
                  <a:moveTo>
                    <a:pt x="272" y="272"/>
                  </a:moveTo>
                  <a:lnTo>
                    <a:pt x="484" y="272"/>
                  </a:lnTo>
                  <a:cubicBezTo>
                    <a:pt x="493" y="272"/>
                    <a:pt x="510" y="272"/>
                    <a:pt x="510" y="255"/>
                  </a:cubicBezTo>
                  <a:cubicBezTo>
                    <a:pt x="510" y="238"/>
                    <a:pt x="493" y="238"/>
                    <a:pt x="484" y="238"/>
                  </a:cubicBezTo>
                  <a:lnTo>
                    <a:pt x="272" y="238"/>
                  </a:lnTo>
                  <a:lnTo>
                    <a:pt x="272" y="25"/>
                  </a:lnTo>
                  <a:cubicBezTo>
                    <a:pt x="272" y="17"/>
                    <a:pt x="272" y="0"/>
                    <a:pt x="255" y="0"/>
                  </a:cubicBezTo>
                  <a:cubicBezTo>
                    <a:pt x="238" y="0"/>
                    <a:pt x="238" y="17"/>
                    <a:pt x="238" y="25"/>
                  </a:cubicBezTo>
                  <a:lnTo>
                    <a:pt x="238" y="238"/>
                  </a:lnTo>
                  <a:lnTo>
                    <a:pt x="25" y="238"/>
                  </a:lnTo>
                  <a:cubicBezTo>
                    <a:pt x="17" y="238"/>
                    <a:pt x="0" y="238"/>
                    <a:pt x="0" y="255"/>
                  </a:cubicBezTo>
                  <a:cubicBezTo>
                    <a:pt x="0" y="272"/>
                    <a:pt x="17" y="272"/>
                    <a:pt x="25" y="272"/>
                  </a:cubicBezTo>
                  <a:lnTo>
                    <a:pt x="238" y="272"/>
                  </a:lnTo>
                  <a:lnTo>
                    <a:pt x="238" y="484"/>
                  </a:lnTo>
                  <a:cubicBezTo>
                    <a:pt x="238" y="493"/>
                    <a:pt x="238" y="510"/>
                    <a:pt x="255" y="510"/>
                  </a:cubicBezTo>
                  <a:cubicBezTo>
                    <a:pt x="272" y="510"/>
                    <a:pt x="272" y="496"/>
                    <a:pt x="272" y="48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25" name="Group 124" descr="22§display§$$&#10;\left.&#10;\begin{array}{l}&#10;  \mathbf{S}_j \mathbf{p}_i -  \mathbf{1} c_{i,j}     \leq \mathbf{s}_j  \\&#10; c_{i,j}   =  0 &#10;\end{array}&#10;\right \} &amp;  \Leftrightarrow \mathbf{p_i} \in \mathcal{S}_j&#10;$$&#10;§svg§600§TRUE§" title="TexMaths">
            <a:extLst>
              <a:ext uri="{FF2B5EF4-FFF2-40B4-BE49-F238E27FC236}">
                <a16:creationId xmlns:a16="http://schemas.microsoft.com/office/drawing/2014/main" id="{143B634A-B948-40E5-8596-3FE454112A14}"/>
              </a:ext>
            </a:extLst>
          </p:cNvPr>
          <p:cNvGrpSpPr/>
          <p:nvPr/>
        </p:nvGrpSpPr>
        <p:grpSpPr>
          <a:xfrm>
            <a:off x="5912640" y="2631960"/>
            <a:ext cx="3716640" cy="668160"/>
            <a:chOff x="5912640" y="2631960"/>
            <a:chExt cx="3716640" cy="668160"/>
          </a:xfrm>
        </p:grpSpPr>
        <p:sp>
          <p:nvSpPr>
            <p:cNvPr id="126" name="Freeform: Shape 125">
              <a:extLst>
                <a:ext uri="{FF2B5EF4-FFF2-40B4-BE49-F238E27FC236}">
                  <a16:creationId xmlns:a16="http://schemas.microsoft.com/office/drawing/2014/main" id="{77E4D573-EC67-4933-AECA-7902B001ED70}"/>
                </a:ext>
              </a:extLst>
            </p:cNvPr>
            <p:cNvSpPr/>
            <p:nvPr/>
          </p:nvSpPr>
          <p:spPr>
            <a:xfrm>
              <a:off x="5912640" y="2631960"/>
              <a:ext cx="3716640" cy="665640"/>
            </a:xfrm>
            <a:custGeom>
              <a:avLst/>
              <a:gdLst/>
              <a:ahLst/>
              <a:cxnLst>
                <a:cxn ang="3cd4">
                  <a:pos x="hc" y="t"/>
                </a:cxn>
                <a:cxn ang="cd2">
                  <a:pos x="l" y="vc"/>
                </a:cxn>
                <a:cxn ang="cd4">
                  <a:pos x="hc" y="b"/>
                </a:cxn>
                <a:cxn ang="0">
                  <a:pos x="r" y="vc"/>
                </a:cxn>
              </a:cxnLst>
              <a:rect l="l" t="t" r="r" b="b"/>
              <a:pathLst>
                <a:path w="10325" h="1850">
                  <a:moveTo>
                    <a:pt x="5161" y="1850"/>
                  </a:moveTo>
                  <a:lnTo>
                    <a:pt x="0" y="1850"/>
                  </a:lnTo>
                  <a:lnTo>
                    <a:pt x="0" y="0"/>
                  </a:lnTo>
                  <a:lnTo>
                    <a:pt x="10325" y="0"/>
                  </a:lnTo>
                  <a:lnTo>
                    <a:pt x="10325" y="185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7" name="Freeform: Shape 126">
              <a:extLst>
                <a:ext uri="{FF2B5EF4-FFF2-40B4-BE49-F238E27FC236}">
                  <a16:creationId xmlns:a16="http://schemas.microsoft.com/office/drawing/2014/main" id="{C919A5E9-F8A6-4845-8FF7-DAAC111B14E1}"/>
                </a:ext>
              </a:extLst>
            </p:cNvPr>
            <p:cNvSpPr/>
            <p:nvPr/>
          </p:nvSpPr>
          <p:spPr>
            <a:xfrm>
              <a:off x="5929919" y="267156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8" name="Freeform: Shape 127">
              <a:extLst>
                <a:ext uri="{FF2B5EF4-FFF2-40B4-BE49-F238E27FC236}">
                  <a16:creationId xmlns:a16="http://schemas.microsoft.com/office/drawing/2014/main" id="{C2961D4A-6EA4-4023-8A87-BFFA6BC5FF7B}"/>
                </a:ext>
              </a:extLst>
            </p:cNvPr>
            <p:cNvSpPr/>
            <p:nvPr/>
          </p:nvSpPr>
          <p:spPr>
            <a:xfrm>
              <a:off x="609012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9" name="Freeform: Shape 128">
              <a:extLst>
                <a:ext uri="{FF2B5EF4-FFF2-40B4-BE49-F238E27FC236}">
                  <a16:creationId xmlns:a16="http://schemas.microsoft.com/office/drawing/2014/main" id="{32BF5046-E672-4452-A62B-E998B1C31292}"/>
                </a:ext>
              </a:extLst>
            </p:cNvPr>
            <p:cNvSpPr/>
            <p:nvPr/>
          </p:nvSpPr>
          <p:spPr>
            <a:xfrm>
              <a:off x="6217560" y="2740319"/>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0" name="Freeform: Shape 129">
              <a:extLst>
                <a:ext uri="{FF2B5EF4-FFF2-40B4-BE49-F238E27FC236}">
                  <a16:creationId xmlns:a16="http://schemas.microsoft.com/office/drawing/2014/main" id="{59C23145-B25F-46EB-BCE5-23443AF6A531}"/>
                </a:ext>
              </a:extLst>
            </p:cNvPr>
            <p:cNvSpPr/>
            <p:nvPr/>
          </p:nvSpPr>
          <p:spPr>
            <a:xfrm>
              <a:off x="639324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1" name="Freeform: Shape 130">
              <a:extLst>
                <a:ext uri="{FF2B5EF4-FFF2-40B4-BE49-F238E27FC236}">
                  <a16:creationId xmlns:a16="http://schemas.microsoft.com/office/drawing/2014/main" id="{E04D92F6-6AC0-43D5-A3CF-1DF0D3BF29FC}"/>
                </a:ext>
              </a:extLst>
            </p:cNvPr>
            <p:cNvSpPr/>
            <p:nvPr/>
          </p:nvSpPr>
          <p:spPr>
            <a:xfrm>
              <a:off x="6562079" y="279036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2" name="Freeform: Shape 131">
              <a:extLst>
                <a:ext uri="{FF2B5EF4-FFF2-40B4-BE49-F238E27FC236}">
                  <a16:creationId xmlns:a16="http://schemas.microsoft.com/office/drawing/2014/main" id="{731E89A4-9925-4867-93E7-7116E6764504}"/>
                </a:ext>
              </a:extLst>
            </p:cNvPr>
            <p:cNvSpPr/>
            <p:nvPr/>
          </p:nvSpPr>
          <p:spPr>
            <a:xfrm>
              <a:off x="6840000" y="268344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1"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3" name="Freeform: Shape 132">
              <a:extLst>
                <a:ext uri="{FF2B5EF4-FFF2-40B4-BE49-F238E27FC236}">
                  <a16:creationId xmlns:a16="http://schemas.microsoft.com/office/drawing/2014/main" id="{BCC15867-718E-4BDA-8954-7522CECF45DA}"/>
                </a:ext>
              </a:extLst>
            </p:cNvPr>
            <p:cNvSpPr/>
            <p:nvPr/>
          </p:nvSpPr>
          <p:spPr>
            <a:xfrm>
              <a:off x="6987600" y="274284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4" name="Freeform: Shape 133">
              <a:extLst>
                <a:ext uri="{FF2B5EF4-FFF2-40B4-BE49-F238E27FC236}">
                  <a16:creationId xmlns:a16="http://schemas.microsoft.com/office/drawing/2014/main" id="{D7D58AC4-C208-4E29-8E79-F5C4FA1C2F4F}"/>
                </a:ext>
              </a:extLst>
            </p:cNvPr>
            <p:cNvSpPr/>
            <p:nvPr/>
          </p:nvSpPr>
          <p:spPr>
            <a:xfrm>
              <a:off x="7104600" y="277848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5" name="Freeform: Shape 134">
              <a:extLst>
                <a:ext uri="{FF2B5EF4-FFF2-40B4-BE49-F238E27FC236}">
                  <a16:creationId xmlns:a16="http://schemas.microsoft.com/office/drawing/2014/main" id="{36173800-FB6F-45C9-BDB7-89E0A87AB705}"/>
                </a:ext>
              </a:extLst>
            </p:cNvPr>
            <p:cNvSpPr/>
            <p:nvPr/>
          </p:nvSpPr>
          <p:spPr>
            <a:xfrm>
              <a:off x="7196399" y="288540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6" name="Freeform: Shape 135">
              <a:extLst>
                <a:ext uri="{FF2B5EF4-FFF2-40B4-BE49-F238E27FC236}">
                  <a16:creationId xmlns:a16="http://schemas.microsoft.com/office/drawing/2014/main" id="{01499994-4167-43E0-A6F1-DD8BB35621FB}"/>
                </a:ext>
              </a:extLst>
            </p:cNvPr>
            <p:cNvSpPr/>
            <p:nvPr/>
          </p:nvSpPr>
          <p:spPr>
            <a:xfrm>
              <a:off x="72399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7" name="Freeform: Shape 136">
              <a:extLst>
                <a:ext uri="{FF2B5EF4-FFF2-40B4-BE49-F238E27FC236}">
                  <a16:creationId xmlns:a16="http://schemas.microsoft.com/office/drawing/2014/main" id="{45B8FE43-8483-4376-85BC-6FAC4881485B}"/>
                </a:ext>
              </a:extLst>
            </p:cNvPr>
            <p:cNvSpPr/>
            <p:nvPr/>
          </p:nvSpPr>
          <p:spPr>
            <a:xfrm>
              <a:off x="7458840" y="2688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8" name="Freeform: Shape 137">
              <a:extLst>
                <a:ext uri="{FF2B5EF4-FFF2-40B4-BE49-F238E27FC236}">
                  <a16:creationId xmlns:a16="http://schemas.microsoft.com/office/drawing/2014/main" id="{14336E68-A501-4243-B92D-2C42EB5FC249}"/>
                </a:ext>
              </a:extLst>
            </p:cNvPr>
            <p:cNvSpPr/>
            <p:nvPr/>
          </p:nvSpPr>
          <p:spPr>
            <a:xfrm>
              <a:off x="7738920" y="273960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18"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2"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9" name="Freeform: Shape 138">
              <a:extLst>
                <a:ext uri="{FF2B5EF4-FFF2-40B4-BE49-F238E27FC236}">
                  <a16:creationId xmlns:a16="http://schemas.microsoft.com/office/drawing/2014/main" id="{B4F495BB-B5F2-4810-B41C-C565F254A62B}"/>
                </a:ext>
              </a:extLst>
            </p:cNvPr>
            <p:cNvSpPr/>
            <p:nvPr/>
          </p:nvSpPr>
          <p:spPr>
            <a:xfrm>
              <a:off x="7853760" y="277848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0" name="Freeform: Shape 139">
              <a:extLst>
                <a:ext uri="{FF2B5EF4-FFF2-40B4-BE49-F238E27FC236}">
                  <a16:creationId xmlns:a16="http://schemas.microsoft.com/office/drawing/2014/main" id="{C39C6892-A93E-4DF1-8E75-4455ADC5E458}"/>
                </a:ext>
              </a:extLst>
            </p:cNvPr>
            <p:cNvSpPr/>
            <p:nvPr/>
          </p:nvSpPr>
          <p:spPr>
            <a:xfrm>
              <a:off x="5923799" y="3077279"/>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1" name="Freeform: Shape 140">
              <a:extLst>
                <a:ext uri="{FF2B5EF4-FFF2-40B4-BE49-F238E27FC236}">
                  <a16:creationId xmlns:a16="http://schemas.microsoft.com/office/drawing/2014/main" id="{60BCABE0-F213-4DB5-8D8C-2423D80E1E3D}"/>
                </a:ext>
              </a:extLst>
            </p:cNvPr>
            <p:cNvSpPr/>
            <p:nvPr/>
          </p:nvSpPr>
          <p:spPr>
            <a:xfrm>
              <a:off x="6041879" y="311291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2" name="Freeform: Shape 141">
              <a:extLst>
                <a:ext uri="{FF2B5EF4-FFF2-40B4-BE49-F238E27FC236}">
                  <a16:creationId xmlns:a16="http://schemas.microsoft.com/office/drawing/2014/main" id="{E67BD88E-E5A8-4BE6-88AD-97FADA7F8145}"/>
                </a:ext>
              </a:extLst>
            </p:cNvPr>
            <p:cNvSpPr/>
            <p:nvPr/>
          </p:nvSpPr>
          <p:spPr>
            <a:xfrm>
              <a:off x="6132960" y="3218759"/>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3" name="Freeform: Shape 142">
              <a:extLst>
                <a:ext uri="{FF2B5EF4-FFF2-40B4-BE49-F238E27FC236}">
                  <a16:creationId xmlns:a16="http://schemas.microsoft.com/office/drawing/2014/main" id="{EC591B39-7189-4BB4-9CCB-B3BC6F158366}"/>
                </a:ext>
              </a:extLst>
            </p:cNvPr>
            <p:cNvSpPr/>
            <p:nvPr/>
          </p:nvSpPr>
          <p:spPr>
            <a:xfrm>
              <a:off x="6177240" y="3112919"/>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4" name="Freeform: Shape 143">
              <a:extLst>
                <a:ext uri="{FF2B5EF4-FFF2-40B4-BE49-F238E27FC236}">
                  <a16:creationId xmlns:a16="http://schemas.microsoft.com/office/drawing/2014/main" id="{E6ACAC2A-D97C-4F25-8E1D-D02805D7D302}"/>
                </a:ext>
              </a:extLst>
            </p:cNvPr>
            <p:cNvSpPr/>
            <p:nvPr/>
          </p:nvSpPr>
          <p:spPr>
            <a:xfrm>
              <a:off x="6387840" y="309780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5" name="Freeform: Shape 144">
              <a:extLst>
                <a:ext uri="{FF2B5EF4-FFF2-40B4-BE49-F238E27FC236}">
                  <a16:creationId xmlns:a16="http://schemas.microsoft.com/office/drawing/2014/main" id="{3ABC981D-F444-4BAA-B1D2-A02C5AC00785}"/>
                </a:ext>
              </a:extLst>
            </p:cNvPr>
            <p:cNvSpPr/>
            <p:nvPr/>
          </p:nvSpPr>
          <p:spPr>
            <a:xfrm>
              <a:off x="6676199" y="3014640"/>
              <a:ext cx="117720" cy="192240"/>
            </a:xfrm>
            <a:custGeom>
              <a:avLst/>
              <a:gdLst/>
              <a:ahLst/>
              <a:cxnLst>
                <a:cxn ang="3cd4">
                  <a:pos x="hc" y="t"/>
                </a:cxn>
                <a:cxn ang="cd2">
                  <a:pos x="l" y="vc"/>
                </a:cxn>
                <a:cxn ang="cd4">
                  <a:pos x="hc" y="b"/>
                </a:cxn>
                <a:cxn ang="0">
                  <a:pos x="r" y="vc"/>
                </a:cxn>
              </a:cxnLst>
              <a:rect l="l" t="t" r="r" b="b"/>
              <a:pathLst>
                <a:path w="328" h="535">
                  <a:moveTo>
                    <a:pt x="328" y="268"/>
                  </a:moveTo>
                  <a:cubicBezTo>
                    <a:pt x="328" y="207"/>
                    <a:pt x="323" y="145"/>
                    <a:pt x="297" y="88"/>
                  </a:cubicBezTo>
                  <a:cubicBezTo>
                    <a:pt x="262" y="13"/>
                    <a:pt x="198" y="0"/>
                    <a:pt x="165" y="0"/>
                  </a:cubicBezTo>
                  <a:cubicBezTo>
                    <a:pt x="117" y="0"/>
                    <a:pt x="62" y="20"/>
                    <a:pt x="29" y="92"/>
                  </a:cubicBezTo>
                  <a:cubicBezTo>
                    <a:pt x="4" y="145"/>
                    <a:pt x="0" y="207"/>
                    <a:pt x="0" y="268"/>
                  </a:cubicBezTo>
                  <a:cubicBezTo>
                    <a:pt x="0" y="328"/>
                    <a:pt x="2" y="396"/>
                    <a:pt x="35" y="455"/>
                  </a:cubicBezTo>
                  <a:cubicBezTo>
                    <a:pt x="68" y="519"/>
                    <a:pt x="125" y="535"/>
                    <a:pt x="163" y="535"/>
                  </a:cubicBezTo>
                  <a:cubicBezTo>
                    <a:pt x="205" y="535"/>
                    <a:pt x="264" y="517"/>
                    <a:pt x="299" y="444"/>
                  </a:cubicBezTo>
                  <a:cubicBezTo>
                    <a:pt x="323" y="392"/>
                    <a:pt x="328" y="330"/>
                    <a:pt x="328" y="268"/>
                  </a:cubicBezTo>
                  <a:close/>
                  <a:moveTo>
                    <a:pt x="163" y="517"/>
                  </a:moveTo>
                  <a:cubicBezTo>
                    <a:pt x="134" y="517"/>
                    <a:pt x="88" y="497"/>
                    <a:pt x="73" y="422"/>
                  </a:cubicBezTo>
                  <a:cubicBezTo>
                    <a:pt x="64" y="376"/>
                    <a:pt x="64" y="306"/>
                    <a:pt x="64" y="260"/>
                  </a:cubicBezTo>
                  <a:cubicBezTo>
                    <a:pt x="64" y="209"/>
                    <a:pt x="64" y="158"/>
                    <a:pt x="70" y="117"/>
                  </a:cubicBezTo>
                  <a:cubicBezTo>
                    <a:pt x="86" y="24"/>
                    <a:pt x="143" y="18"/>
                    <a:pt x="163" y="18"/>
                  </a:cubicBezTo>
                  <a:cubicBezTo>
                    <a:pt x="189" y="18"/>
                    <a:pt x="240" y="31"/>
                    <a:pt x="255" y="108"/>
                  </a:cubicBezTo>
                  <a:cubicBezTo>
                    <a:pt x="264" y="152"/>
                    <a:pt x="264" y="211"/>
                    <a:pt x="264" y="260"/>
                  </a:cubicBezTo>
                  <a:cubicBezTo>
                    <a:pt x="264" y="317"/>
                    <a:pt x="264" y="370"/>
                    <a:pt x="255" y="420"/>
                  </a:cubicBezTo>
                  <a:cubicBezTo>
                    <a:pt x="242" y="493"/>
                    <a:pt x="198" y="517"/>
                    <a:pt x="163" y="5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6" name="Freeform: Shape 145">
              <a:extLst>
                <a:ext uri="{FF2B5EF4-FFF2-40B4-BE49-F238E27FC236}">
                  <a16:creationId xmlns:a16="http://schemas.microsoft.com/office/drawing/2014/main" id="{FE8514CE-E637-44DC-A8F7-91D9BADA20BC}"/>
                </a:ext>
              </a:extLst>
            </p:cNvPr>
            <p:cNvSpPr/>
            <p:nvPr/>
          </p:nvSpPr>
          <p:spPr>
            <a:xfrm>
              <a:off x="8151840" y="2631960"/>
              <a:ext cx="135720" cy="668160"/>
            </a:xfrm>
            <a:custGeom>
              <a:avLst/>
              <a:gdLst/>
              <a:ahLst/>
              <a:cxnLst>
                <a:cxn ang="3cd4">
                  <a:pos x="hc" y="t"/>
                </a:cxn>
                <a:cxn ang="cd2">
                  <a:pos x="l" y="vc"/>
                </a:cxn>
                <a:cxn ang="cd4">
                  <a:pos x="hc" y="b"/>
                </a:cxn>
                <a:cxn ang="0">
                  <a:pos x="r" y="vc"/>
                </a:cxn>
              </a:cxnLst>
              <a:rect l="l" t="t" r="r" b="b"/>
              <a:pathLst>
                <a:path w="378" h="1857">
                  <a:moveTo>
                    <a:pt x="222" y="1171"/>
                  </a:moveTo>
                  <a:cubicBezTo>
                    <a:pt x="222" y="1080"/>
                    <a:pt x="268" y="1001"/>
                    <a:pt x="372" y="946"/>
                  </a:cubicBezTo>
                  <a:cubicBezTo>
                    <a:pt x="378" y="942"/>
                    <a:pt x="378" y="942"/>
                    <a:pt x="378" y="929"/>
                  </a:cubicBezTo>
                  <a:cubicBezTo>
                    <a:pt x="378" y="915"/>
                    <a:pt x="378" y="915"/>
                    <a:pt x="370" y="911"/>
                  </a:cubicBezTo>
                  <a:cubicBezTo>
                    <a:pt x="229" y="836"/>
                    <a:pt x="222" y="722"/>
                    <a:pt x="222" y="700"/>
                  </a:cubicBezTo>
                  <a:lnTo>
                    <a:pt x="222" y="240"/>
                  </a:lnTo>
                  <a:cubicBezTo>
                    <a:pt x="222" y="128"/>
                    <a:pt x="143" y="55"/>
                    <a:pt x="48" y="9"/>
                  </a:cubicBezTo>
                  <a:cubicBezTo>
                    <a:pt x="31" y="0"/>
                    <a:pt x="29" y="0"/>
                    <a:pt x="18" y="0"/>
                  </a:cubicBezTo>
                  <a:cubicBezTo>
                    <a:pt x="0" y="0"/>
                    <a:pt x="0" y="0"/>
                    <a:pt x="0" y="18"/>
                  </a:cubicBezTo>
                  <a:cubicBezTo>
                    <a:pt x="0" y="29"/>
                    <a:pt x="0" y="31"/>
                    <a:pt x="7" y="33"/>
                  </a:cubicBezTo>
                  <a:cubicBezTo>
                    <a:pt x="40" y="51"/>
                    <a:pt x="141" y="101"/>
                    <a:pt x="156" y="211"/>
                  </a:cubicBezTo>
                  <a:cubicBezTo>
                    <a:pt x="156" y="222"/>
                    <a:pt x="156" y="231"/>
                    <a:pt x="156" y="277"/>
                  </a:cubicBezTo>
                  <a:lnTo>
                    <a:pt x="156" y="673"/>
                  </a:lnTo>
                  <a:cubicBezTo>
                    <a:pt x="156" y="711"/>
                    <a:pt x="156" y="768"/>
                    <a:pt x="207" y="829"/>
                  </a:cubicBezTo>
                  <a:cubicBezTo>
                    <a:pt x="235" y="869"/>
                    <a:pt x="282" y="904"/>
                    <a:pt x="334" y="929"/>
                  </a:cubicBezTo>
                  <a:cubicBezTo>
                    <a:pt x="183" y="1001"/>
                    <a:pt x="156" y="1113"/>
                    <a:pt x="156" y="1157"/>
                  </a:cubicBezTo>
                  <a:lnTo>
                    <a:pt x="156" y="1602"/>
                  </a:lnTo>
                  <a:cubicBezTo>
                    <a:pt x="156" y="1644"/>
                    <a:pt x="156" y="1688"/>
                    <a:pt x="112" y="1745"/>
                  </a:cubicBezTo>
                  <a:cubicBezTo>
                    <a:pt x="77" y="1787"/>
                    <a:pt x="40" y="1809"/>
                    <a:pt x="4" y="1824"/>
                  </a:cubicBezTo>
                  <a:cubicBezTo>
                    <a:pt x="0" y="1826"/>
                    <a:pt x="0" y="1831"/>
                    <a:pt x="0" y="1839"/>
                  </a:cubicBezTo>
                  <a:cubicBezTo>
                    <a:pt x="0" y="1857"/>
                    <a:pt x="0" y="1857"/>
                    <a:pt x="18" y="1857"/>
                  </a:cubicBezTo>
                  <a:cubicBezTo>
                    <a:pt x="29" y="1857"/>
                    <a:pt x="29" y="1857"/>
                    <a:pt x="51" y="1848"/>
                  </a:cubicBezTo>
                  <a:cubicBezTo>
                    <a:pt x="128" y="1811"/>
                    <a:pt x="202" y="1749"/>
                    <a:pt x="220" y="1655"/>
                  </a:cubicBezTo>
                  <a:cubicBezTo>
                    <a:pt x="222" y="1639"/>
                    <a:pt x="222" y="1633"/>
                    <a:pt x="222" y="1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7" name="Freeform: Shape 146">
              <a:extLst>
                <a:ext uri="{FF2B5EF4-FFF2-40B4-BE49-F238E27FC236}">
                  <a16:creationId xmlns:a16="http://schemas.microsoft.com/office/drawing/2014/main" id="{CEB5472E-DB81-44B5-917D-5969F182C381}"/>
                </a:ext>
              </a:extLst>
            </p:cNvPr>
            <p:cNvSpPr/>
            <p:nvPr/>
          </p:nvSpPr>
          <p:spPr>
            <a:xfrm>
              <a:off x="8410680" y="2889360"/>
              <a:ext cx="259560" cy="153360"/>
            </a:xfrm>
            <a:custGeom>
              <a:avLst/>
              <a:gdLst/>
              <a:ahLst/>
              <a:cxnLst>
                <a:cxn ang="3cd4">
                  <a:pos x="hc" y="t"/>
                </a:cxn>
                <a:cxn ang="cd2">
                  <a:pos x="l" y="vc"/>
                </a:cxn>
                <a:cxn ang="cd4">
                  <a:pos x="hc" y="b"/>
                </a:cxn>
                <a:cxn ang="0">
                  <a:pos x="r" y="vc"/>
                </a:cxn>
              </a:cxnLst>
              <a:rect l="l" t="t" r="r" b="b"/>
              <a:pathLst>
                <a:path w="722" h="427">
                  <a:moveTo>
                    <a:pt x="172" y="123"/>
                  </a:moveTo>
                  <a:cubicBezTo>
                    <a:pt x="216" y="73"/>
                    <a:pt x="238" y="15"/>
                    <a:pt x="238" y="9"/>
                  </a:cubicBezTo>
                  <a:cubicBezTo>
                    <a:pt x="238" y="0"/>
                    <a:pt x="229" y="0"/>
                    <a:pt x="222" y="0"/>
                  </a:cubicBezTo>
                  <a:cubicBezTo>
                    <a:pt x="211" y="0"/>
                    <a:pt x="211" y="0"/>
                    <a:pt x="205" y="15"/>
                  </a:cubicBezTo>
                  <a:cubicBezTo>
                    <a:pt x="172" y="88"/>
                    <a:pt x="114" y="158"/>
                    <a:pt x="13" y="202"/>
                  </a:cubicBezTo>
                  <a:cubicBezTo>
                    <a:pt x="2" y="207"/>
                    <a:pt x="0" y="209"/>
                    <a:pt x="0" y="213"/>
                  </a:cubicBezTo>
                  <a:cubicBezTo>
                    <a:pt x="0" y="216"/>
                    <a:pt x="0" y="218"/>
                    <a:pt x="0" y="218"/>
                  </a:cubicBezTo>
                  <a:cubicBezTo>
                    <a:pt x="2" y="220"/>
                    <a:pt x="2" y="220"/>
                    <a:pt x="18" y="229"/>
                  </a:cubicBezTo>
                  <a:cubicBezTo>
                    <a:pt x="103" y="264"/>
                    <a:pt x="167" y="330"/>
                    <a:pt x="207" y="420"/>
                  </a:cubicBezTo>
                  <a:cubicBezTo>
                    <a:pt x="211" y="427"/>
                    <a:pt x="213" y="427"/>
                    <a:pt x="222" y="427"/>
                  </a:cubicBezTo>
                  <a:cubicBezTo>
                    <a:pt x="229" y="427"/>
                    <a:pt x="238" y="427"/>
                    <a:pt x="238" y="418"/>
                  </a:cubicBezTo>
                  <a:cubicBezTo>
                    <a:pt x="238" y="411"/>
                    <a:pt x="216" y="354"/>
                    <a:pt x="172" y="304"/>
                  </a:cubicBezTo>
                  <a:lnTo>
                    <a:pt x="552" y="304"/>
                  </a:lnTo>
                  <a:cubicBezTo>
                    <a:pt x="508" y="354"/>
                    <a:pt x="484" y="411"/>
                    <a:pt x="484" y="418"/>
                  </a:cubicBezTo>
                  <a:cubicBezTo>
                    <a:pt x="484" y="427"/>
                    <a:pt x="493" y="427"/>
                    <a:pt x="499" y="427"/>
                  </a:cubicBezTo>
                  <a:cubicBezTo>
                    <a:pt x="510" y="427"/>
                    <a:pt x="510" y="427"/>
                    <a:pt x="517" y="411"/>
                  </a:cubicBezTo>
                  <a:cubicBezTo>
                    <a:pt x="550" y="339"/>
                    <a:pt x="607" y="268"/>
                    <a:pt x="708" y="224"/>
                  </a:cubicBezTo>
                  <a:cubicBezTo>
                    <a:pt x="719" y="220"/>
                    <a:pt x="722" y="220"/>
                    <a:pt x="722" y="213"/>
                  </a:cubicBezTo>
                  <a:cubicBezTo>
                    <a:pt x="722" y="211"/>
                    <a:pt x="722" y="211"/>
                    <a:pt x="722" y="209"/>
                  </a:cubicBezTo>
                  <a:cubicBezTo>
                    <a:pt x="719" y="207"/>
                    <a:pt x="719" y="207"/>
                    <a:pt x="704" y="200"/>
                  </a:cubicBezTo>
                  <a:cubicBezTo>
                    <a:pt x="618" y="165"/>
                    <a:pt x="554" y="99"/>
                    <a:pt x="515" y="9"/>
                  </a:cubicBezTo>
                  <a:cubicBezTo>
                    <a:pt x="513" y="0"/>
                    <a:pt x="508" y="0"/>
                    <a:pt x="499" y="0"/>
                  </a:cubicBezTo>
                  <a:cubicBezTo>
                    <a:pt x="493" y="0"/>
                    <a:pt x="484" y="0"/>
                    <a:pt x="484" y="9"/>
                  </a:cubicBezTo>
                  <a:cubicBezTo>
                    <a:pt x="484" y="15"/>
                    <a:pt x="508" y="73"/>
                    <a:pt x="552" y="123"/>
                  </a:cubicBezTo>
                  <a:close/>
                  <a:moveTo>
                    <a:pt x="141" y="273"/>
                  </a:moveTo>
                  <a:cubicBezTo>
                    <a:pt x="117" y="251"/>
                    <a:pt x="90" y="233"/>
                    <a:pt x="59" y="213"/>
                  </a:cubicBezTo>
                  <a:cubicBezTo>
                    <a:pt x="101" y="189"/>
                    <a:pt x="125" y="169"/>
                    <a:pt x="141" y="154"/>
                  </a:cubicBezTo>
                  <a:lnTo>
                    <a:pt x="581" y="154"/>
                  </a:lnTo>
                  <a:cubicBezTo>
                    <a:pt x="605" y="176"/>
                    <a:pt x="631" y="196"/>
                    <a:pt x="662" y="213"/>
                  </a:cubicBezTo>
                  <a:cubicBezTo>
                    <a:pt x="620" y="238"/>
                    <a:pt x="596" y="257"/>
                    <a:pt x="581" y="27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8" name="Freeform: Shape 147">
              <a:extLst>
                <a:ext uri="{FF2B5EF4-FFF2-40B4-BE49-F238E27FC236}">
                  <a16:creationId xmlns:a16="http://schemas.microsoft.com/office/drawing/2014/main" id="{58560987-0C24-43A6-89CF-DAE5AE09161F}"/>
                </a:ext>
              </a:extLst>
            </p:cNvPr>
            <p:cNvSpPr/>
            <p:nvPr/>
          </p:nvSpPr>
          <p:spPr>
            <a:xfrm>
              <a:off x="8766360" y="290988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9" name="Freeform: Shape 148">
              <a:extLst>
                <a:ext uri="{FF2B5EF4-FFF2-40B4-BE49-F238E27FC236}">
                  <a16:creationId xmlns:a16="http://schemas.microsoft.com/office/drawing/2014/main" id="{1E7AFB7F-C8A7-4E9C-92E5-C7BAE72F3E23}"/>
                </a:ext>
              </a:extLst>
            </p:cNvPr>
            <p:cNvSpPr/>
            <p:nvPr/>
          </p:nvSpPr>
          <p:spPr>
            <a:xfrm>
              <a:off x="8946000" y="2941560"/>
              <a:ext cx="48600" cy="135720"/>
            </a:xfrm>
            <a:custGeom>
              <a:avLst/>
              <a:gdLst/>
              <a:ahLst/>
              <a:cxnLst>
                <a:cxn ang="3cd4">
                  <a:pos x="hc" y="t"/>
                </a:cxn>
                <a:cxn ang="cd2">
                  <a:pos x="l" y="vc"/>
                </a:cxn>
                <a:cxn ang="cd4">
                  <a:pos x="hc" y="b"/>
                </a:cxn>
                <a:cxn ang="0">
                  <a:pos x="r" y="vc"/>
                </a:cxn>
              </a:cxnLst>
              <a:rect l="l" t="t" r="r" b="b"/>
              <a:pathLst>
                <a:path w="136" h="378">
                  <a:moveTo>
                    <a:pt x="108" y="44"/>
                  </a:moveTo>
                  <a:cubicBezTo>
                    <a:pt x="108" y="18"/>
                    <a:pt x="86" y="0"/>
                    <a:pt x="64" y="0"/>
                  </a:cubicBezTo>
                  <a:cubicBezTo>
                    <a:pt x="35" y="0"/>
                    <a:pt x="18" y="22"/>
                    <a:pt x="18" y="44"/>
                  </a:cubicBezTo>
                  <a:cubicBezTo>
                    <a:pt x="18" y="70"/>
                    <a:pt x="40" y="88"/>
                    <a:pt x="62" y="88"/>
                  </a:cubicBezTo>
                  <a:cubicBezTo>
                    <a:pt x="88" y="88"/>
                    <a:pt x="108" y="68"/>
                    <a:pt x="108" y="44"/>
                  </a:cubicBezTo>
                  <a:close/>
                  <a:moveTo>
                    <a:pt x="2" y="139"/>
                  </a:moveTo>
                  <a:lnTo>
                    <a:pt x="2" y="167"/>
                  </a:lnTo>
                  <a:cubicBezTo>
                    <a:pt x="33" y="167"/>
                    <a:pt x="37" y="167"/>
                    <a:pt x="37" y="189"/>
                  </a:cubicBezTo>
                  <a:lnTo>
                    <a:pt x="37" y="348"/>
                  </a:lnTo>
                  <a:lnTo>
                    <a:pt x="0" y="348"/>
                  </a:lnTo>
                  <a:lnTo>
                    <a:pt x="0" y="378"/>
                  </a:lnTo>
                  <a:cubicBezTo>
                    <a:pt x="2" y="378"/>
                    <a:pt x="44" y="376"/>
                    <a:pt x="70" y="376"/>
                  </a:cubicBezTo>
                  <a:cubicBezTo>
                    <a:pt x="92" y="376"/>
                    <a:pt x="114" y="376"/>
                    <a:pt x="136" y="378"/>
                  </a:cubicBezTo>
                  <a:lnTo>
                    <a:pt x="136" y="348"/>
                  </a:lnTo>
                  <a:lnTo>
                    <a:pt x="103" y="348"/>
                  </a:lnTo>
                  <a:lnTo>
                    <a:pt x="103" y="13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0" name="Freeform: Shape 149">
              <a:extLst>
                <a:ext uri="{FF2B5EF4-FFF2-40B4-BE49-F238E27FC236}">
                  <a16:creationId xmlns:a16="http://schemas.microsoft.com/office/drawing/2014/main" id="{45693AF0-A8A0-4A23-8F72-11478C7A024F}"/>
                </a:ext>
              </a:extLst>
            </p:cNvPr>
            <p:cNvSpPr/>
            <p:nvPr/>
          </p:nvSpPr>
          <p:spPr>
            <a:xfrm>
              <a:off x="9118800" y="288540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1" name="Freeform: Shape 150">
              <a:extLst>
                <a:ext uri="{FF2B5EF4-FFF2-40B4-BE49-F238E27FC236}">
                  <a16:creationId xmlns:a16="http://schemas.microsoft.com/office/drawing/2014/main" id="{8A9CC827-8B91-4980-A096-0E43FC6A1EE6}"/>
                </a:ext>
              </a:extLst>
            </p:cNvPr>
            <p:cNvSpPr/>
            <p:nvPr/>
          </p:nvSpPr>
          <p:spPr>
            <a:xfrm>
              <a:off x="9362880" y="283932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2" name="Freeform: Shape 151">
              <a:extLst>
                <a:ext uri="{FF2B5EF4-FFF2-40B4-BE49-F238E27FC236}">
                  <a16:creationId xmlns:a16="http://schemas.microsoft.com/office/drawing/2014/main" id="{B9CBB2AB-3D4D-4240-88F2-0E70C0819B1E}"/>
                </a:ext>
              </a:extLst>
            </p:cNvPr>
            <p:cNvSpPr/>
            <p:nvPr/>
          </p:nvSpPr>
          <p:spPr>
            <a:xfrm>
              <a:off x="9525960" y="29480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53" name="Rectangle 152">
            <a:extLst>
              <a:ext uri="{FF2B5EF4-FFF2-40B4-BE49-F238E27FC236}">
                <a16:creationId xmlns:a16="http://schemas.microsoft.com/office/drawing/2014/main" id="{0680A09F-70DB-4CC5-BACF-80C85E7E5285}"/>
              </a:ext>
            </a:extLst>
          </p:cNvPr>
          <p:cNvSpPr/>
          <p:nvPr/>
        </p:nvSpPr>
        <p:spPr>
          <a:xfrm>
            <a:off x="8410968" y="2837657"/>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Rectangle 153">
            <a:extLst>
              <a:ext uri="{FF2B5EF4-FFF2-40B4-BE49-F238E27FC236}">
                <a16:creationId xmlns:a16="http://schemas.microsoft.com/office/drawing/2014/main" id="{E76DF3F6-053F-4074-B9B4-3E3893FFAA1E}"/>
              </a:ext>
            </a:extLst>
          </p:cNvPr>
          <p:cNvSpPr/>
          <p:nvPr/>
        </p:nvSpPr>
        <p:spPr>
          <a:xfrm>
            <a:off x="8406200" y="2865961"/>
            <a:ext cx="90160" cy="2272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a:extLst>
              <a:ext uri="{FF2B5EF4-FFF2-40B4-BE49-F238E27FC236}">
                <a16:creationId xmlns:a16="http://schemas.microsoft.com/office/drawing/2014/main" id="{EAC58359-7D23-4470-97CF-315D6D201ACB}"/>
              </a:ext>
            </a:extLst>
          </p:cNvPr>
          <p:cNvSpPr/>
          <p:nvPr/>
        </p:nvSpPr>
        <p:spPr>
          <a:xfrm>
            <a:off x="8370476" y="2932908"/>
            <a:ext cx="83160" cy="88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TextBox 123">
            <a:extLst>
              <a:ext uri="{FF2B5EF4-FFF2-40B4-BE49-F238E27FC236}">
                <a16:creationId xmlns:a16="http://schemas.microsoft.com/office/drawing/2014/main" id="{6B70A033-6297-41F1-B5C4-9A7AE6C789CE}"/>
              </a:ext>
            </a:extLst>
          </p:cNvPr>
          <p:cNvSpPr txBox="1"/>
          <p:nvPr/>
        </p:nvSpPr>
        <p:spPr>
          <a:xfrm>
            <a:off x="1045362" y="3445804"/>
            <a:ext cx="774292"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0099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009900"/>
                </a:solidFill>
                <a:latin typeface="Liberation Sans" pitchFamily="18"/>
                <a:ea typeface="Noto Sans CJK SC Regular" pitchFamily="2"/>
                <a:cs typeface="FreeSans" pitchFamily="2"/>
              </a:rPr>
              <a:t>0,0</a:t>
            </a:r>
            <a:r>
              <a:rPr lang="en-GB" sz="1800" b="0" i="0" u="none" strike="noStrike" kern="1200" cap="none" dirty="0">
                <a:ln>
                  <a:noFill/>
                </a:ln>
                <a:solidFill>
                  <a:srgbClr val="009900"/>
                </a:solidFill>
                <a:latin typeface="Liberation Sans" pitchFamily="18"/>
                <a:ea typeface="Noto Sans CJK SC Regular" pitchFamily="2"/>
                <a:cs typeface="FreeSans" pitchFamily="2"/>
              </a:rPr>
              <a:t>=0</a:t>
            </a:r>
          </a:p>
        </p:txBody>
      </p:sp>
      <p:grpSp>
        <p:nvGrpSpPr>
          <p:cNvPr id="156" name="Group 155" descr="22§display§\mathbf{p}§svg§600§TRUE§" title="TexMaths">
            <a:extLst>
              <a:ext uri="{FF2B5EF4-FFF2-40B4-BE49-F238E27FC236}">
                <a16:creationId xmlns:a16="http://schemas.microsoft.com/office/drawing/2014/main" id="{0D5CC459-DDAB-445A-A01D-68FD485CB862}"/>
              </a:ext>
            </a:extLst>
          </p:cNvPr>
          <p:cNvGrpSpPr/>
          <p:nvPr/>
        </p:nvGrpSpPr>
        <p:grpSpPr>
          <a:xfrm>
            <a:off x="1505880" y="2728080"/>
            <a:ext cx="177840" cy="180360"/>
            <a:chOff x="1505880" y="2728080"/>
            <a:chExt cx="177840" cy="180360"/>
          </a:xfrm>
        </p:grpSpPr>
        <p:sp>
          <p:nvSpPr>
            <p:cNvPr id="157" name="Freeform: Shape 156">
              <a:extLst>
                <a:ext uri="{FF2B5EF4-FFF2-40B4-BE49-F238E27FC236}">
                  <a16:creationId xmlns:a16="http://schemas.microsoft.com/office/drawing/2014/main" id="{5C7BB0BA-A4CE-4970-BFCE-0F9FA20618D1}"/>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8" name="Freeform: Shape 157">
              <a:extLst>
                <a:ext uri="{FF2B5EF4-FFF2-40B4-BE49-F238E27FC236}">
                  <a16:creationId xmlns:a16="http://schemas.microsoft.com/office/drawing/2014/main" id="{2CF6EB8B-5CD5-47EC-9367-383ED4069E20}"/>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59" name="TextBox 158">
            <a:extLst>
              <a:ext uri="{FF2B5EF4-FFF2-40B4-BE49-F238E27FC236}">
                <a16:creationId xmlns:a16="http://schemas.microsoft.com/office/drawing/2014/main" id="{F862B544-0C8C-4B88-B793-BDF5360D6D9D}"/>
              </a:ext>
            </a:extLst>
          </p:cNvPr>
          <p:cNvSpPr txBox="1"/>
          <p:nvPr/>
        </p:nvSpPr>
        <p:spPr>
          <a:xfrm>
            <a:off x="1937373" y="2333506"/>
            <a:ext cx="774292"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FF00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FF0000"/>
                </a:solidFill>
                <a:latin typeface="Liberation Sans" pitchFamily="18"/>
                <a:ea typeface="Noto Sans CJK SC Regular" pitchFamily="2"/>
                <a:cs typeface="FreeSans" pitchFamily="2"/>
              </a:rPr>
              <a:t>0,1</a:t>
            </a:r>
            <a:r>
              <a:rPr lang="en-GB" sz="1800" b="0" i="0" u="none" strike="noStrike" kern="1200" cap="none" dirty="0">
                <a:ln>
                  <a:noFill/>
                </a:ln>
                <a:solidFill>
                  <a:srgbClr val="FF0000"/>
                </a:solidFill>
                <a:latin typeface="Liberation Sans" pitchFamily="18"/>
                <a:ea typeface="Noto Sans CJK SC Regular" pitchFamily="2"/>
                <a:cs typeface="FreeSans" pitchFamily="2"/>
              </a:rPr>
              <a:t>&gt;0</a:t>
            </a:r>
          </a:p>
        </p:txBody>
      </p:sp>
      <p:sp>
        <p:nvSpPr>
          <p:cNvPr id="160" name="TextBox 159">
            <a:extLst>
              <a:ext uri="{FF2B5EF4-FFF2-40B4-BE49-F238E27FC236}">
                <a16:creationId xmlns:a16="http://schemas.microsoft.com/office/drawing/2014/main" id="{9B7EE146-54DA-4ECF-9FB0-FBD51E13C072}"/>
              </a:ext>
            </a:extLst>
          </p:cNvPr>
          <p:cNvSpPr txBox="1"/>
          <p:nvPr/>
        </p:nvSpPr>
        <p:spPr>
          <a:xfrm>
            <a:off x="3785081" y="3077279"/>
            <a:ext cx="848479"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FF00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FF0000"/>
                </a:solidFill>
                <a:latin typeface="Liberation Sans" pitchFamily="18"/>
                <a:ea typeface="Noto Sans CJK SC Regular" pitchFamily="2"/>
                <a:cs typeface="FreeSans" pitchFamily="2"/>
              </a:rPr>
              <a:t>0,11</a:t>
            </a:r>
            <a:r>
              <a:rPr lang="en-GB" sz="1800" b="0" i="0" u="none" strike="noStrike" kern="1200" cap="none" dirty="0">
                <a:ln>
                  <a:noFill/>
                </a:ln>
                <a:solidFill>
                  <a:srgbClr val="FF0000"/>
                </a:solidFill>
                <a:latin typeface="Liberation Sans" pitchFamily="18"/>
                <a:ea typeface="Noto Sans CJK SC Regular" pitchFamily="2"/>
                <a:cs typeface="FreeSans" pitchFamily="2"/>
              </a:rPr>
              <a:t>&gt;0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page2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9753-7278-4092-8854-4FEE03E3DAD7}"/>
              </a:ext>
            </a:extLst>
          </p:cNvPr>
          <p:cNvSpPr txBox="1">
            <a:spLocks noGrp="1"/>
          </p:cNvSpPr>
          <p:nvPr>
            <p:ph type="title" idx="4294967295"/>
          </p:nvPr>
        </p:nvSpPr>
        <p:spPr>
          <a:xfrm>
            <a:off x="503999" y="453079"/>
            <a:ext cx="9071640" cy="492443"/>
          </a:xfrm>
        </p:spPr>
        <p:txBody>
          <a:bodyPr>
            <a:spAutoFit/>
          </a:bodyPr>
          <a:lstStyle/>
          <a:p>
            <a:pPr lvl="0"/>
            <a:r>
              <a:rPr lang="en-GB" dirty="0"/>
              <a:t>An equivalent cardinality minimisation problem</a:t>
            </a:r>
          </a:p>
        </p:txBody>
      </p:sp>
      <p:grpSp>
        <p:nvGrpSpPr>
          <p:cNvPr id="3" name="Group 2" descr="22§display§\begin{equation*} \label{eq:lp_trans} \begin{aligned}&#10;\text {find }  \quad &amp;  \mathbf{p}_i &amp; \\&#10;\text {s.t. }  \quad &amp;  \mathbf{p}_i\in \mathcal{S}_1 \lor   \dots \lor  \mathbf{p}_i  \in    \mathcal{S}_n&#10;\end{aligned} \end{equation*}§svg§600§TRUE§" title="TexMaths">
            <a:extLst>
              <a:ext uri="{FF2B5EF4-FFF2-40B4-BE49-F238E27FC236}">
                <a16:creationId xmlns:a16="http://schemas.microsoft.com/office/drawing/2014/main" id="{A51552A0-1FCC-4CE5-8056-F0B29B7F0181}"/>
              </a:ext>
            </a:extLst>
          </p:cNvPr>
          <p:cNvGrpSpPr/>
          <p:nvPr/>
        </p:nvGrpSpPr>
        <p:grpSpPr>
          <a:xfrm>
            <a:off x="5298840" y="2164680"/>
            <a:ext cx="3593880" cy="668160"/>
            <a:chOff x="5298840" y="2164680"/>
            <a:chExt cx="3593880" cy="668160"/>
          </a:xfrm>
        </p:grpSpPr>
        <p:sp>
          <p:nvSpPr>
            <p:cNvPr id="4" name="Freeform: Shape 3">
              <a:extLst>
                <a:ext uri="{FF2B5EF4-FFF2-40B4-BE49-F238E27FC236}">
                  <a16:creationId xmlns:a16="http://schemas.microsoft.com/office/drawing/2014/main" id="{A6C4D7B6-5BD8-4C5D-8EA9-5DD7690174CB}"/>
                </a:ext>
              </a:extLst>
            </p:cNvPr>
            <p:cNvSpPr/>
            <p:nvPr/>
          </p:nvSpPr>
          <p:spPr>
            <a:xfrm>
              <a:off x="5298840" y="2168639"/>
              <a:ext cx="3593880" cy="664200"/>
            </a:xfrm>
            <a:custGeom>
              <a:avLst/>
              <a:gdLst/>
              <a:ahLst/>
              <a:cxnLst>
                <a:cxn ang="3cd4">
                  <a:pos x="hc" y="t"/>
                </a:cxn>
                <a:cxn ang="cd2">
                  <a:pos x="l" y="vc"/>
                </a:cxn>
                <a:cxn ang="cd4">
                  <a:pos x="hc" y="b"/>
                </a:cxn>
                <a:cxn ang="0">
                  <a:pos x="r" y="vc"/>
                </a:cxn>
              </a:cxnLst>
              <a:rect l="l" t="t" r="r" b="b"/>
              <a:pathLst>
                <a:path w="9984" h="1846">
                  <a:moveTo>
                    <a:pt x="4992" y="1846"/>
                  </a:moveTo>
                  <a:lnTo>
                    <a:pt x="0" y="1846"/>
                  </a:lnTo>
                  <a:lnTo>
                    <a:pt x="0" y="0"/>
                  </a:lnTo>
                  <a:lnTo>
                    <a:pt x="9984" y="0"/>
                  </a:lnTo>
                  <a:lnTo>
                    <a:pt x="9984" y="18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9D7C4CA7-05BC-46A7-AA16-F596F4BEF69D}"/>
                </a:ext>
              </a:extLst>
            </p:cNvPr>
            <p:cNvSpPr/>
            <p:nvPr/>
          </p:nvSpPr>
          <p:spPr>
            <a:xfrm>
              <a:off x="5306040" y="216468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8A657C06-0338-44C0-B0CE-DA22F6520841}"/>
                </a:ext>
              </a:extLst>
            </p:cNvPr>
            <p:cNvSpPr/>
            <p:nvPr/>
          </p:nvSpPr>
          <p:spPr>
            <a:xfrm>
              <a:off x="5461920" y="223848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ACA2FCAB-8B35-41C4-87CF-C2165E2D1DEC}"/>
                </a:ext>
              </a:extLst>
            </p:cNvPr>
            <p:cNvSpPr/>
            <p:nvPr/>
          </p:nvSpPr>
          <p:spPr>
            <a:xfrm>
              <a:off x="5616360" y="216792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B11CF22D-125E-4B15-88AD-6E99DC35AF80}"/>
                </a:ext>
              </a:extLst>
            </p:cNvPr>
            <p:cNvSpPr/>
            <p:nvPr/>
          </p:nvSpPr>
          <p:spPr>
            <a:xfrm>
              <a:off x="6143760" y="22359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3E57EE83-47B8-415B-9F38-C57D93214C28}"/>
                </a:ext>
              </a:extLst>
            </p:cNvPr>
            <p:cNvSpPr/>
            <p:nvPr/>
          </p:nvSpPr>
          <p:spPr>
            <a:xfrm>
              <a:off x="6320520" y="2274119"/>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FD7A82A3-9AA2-47F3-A6FF-FCAC4D4E2F69}"/>
                </a:ext>
              </a:extLst>
            </p:cNvPr>
            <p:cNvSpPr/>
            <p:nvPr/>
          </p:nvSpPr>
          <p:spPr>
            <a:xfrm>
              <a:off x="5368680" y="265428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A0843B89-0B00-4387-896B-2D6B683B6634}"/>
                </a:ext>
              </a:extLst>
            </p:cNvPr>
            <p:cNvSpPr/>
            <p:nvPr/>
          </p:nvSpPr>
          <p:spPr>
            <a:xfrm>
              <a:off x="5492160" y="27493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4B550858-B1CD-4E79-9B5E-CEA0A8799BC7}"/>
                </a:ext>
              </a:extLst>
            </p:cNvPr>
            <p:cNvSpPr/>
            <p:nvPr/>
          </p:nvSpPr>
          <p:spPr>
            <a:xfrm>
              <a:off x="5550840" y="260748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5E0649AC-6893-4B22-B682-42CAABA26BFD}"/>
                </a:ext>
              </a:extLst>
            </p:cNvPr>
            <p:cNvSpPr/>
            <p:nvPr/>
          </p:nvSpPr>
          <p:spPr>
            <a:xfrm>
              <a:off x="5677560" y="274932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33CFBEFB-78E2-4C30-98A8-5652D76C4135}"/>
                </a:ext>
              </a:extLst>
            </p:cNvPr>
            <p:cNvSpPr/>
            <p:nvPr/>
          </p:nvSpPr>
          <p:spPr>
            <a:xfrm>
              <a:off x="6143760" y="26535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F5F54846-A2BC-4E44-BBBA-80B3F5632D02}"/>
                </a:ext>
              </a:extLst>
            </p:cNvPr>
            <p:cNvSpPr/>
            <p:nvPr/>
          </p:nvSpPr>
          <p:spPr>
            <a:xfrm>
              <a:off x="6320520" y="26913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9BAB31B4-C9EB-4630-A852-2A7CD7932B7E}"/>
                </a:ext>
              </a:extLst>
            </p:cNvPr>
            <p:cNvSpPr/>
            <p:nvPr/>
          </p:nvSpPr>
          <p:spPr>
            <a:xfrm>
              <a:off x="6504479" y="262872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1"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1"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D4988590-8973-4657-9373-99F9ACAE237E}"/>
                </a:ext>
              </a:extLst>
            </p:cNvPr>
            <p:cNvSpPr/>
            <p:nvPr/>
          </p:nvSpPr>
          <p:spPr>
            <a:xfrm>
              <a:off x="6748199" y="258300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B0FCF9C7-37EE-42F4-B9D4-7BA9C10853B4}"/>
                </a:ext>
              </a:extLst>
            </p:cNvPr>
            <p:cNvSpPr/>
            <p:nvPr/>
          </p:nvSpPr>
          <p:spPr>
            <a:xfrm>
              <a:off x="6932880" y="26913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00454659-0954-4E0D-839C-B51C81F22FF0}"/>
                </a:ext>
              </a:extLst>
            </p:cNvPr>
            <p:cNvSpPr/>
            <p:nvPr/>
          </p:nvSpPr>
          <p:spPr>
            <a:xfrm>
              <a:off x="7113240" y="261216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05C43650-3C75-41F1-A2BE-07077991A62C}"/>
                </a:ext>
              </a:extLst>
            </p:cNvPr>
            <p:cNvSpPr/>
            <p:nvPr/>
          </p:nvSpPr>
          <p:spPr>
            <a:xfrm>
              <a:off x="7368479" y="26946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A18937DB-8D5A-4CB8-B43A-6233273F9157}"/>
                </a:ext>
              </a:extLst>
            </p:cNvPr>
            <p:cNvSpPr/>
            <p:nvPr/>
          </p:nvSpPr>
          <p:spPr>
            <a:xfrm>
              <a:off x="7491960" y="26946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DE822451-6480-49E5-9969-5EE27828B921}"/>
                </a:ext>
              </a:extLst>
            </p:cNvPr>
            <p:cNvSpPr/>
            <p:nvPr/>
          </p:nvSpPr>
          <p:spPr>
            <a:xfrm>
              <a:off x="7615440" y="26946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2E9B70DA-6790-4721-93EF-4A901803D285}"/>
                </a:ext>
              </a:extLst>
            </p:cNvPr>
            <p:cNvSpPr/>
            <p:nvPr/>
          </p:nvSpPr>
          <p:spPr>
            <a:xfrm>
              <a:off x="7746840" y="261216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F48EC2CA-E425-42DA-BBC6-39688E3BFCBF}"/>
                </a:ext>
              </a:extLst>
            </p:cNvPr>
            <p:cNvSpPr/>
            <p:nvPr/>
          </p:nvSpPr>
          <p:spPr>
            <a:xfrm>
              <a:off x="7988400" y="26535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7049F03B-DA1E-4D06-A3F8-AB1B02356F25}"/>
                </a:ext>
              </a:extLst>
            </p:cNvPr>
            <p:cNvSpPr/>
            <p:nvPr/>
          </p:nvSpPr>
          <p:spPr>
            <a:xfrm>
              <a:off x="8164440" y="26913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3EA83789-2F3A-43C0-980E-4DB1870DD339}"/>
                </a:ext>
              </a:extLst>
            </p:cNvPr>
            <p:cNvSpPr/>
            <p:nvPr/>
          </p:nvSpPr>
          <p:spPr>
            <a:xfrm>
              <a:off x="8348040" y="262872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1" y="209"/>
                  </a:lnTo>
                  <a:cubicBezTo>
                    <a:pt x="42" y="106"/>
                    <a:pt x="130" y="31"/>
                    <a:pt x="240" y="31"/>
                  </a:cubicBezTo>
                  <a:lnTo>
                    <a:pt x="361" y="31"/>
                  </a:lnTo>
                  <a:cubicBezTo>
                    <a:pt x="374" y="31"/>
                    <a:pt x="389" y="31"/>
                    <a:pt x="389" y="15"/>
                  </a:cubicBezTo>
                  <a:cubicBezTo>
                    <a:pt x="389" y="0"/>
                    <a:pt x="374" y="0"/>
                    <a:pt x="361" y="0"/>
                  </a:cubicBezTo>
                  <a:lnTo>
                    <a:pt x="238" y="0"/>
                  </a:lnTo>
                  <a:cubicBezTo>
                    <a:pt x="106" y="0"/>
                    <a:pt x="0" y="101"/>
                    <a:pt x="0" y="224"/>
                  </a:cubicBezTo>
                  <a:cubicBezTo>
                    <a:pt x="0" y="350"/>
                    <a:pt x="106" y="451"/>
                    <a:pt x="238" y="451"/>
                  </a:cubicBezTo>
                  <a:lnTo>
                    <a:pt x="361" y="451"/>
                  </a:lnTo>
                  <a:cubicBezTo>
                    <a:pt x="374" y="451"/>
                    <a:pt x="389" y="451"/>
                    <a:pt x="389" y="436"/>
                  </a:cubicBezTo>
                  <a:cubicBezTo>
                    <a:pt x="389" y="420"/>
                    <a:pt x="374" y="420"/>
                    <a:pt x="361" y="420"/>
                  </a:cubicBezTo>
                  <a:lnTo>
                    <a:pt x="240" y="420"/>
                  </a:lnTo>
                  <a:cubicBezTo>
                    <a:pt x="130" y="420"/>
                    <a:pt x="42" y="345"/>
                    <a:pt x="31"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07BD4D57-FC82-4AD6-930D-BB5ED8351933}"/>
                </a:ext>
              </a:extLst>
            </p:cNvPr>
            <p:cNvSpPr/>
            <p:nvPr/>
          </p:nvSpPr>
          <p:spPr>
            <a:xfrm>
              <a:off x="8592840" y="258300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0723640E-B2F6-4C31-9DD4-699D426482E9}"/>
                </a:ext>
              </a:extLst>
            </p:cNvPr>
            <p:cNvSpPr/>
            <p:nvPr/>
          </p:nvSpPr>
          <p:spPr>
            <a:xfrm>
              <a:off x="8764920" y="273492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4"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9"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9" name="Group 28" descr="72§display§\Leftrightarrow§svg§600§TRUE§" title="TexMaths">
            <a:extLst>
              <a:ext uri="{FF2B5EF4-FFF2-40B4-BE49-F238E27FC236}">
                <a16:creationId xmlns:a16="http://schemas.microsoft.com/office/drawing/2014/main" id="{154A4DBE-1085-4485-8889-E6F5C3FD7343}"/>
              </a:ext>
            </a:extLst>
          </p:cNvPr>
          <p:cNvGrpSpPr/>
          <p:nvPr/>
        </p:nvGrpSpPr>
        <p:grpSpPr>
          <a:xfrm>
            <a:off x="6866280" y="3060000"/>
            <a:ext cx="909359" cy="502560"/>
            <a:chOff x="6866280" y="3060000"/>
            <a:chExt cx="909359" cy="502560"/>
          </a:xfrm>
        </p:grpSpPr>
        <p:sp>
          <p:nvSpPr>
            <p:cNvPr id="30" name="Freeform: Shape 29">
              <a:extLst>
                <a:ext uri="{FF2B5EF4-FFF2-40B4-BE49-F238E27FC236}">
                  <a16:creationId xmlns:a16="http://schemas.microsoft.com/office/drawing/2014/main" id="{056A0BBD-65B2-4ED0-BE20-88EACF012F10}"/>
                </a:ext>
              </a:extLst>
            </p:cNvPr>
            <p:cNvSpPr/>
            <p:nvPr/>
          </p:nvSpPr>
          <p:spPr>
            <a:xfrm>
              <a:off x="6866280" y="3205080"/>
              <a:ext cx="909359" cy="214920"/>
            </a:xfrm>
            <a:custGeom>
              <a:avLst/>
              <a:gdLst/>
              <a:ahLst/>
              <a:cxnLst>
                <a:cxn ang="3cd4">
                  <a:pos x="hc" y="t"/>
                </a:cxn>
                <a:cxn ang="cd2">
                  <a:pos x="l" y="vc"/>
                </a:cxn>
                <a:cxn ang="cd4">
                  <a:pos x="hc" y="b"/>
                </a:cxn>
                <a:cxn ang="0">
                  <a:pos x="r" y="vc"/>
                </a:cxn>
              </a:cxnLst>
              <a:rect l="l" t="t" r="r" b="b"/>
              <a:pathLst>
                <a:path w="2527" h="598">
                  <a:moveTo>
                    <a:pt x="1267" y="598"/>
                  </a:moveTo>
                  <a:lnTo>
                    <a:pt x="0" y="598"/>
                  </a:lnTo>
                  <a:lnTo>
                    <a:pt x="0" y="0"/>
                  </a:lnTo>
                  <a:lnTo>
                    <a:pt x="2527" y="0"/>
                  </a:lnTo>
                  <a:lnTo>
                    <a:pt x="2527" y="59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1C92F6FD-A1CE-42D3-923C-F7BC25B10FC2}"/>
                </a:ext>
              </a:extLst>
            </p:cNvPr>
            <p:cNvSpPr/>
            <p:nvPr/>
          </p:nvSpPr>
          <p:spPr>
            <a:xfrm>
              <a:off x="6897240" y="3060000"/>
              <a:ext cx="849600" cy="502560"/>
            </a:xfrm>
            <a:custGeom>
              <a:avLst/>
              <a:gdLst/>
              <a:ahLst/>
              <a:cxnLst>
                <a:cxn ang="3cd4">
                  <a:pos x="hc" y="t"/>
                </a:cxn>
                <a:cxn ang="cd2">
                  <a:pos x="l" y="vc"/>
                </a:cxn>
                <a:cxn ang="cd4">
                  <a:pos x="hc" y="b"/>
                </a:cxn>
                <a:cxn ang="0">
                  <a:pos x="r" y="vc"/>
                </a:cxn>
              </a:cxnLst>
              <a:rect l="l" t="t" r="r" b="b"/>
              <a:pathLst>
                <a:path w="2361" h="1397">
                  <a:moveTo>
                    <a:pt x="562" y="403"/>
                  </a:moveTo>
                  <a:cubicBezTo>
                    <a:pt x="706" y="238"/>
                    <a:pt x="778" y="50"/>
                    <a:pt x="778" y="29"/>
                  </a:cubicBezTo>
                  <a:cubicBezTo>
                    <a:pt x="778" y="0"/>
                    <a:pt x="749" y="0"/>
                    <a:pt x="727" y="0"/>
                  </a:cubicBezTo>
                  <a:cubicBezTo>
                    <a:pt x="691" y="0"/>
                    <a:pt x="691" y="0"/>
                    <a:pt x="670" y="50"/>
                  </a:cubicBezTo>
                  <a:cubicBezTo>
                    <a:pt x="562" y="288"/>
                    <a:pt x="374" y="518"/>
                    <a:pt x="43" y="662"/>
                  </a:cubicBezTo>
                  <a:cubicBezTo>
                    <a:pt x="7" y="677"/>
                    <a:pt x="0" y="684"/>
                    <a:pt x="0" y="699"/>
                  </a:cubicBezTo>
                  <a:cubicBezTo>
                    <a:pt x="0" y="706"/>
                    <a:pt x="0" y="713"/>
                    <a:pt x="0" y="713"/>
                  </a:cubicBezTo>
                  <a:cubicBezTo>
                    <a:pt x="7" y="720"/>
                    <a:pt x="7" y="720"/>
                    <a:pt x="58" y="749"/>
                  </a:cubicBezTo>
                  <a:cubicBezTo>
                    <a:pt x="338" y="864"/>
                    <a:pt x="547" y="1080"/>
                    <a:pt x="677" y="1375"/>
                  </a:cubicBezTo>
                  <a:cubicBezTo>
                    <a:pt x="691" y="1397"/>
                    <a:pt x="698" y="1397"/>
                    <a:pt x="727" y="1397"/>
                  </a:cubicBezTo>
                  <a:cubicBezTo>
                    <a:pt x="749" y="1397"/>
                    <a:pt x="778" y="1397"/>
                    <a:pt x="778" y="1368"/>
                  </a:cubicBezTo>
                  <a:cubicBezTo>
                    <a:pt x="778" y="1347"/>
                    <a:pt x="706" y="1159"/>
                    <a:pt x="562" y="994"/>
                  </a:cubicBezTo>
                  <a:lnTo>
                    <a:pt x="1807" y="994"/>
                  </a:lnTo>
                  <a:cubicBezTo>
                    <a:pt x="1663" y="1159"/>
                    <a:pt x="1584" y="1347"/>
                    <a:pt x="1584" y="1368"/>
                  </a:cubicBezTo>
                  <a:cubicBezTo>
                    <a:pt x="1584" y="1397"/>
                    <a:pt x="1613" y="1397"/>
                    <a:pt x="1634" y="1397"/>
                  </a:cubicBezTo>
                  <a:cubicBezTo>
                    <a:pt x="1670" y="1397"/>
                    <a:pt x="1670" y="1397"/>
                    <a:pt x="1692" y="1347"/>
                  </a:cubicBezTo>
                  <a:cubicBezTo>
                    <a:pt x="1800" y="1109"/>
                    <a:pt x="1987" y="879"/>
                    <a:pt x="2318" y="735"/>
                  </a:cubicBezTo>
                  <a:cubicBezTo>
                    <a:pt x="2354" y="720"/>
                    <a:pt x="2361" y="720"/>
                    <a:pt x="2361" y="699"/>
                  </a:cubicBezTo>
                  <a:cubicBezTo>
                    <a:pt x="2361" y="691"/>
                    <a:pt x="2361" y="691"/>
                    <a:pt x="2361" y="684"/>
                  </a:cubicBezTo>
                  <a:cubicBezTo>
                    <a:pt x="2354" y="677"/>
                    <a:pt x="2354" y="677"/>
                    <a:pt x="2304" y="655"/>
                  </a:cubicBezTo>
                  <a:cubicBezTo>
                    <a:pt x="2023" y="540"/>
                    <a:pt x="1814" y="324"/>
                    <a:pt x="1685" y="29"/>
                  </a:cubicBezTo>
                  <a:cubicBezTo>
                    <a:pt x="1677" y="0"/>
                    <a:pt x="1663" y="0"/>
                    <a:pt x="1634" y="0"/>
                  </a:cubicBezTo>
                  <a:cubicBezTo>
                    <a:pt x="1613" y="0"/>
                    <a:pt x="1584" y="0"/>
                    <a:pt x="1584" y="29"/>
                  </a:cubicBezTo>
                  <a:cubicBezTo>
                    <a:pt x="1584" y="50"/>
                    <a:pt x="1663" y="238"/>
                    <a:pt x="1807" y="403"/>
                  </a:cubicBezTo>
                  <a:close/>
                  <a:moveTo>
                    <a:pt x="461" y="893"/>
                  </a:moveTo>
                  <a:cubicBezTo>
                    <a:pt x="382" y="821"/>
                    <a:pt x="295" y="763"/>
                    <a:pt x="194" y="699"/>
                  </a:cubicBezTo>
                  <a:cubicBezTo>
                    <a:pt x="331" y="619"/>
                    <a:pt x="410" y="554"/>
                    <a:pt x="461" y="504"/>
                  </a:cubicBezTo>
                  <a:lnTo>
                    <a:pt x="1901" y="504"/>
                  </a:lnTo>
                  <a:cubicBezTo>
                    <a:pt x="1980" y="576"/>
                    <a:pt x="2066" y="641"/>
                    <a:pt x="2167" y="699"/>
                  </a:cubicBezTo>
                  <a:cubicBezTo>
                    <a:pt x="2030" y="778"/>
                    <a:pt x="1951" y="843"/>
                    <a:pt x="1901" y="89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pic>
        <p:nvPicPr>
          <p:cNvPr id="71" name="Picture 70">
            <a:extLst>
              <a:ext uri="{FF2B5EF4-FFF2-40B4-BE49-F238E27FC236}">
                <a16:creationId xmlns:a16="http://schemas.microsoft.com/office/drawing/2014/main" id="{EF58F971-9ED4-464D-9525-3700D42B55E1}"/>
              </a:ext>
            </a:extLst>
          </p:cNvPr>
          <p:cNvPicPr>
            <a:picLocks noChangeAspect="1"/>
          </p:cNvPicPr>
          <p:nvPr/>
        </p:nvPicPr>
        <p:blipFill>
          <a:blip r:embed="rId3">
            <a:lum/>
            <a:alphaModFix/>
          </a:blip>
          <a:srcRect/>
          <a:stretch>
            <a:fillRect/>
          </a:stretch>
        </p:blipFill>
        <p:spPr>
          <a:xfrm>
            <a:off x="503640" y="1910880"/>
            <a:ext cx="4426920" cy="2489760"/>
          </a:xfrm>
          <a:prstGeom prst="rect">
            <a:avLst/>
          </a:prstGeom>
          <a:noFill/>
          <a:ln>
            <a:noFill/>
          </a:ln>
        </p:spPr>
      </p:pic>
      <p:grpSp>
        <p:nvGrpSpPr>
          <p:cNvPr id="90" name="Group 89" descr="22§display§\begin{equation*} \label{eq:lp_trans} \begin{aligned}&#10;\text {find }  \quad &amp;  \mathbf{p}_i , \mathbf{c}_i &amp; \\&#10;\text {min }  \quad &amp;  card( \mathbf{c}_i)  \\&#10;\text{s.t.} \quad &amp; \mathbf{S}_j \mathbf{p}_i - \mathbf{1}  c_{i,j}   \leq \mathbf{s}_j &amp; \forall j&#10;\end{aligned} \end{equation*}§svg§600§TRUE§" title="TexMaths">
            <a:extLst>
              <a:ext uri="{FF2B5EF4-FFF2-40B4-BE49-F238E27FC236}">
                <a16:creationId xmlns:a16="http://schemas.microsoft.com/office/drawing/2014/main" id="{5E01E3C8-5173-4748-A2F8-1660993ABDE1}"/>
              </a:ext>
            </a:extLst>
          </p:cNvPr>
          <p:cNvGrpSpPr/>
          <p:nvPr/>
        </p:nvGrpSpPr>
        <p:grpSpPr>
          <a:xfrm>
            <a:off x="5299559" y="3640680"/>
            <a:ext cx="3461400" cy="1113120"/>
            <a:chOff x="5299559" y="3640680"/>
            <a:chExt cx="3461400" cy="1113120"/>
          </a:xfrm>
        </p:grpSpPr>
        <p:sp>
          <p:nvSpPr>
            <p:cNvPr id="91" name="Freeform: Shape 90">
              <a:extLst>
                <a:ext uri="{FF2B5EF4-FFF2-40B4-BE49-F238E27FC236}">
                  <a16:creationId xmlns:a16="http://schemas.microsoft.com/office/drawing/2014/main" id="{6FDFC6DE-C02E-4400-B8E6-5E6C43524DAF}"/>
                </a:ext>
              </a:extLst>
            </p:cNvPr>
            <p:cNvSpPr/>
            <p:nvPr/>
          </p:nvSpPr>
          <p:spPr>
            <a:xfrm>
              <a:off x="5299559" y="3644639"/>
              <a:ext cx="3461400" cy="1107720"/>
            </a:xfrm>
            <a:custGeom>
              <a:avLst/>
              <a:gdLst/>
              <a:ahLst/>
              <a:cxnLst>
                <a:cxn ang="3cd4">
                  <a:pos x="hc" y="t"/>
                </a:cxn>
                <a:cxn ang="cd2">
                  <a:pos x="l" y="vc"/>
                </a:cxn>
                <a:cxn ang="cd4">
                  <a:pos x="hc" y="b"/>
                </a:cxn>
                <a:cxn ang="0">
                  <a:pos x="r" y="vc"/>
                </a:cxn>
              </a:cxnLst>
              <a:rect l="l" t="t" r="r" b="b"/>
              <a:pathLst>
                <a:path w="9616" h="3078">
                  <a:moveTo>
                    <a:pt x="4807" y="3078"/>
                  </a:moveTo>
                  <a:lnTo>
                    <a:pt x="0" y="3078"/>
                  </a:lnTo>
                  <a:lnTo>
                    <a:pt x="0" y="0"/>
                  </a:lnTo>
                  <a:lnTo>
                    <a:pt x="9616" y="0"/>
                  </a:lnTo>
                  <a:lnTo>
                    <a:pt x="9616" y="307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2" name="Freeform: Shape 91">
              <a:extLst>
                <a:ext uri="{FF2B5EF4-FFF2-40B4-BE49-F238E27FC236}">
                  <a16:creationId xmlns:a16="http://schemas.microsoft.com/office/drawing/2014/main" id="{F9932B27-A834-4ECB-9FDA-7E6F92B75E2D}"/>
                </a:ext>
              </a:extLst>
            </p:cNvPr>
            <p:cNvSpPr/>
            <p:nvPr/>
          </p:nvSpPr>
          <p:spPr>
            <a:xfrm>
              <a:off x="5306759" y="364068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5" name="Freeform: Shape 94">
              <a:extLst>
                <a:ext uri="{FF2B5EF4-FFF2-40B4-BE49-F238E27FC236}">
                  <a16:creationId xmlns:a16="http://schemas.microsoft.com/office/drawing/2014/main" id="{563AA160-F454-4670-A6D3-11E9285B47D2}"/>
                </a:ext>
              </a:extLst>
            </p:cNvPr>
            <p:cNvSpPr/>
            <p:nvPr/>
          </p:nvSpPr>
          <p:spPr>
            <a:xfrm>
              <a:off x="5462640" y="371448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6" name="Freeform: Shape 95">
              <a:extLst>
                <a:ext uri="{FF2B5EF4-FFF2-40B4-BE49-F238E27FC236}">
                  <a16:creationId xmlns:a16="http://schemas.microsoft.com/office/drawing/2014/main" id="{04EC6635-254A-4347-BD54-AC266BED8ACD}"/>
                </a:ext>
              </a:extLst>
            </p:cNvPr>
            <p:cNvSpPr/>
            <p:nvPr/>
          </p:nvSpPr>
          <p:spPr>
            <a:xfrm>
              <a:off x="5617080" y="364392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7" name="Freeform: Shape 96">
              <a:extLst>
                <a:ext uri="{FF2B5EF4-FFF2-40B4-BE49-F238E27FC236}">
                  <a16:creationId xmlns:a16="http://schemas.microsoft.com/office/drawing/2014/main" id="{DB200873-6D51-49AC-9743-E1BFC9D191AE}"/>
                </a:ext>
              </a:extLst>
            </p:cNvPr>
            <p:cNvSpPr/>
            <p:nvPr/>
          </p:nvSpPr>
          <p:spPr>
            <a:xfrm>
              <a:off x="6144479" y="371196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8" name="Freeform: Shape 97">
              <a:extLst>
                <a:ext uri="{FF2B5EF4-FFF2-40B4-BE49-F238E27FC236}">
                  <a16:creationId xmlns:a16="http://schemas.microsoft.com/office/drawing/2014/main" id="{CF5CE006-A8C6-469B-B85C-DCE7462E0A03}"/>
                </a:ext>
              </a:extLst>
            </p:cNvPr>
            <p:cNvSpPr/>
            <p:nvPr/>
          </p:nvSpPr>
          <p:spPr>
            <a:xfrm>
              <a:off x="6321240" y="3750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9" name="Freeform: Shape 98">
              <a:extLst>
                <a:ext uri="{FF2B5EF4-FFF2-40B4-BE49-F238E27FC236}">
                  <a16:creationId xmlns:a16="http://schemas.microsoft.com/office/drawing/2014/main" id="{13C360E9-5DEC-423C-8954-6E9E78535378}"/>
                </a:ext>
              </a:extLst>
            </p:cNvPr>
            <p:cNvSpPr/>
            <p:nvPr/>
          </p:nvSpPr>
          <p:spPr>
            <a:xfrm>
              <a:off x="6428160" y="380772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3" y="70"/>
                  </a:cubicBezTo>
                  <a:cubicBezTo>
                    <a:pt x="75" y="70"/>
                    <a:pt x="75" y="70"/>
                    <a:pt x="75" y="81"/>
                  </a:cubicBezTo>
                  <a:cubicBezTo>
                    <a:pt x="75" y="141"/>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0" name="Freeform: Shape 99">
              <a:extLst>
                <a:ext uri="{FF2B5EF4-FFF2-40B4-BE49-F238E27FC236}">
                  <a16:creationId xmlns:a16="http://schemas.microsoft.com/office/drawing/2014/main" id="{8F3ED553-9EFF-4302-825D-4F2D2FE5C3FF}"/>
                </a:ext>
              </a:extLst>
            </p:cNvPr>
            <p:cNvSpPr/>
            <p:nvPr/>
          </p:nvSpPr>
          <p:spPr>
            <a:xfrm>
              <a:off x="6538320" y="37112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1" name="Freeform: Shape 100">
              <a:extLst>
                <a:ext uri="{FF2B5EF4-FFF2-40B4-BE49-F238E27FC236}">
                  <a16:creationId xmlns:a16="http://schemas.microsoft.com/office/drawing/2014/main" id="{3B6DACE4-475A-445B-AD81-FE6F2315A623}"/>
                </a:ext>
              </a:extLst>
            </p:cNvPr>
            <p:cNvSpPr/>
            <p:nvPr/>
          </p:nvSpPr>
          <p:spPr>
            <a:xfrm>
              <a:off x="6678360" y="3750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2" name="Freeform: Shape 101">
              <a:extLst>
                <a:ext uri="{FF2B5EF4-FFF2-40B4-BE49-F238E27FC236}">
                  <a16:creationId xmlns:a16="http://schemas.microsoft.com/office/drawing/2014/main" id="{F98F4F52-7136-4CA5-968B-45B175DD36B6}"/>
                </a:ext>
              </a:extLst>
            </p:cNvPr>
            <p:cNvSpPr/>
            <p:nvPr/>
          </p:nvSpPr>
          <p:spPr>
            <a:xfrm>
              <a:off x="5308200" y="413172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3" name="Freeform: Shape 102">
              <a:extLst>
                <a:ext uri="{FF2B5EF4-FFF2-40B4-BE49-F238E27FC236}">
                  <a16:creationId xmlns:a16="http://schemas.microsoft.com/office/drawing/2014/main" id="{2BBC7633-EEFB-4FD0-A501-CE021F533D9E}"/>
                </a:ext>
              </a:extLst>
            </p:cNvPr>
            <p:cNvSpPr/>
            <p:nvPr/>
          </p:nvSpPr>
          <p:spPr>
            <a:xfrm>
              <a:off x="5539680" y="406836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4" name="Freeform: Shape 103">
              <a:extLst>
                <a:ext uri="{FF2B5EF4-FFF2-40B4-BE49-F238E27FC236}">
                  <a16:creationId xmlns:a16="http://schemas.microsoft.com/office/drawing/2014/main" id="{B9128E2E-1783-4FBD-9540-46E5C5FC2354}"/>
                </a:ext>
              </a:extLst>
            </p:cNvPr>
            <p:cNvSpPr/>
            <p:nvPr/>
          </p:nvSpPr>
          <p:spPr>
            <a:xfrm>
              <a:off x="5616360" y="41317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5" name="Freeform: Shape 104">
              <a:extLst>
                <a:ext uri="{FF2B5EF4-FFF2-40B4-BE49-F238E27FC236}">
                  <a16:creationId xmlns:a16="http://schemas.microsoft.com/office/drawing/2014/main" id="{E5B4BEB8-6557-4237-BACD-7FD31243F59C}"/>
                </a:ext>
              </a:extLst>
            </p:cNvPr>
            <p:cNvSpPr/>
            <p:nvPr/>
          </p:nvSpPr>
          <p:spPr>
            <a:xfrm>
              <a:off x="6146280" y="413172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6" name="Freeform: Shape 105">
              <a:extLst>
                <a:ext uri="{FF2B5EF4-FFF2-40B4-BE49-F238E27FC236}">
                  <a16:creationId xmlns:a16="http://schemas.microsoft.com/office/drawing/2014/main" id="{B13F00BF-AFF2-4DB1-A686-A658A6EDD114}"/>
                </a:ext>
              </a:extLst>
            </p:cNvPr>
            <p:cNvSpPr/>
            <p:nvPr/>
          </p:nvSpPr>
          <p:spPr>
            <a:xfrm>
              <a:off x="6265799" y="413172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7" name="Freeform: Shape 106">
              <a:extLst>
                <a:ext uri="{FF2B5EF4-FFF2-40B4-BE49-F238E27FC236}">
                  <a16:creationId xmlns:a16="http://schemas.microsoft.com/office/drawing/2014/main" id="{AA64F85D-9C65-49D3-A400-727E498A77A6}"/>
                </a:ext>
              </a:extLst>
            </p:cNvPr>
            <p:cNvSpPr/>
            <p:nvPr/>
          </p:nvSpPr>
          <p:spPr>
            <a:xfrm>
              <a:off x="6409080" y="413172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8" name="Freeform: Shape 107">
              <a:extLst>
                <a:ext uri="{FF2B5EF4-FFF2-40B4-BE49-F238E27FC236}">
                  <a16:creationId xmlns:a16="http://schemas.microsoft.com/office/drawing/2014/main" id="{B3548D4B-86E5-4C88-8042-2D2AFDB73EC5}"/>
                </a:ext>
              </a:extLst>
            </p:cNvPr>
            <p:cNvSpPr/>
            <p:nvPr/>
          </p:nvSpPr>
          <p:spPr>
            <a:xfrm>
              <a:off x="6545519" y="4061159"/>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9" name="Freeform: Shape 108">
              <a:extLst>
                <a:ext uri="{FF2B5EF4-FFF2-40B4-BE49-F238E27FC236}">
                  <a16:creationId xmlns:a16="http://schemas.microsoft.com/office/drawing/2014/main" id="{A9FDC4E9-25E2-405B-B91C-931205FCC723}"/>
                </a:ext>
              </a:extLst>
            </p:cNvPr>
            <p:cNvSpPr/>
            <p:nvPr/>
          </p:nvSpPr>
          <p:spPr>
            <a:xfrm>
              <a:off x="6706080" y="404603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0" name="Freeform: Shape 109">
              <a:extLst>
                <a:ext uri="{FF2B5EF4-FFF2-40B4-BE49-F238E27FC236}">
                  <a16:creationId xmlns:a16="http://schemas.microsoft.com/office/drawing/2014/main" id="{DF2CF502-AC5A-45E1-BAC1-863401DB0968}"/>
                </a:ext>
              </a:extLst>
            </p:cNvPr>
            <p:cNvSpPr/>
            <p:nvPr/>
          </p:nvSpPr>
          <p:spPr>
            <a:xfrm>
              <a:off x="6797160" y="41284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1" name="Freeform: Shape 110">
              <a:extLst>
                <a:ext uri="{FF2B5EF4-FFF2-40B4-BE49-F238E27FC236}">
                  <a16:creationId xmlns:a16="http://schemas.microsoft.com/office/drawing/2014/main" id="{C216F56B-DB92-4A66-8B10-49EF7935B90C}"/>
                </a:ext>
              </a:extLst>
            </p:cNvPr>
            <p:cNvSpPr/>
            <p:nvPr/>
          </p:nvSpPr>
          <p:spPr>
            <a:xfrm>
              <a:off x="6937560" y="41673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2" name="Freeform: Shape 111">
              <a:extLst>
                <a:ext uri="{FF2B5EF4-FFF2-40B4-BE49-F238E27FC236}">
                  <a16:creationId xmlns:a16="http://schemas.microsoft.com/office/drawing/2014/main" id="{3D807498-DA22-473E-822E-C41E603CB76F}"/>
                </a:ext>
              </a:extLst>
            </p:cNvPr>
            <p:cNvSpPr/>
            <p:nvPr/>
          </p:nvSpPr>
          <p:spPr>
            <a:xfrm>
              <a:off x="7036199" y="404603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2"/>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3" name="Freeform: Shape 112">
              <a:extLst>
                <a:ext uri="{FF2B5EF4-FFF2-40B4-BE49-F238E27FC236}">
                  <a16:creationId xmlns:a16="http://schemas.microsoft.com/office/drawing/2014/main" id="{EBDE55CB-4E7B-428E-83F8-3DF3BDDECCC1}"/>
                </a:ext>
              </a:extLst>
            </p:cNvPr>
            <p:cNvSpPr/>
            <p:nvPr/>
          </p:nvSpPr>
          <p:spPr>
            <a:xfrm>
              <a:off x="5492880" y="454752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4" name="Freeform: Shape 113">
              <a:extLst>
                <a:ext uri="{FF2B5EF4-FFF2-40B4-BE49-F238E27FC236}">
                  <a16:creationId xmlns:a16="http://schemas.microsoft.com/office/drawing/2014/main" id="{5A054C23-D2BB-4F0D-9F5D-7503F7052098}"/>
                </a:ext>
              </a:extLst>
            </p:cNvPr>
            <p:cNvSpPr/>
            <p:nvPr/>
          </p:nvSpPr>
          <p:spPr>
            <a:xfrm>
              <a:off x="5617080" y="46425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5" name="Freeform: Shape 114">
              <a:extLst>
                <a:ext uri="{FF2B5EF4-FFF2-40B4-BE49-F238E27FC236}">
                  <a16:creationId xmlns:a16="http://schemas.microsoft.com/office/drawing/2014/main" id="{7BE59189-C907-49F7-B72E-7A9AD8EADB53}"/>
                </a:ext>
              </a:extLst>
            </p:cNvPr>
            <p:cNvSpPr/>
            <p:nvPr/>
          </p:nvSpPr>
          <p:spPr>
            <a:xfrm>
              <a:off x="5675040" y="450072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0"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6" name="Freeform: Shape 115">
              <a:extLst>
                <a:ext uri="{FF2B5EF4-FFF2-40B4-BE49-F238E27FC236}">
                  <a16:creationId xmlns:a16="http://schemas.microsoft.com/office/drawing/2014/main" id="{F1D68716-AB9F-4D08-8A5A-ABC0B2EFAF92}"/>
                </a:ext>
              </a:extLst>
            </p:cNvPr>
            <p:cNvSpPr/>
            <p:nvPr/>
          </p:nvSpPr>
          <p:spPr>
            <a:xfrm>
              <a:off x="5801760" y="46425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7" name="Freeform: Shape 116">
              <a:extLst>
                <a:ext uri="{FF2B5EF4-FFF2-40B4-BE49-F238E27FC236}">
                  <a16:creationId xmlns:a16="http://schemas.microsoft.com/office/drawing/2014/main" id="{4038CD2B-97F9-4F0D-B11F-1FBC21A46A43}"/>
                </a:ext>
              </a:extLst>
            </p:cNvPr>
            <p:cNvSpPr/>
            <p:nvPr/>
          </p:nvSpPr>
          <p:spPr>
            <a:xfrm>
              <a:off x="6152400" y="447840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8" name="Freeform: Shape 117">
              <a:extLst>
                <a:ext uri="{FF2B5EF4-FFF2-40B4-BE49-F238E27FC236}">
                  <a16:creationId xmlns:a16="http://schemas.microsoft.com/office/drawing/2014/main" id="{D27B9D73-1DD3-4BBA-AF1F-1B3E7BE7AAF5}"/>
                </a:ext>
              </a:extLst>
            </p:cNvPr>
            <p:cNvSpPr/>
            <p:nvPr/>
          </p:nvSpPr>
          <p:spPr>
            <a:xfrm>
              <a:off x="6311880" y="45846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9" name="Freeform: Shape 118">
              <a:extLst>
                <a:ext uri="{FF2B5EF4-FFF2-40B4-BE49-F238E27FC236}">
                  <a16:creationId xmlns:a16="http://schemas.microsoft.com/office/drawing/2014/main" id="{A09A9993-0B88-45A1-A99C-055B451522FC}"/>
                </a:ext>
              </a:extLst>
            </p:cNvPr>
            <p:cNvSpPr/>
            <p:nvPr/>
          </p:nvSpPr>
          <p:spPr>
            <a:xfrm>
              <a:off x="6439320" y="45468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0" name="Freeform: Shape 119">
              <a:extLst>
                <a:ext uri="{FF2B5EF4-FFF2-40B4-BE49-F238E27FC236}">
                  <a16:creationId xmlns:a16="http://schemas.microsoft.com/office/drawing/2014/main" id="{6DE6F8CE-7E94-4211-BC4E-0B43AAD65C95}"/>
                </a:ext>
              </a:extLst>
            </p:cNvPr>
            <p:cNvSpPr/>
            <p:nvPr/>
          </p:nvSpPr>
          <p:spPr>
            <a:xfrm>
              <a:off x="6615000" y="45846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1" name="Freeform: Shape 120">
              <a:extLst>
                <a:ext uri="{FF2B5EF4-FFF2-40B4-BE49-F238E27FC236}">
                  <a16:creationId xmlns:a16="http://schemas.microsoft.com/office/drawing/2014/main" id="{4D35BB0F-16D1-41A8-8425-E5E8F8956391}"/>
                </a:ext>
              </a:extLst>
            </p:cNvPr>
            <p:cNvSpPr/>
            <p:nvPr/>
          </p:nvSpPr>
          <p:spPr>
            <a:xfrm>
              <a:off x="6783840" y="459720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2" name="Freeform: Shape 121">
              <a:extLst>
                <a:ext uri="{FF2B5EF4-FFF2-40B4-BE49-F238E27FC236}">
                  <a16:creationId xmlns:a16="http://schemas.microsoft.com/office/drawing/2014/main" id="{12793D87-FBB7-45C0-8BDD-5BC7BC8F019A}"/>
                </a:ext>
              </a:extLst>
            </p:cNvPr>
            <p:cNvSpPr/>
            <p:nvPr/>
          </p:nvSpPr>
          <p:spPr>
            <a:xfrm>
              <a:off x="7061760" y="44895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506CFB0A-2521-4CAD-BA84-DB47DCF8B13F}"/>
                </a:ext>
              </a:extLst>
            </p:cNvPr>
            <p:cNvSpPr/>
            <p:nvPr/>
          </p:nvSpPr>
          <p:spPr>
            <a:xfrm>
              <a:off x="7208999" y="45489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4" name="Freeform: Shape 123">
              <a:extLst>
                <a:ext uri="{FF2B5EF4-FFF2-40B4-BE49-F238E27FC236}">
                  <a16:creationId xmlns:a16="http://schemas.microsoft.com/office/drawing/2014/main" id="{E78E32F7-DC34-4F79-B79D-A00E731FE2B9}"/>
                </a:ext>
              </a:extLst>
            </p:cNvPr>
            <p:cNvSpPr/>
            <p:nvPr/>
          </p:nvSpPr>
          <p:spPr>
            <a:xfrm>
              <a:off x="7327080" y="45846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5" name="Freeform: Shape 124">
              <a:extLst>
                <a:ext uri="{FF2B5EF4-FFF2-40B4-BE49-F238E27FC236}">
                  <a16:creationId xmlns:a16="http://schemas.microsoft.com/office/drawing/2014/main" id="{A9029667-65EF-4586-8576-BBA066549397}"/>
                </a:ext>
              </a:extLst>
            </p:cNvPr>
            <p:cNvSpPr/>
            <p:nvPr/>
          </p:nvSpPr>
          <p:spPr>
            <a:xfrm>
              <a:off x="7418160" y="469152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3"/>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6" name="Freeform: Shape 125">
              <a:extLst>
                <a:ext uri="{FF2B5EF4-FFF2-40B4-BE49-F238E27FC236}">
                  <a16:creationId xmlns:a16="http://schemas.microsoft.com/office/drawing/2014/main" id="{AF85075A-2D57-4CB2-9830-4138D91408D4}"/>
                </a:ext>
              </a:extLst>
            </p:cNvPr>
            <p:cNvSpPr/>
            <p:nvPr/>
          </p:nvSpPr>
          <p:spPr>
            <a:xfrm>
              <a:off x="7462440" y="45846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7" name="Freeform: Shape 126">
              <a:extLst>
                <a:ext uri="{FF2B5EF4-FFF2-40B4-BE49-F238E27FC236}">
                  <a16:creationId xmlns:a16="http://schemas.microsoft.com/office/drawing/2014/main" id="{9E7804BF-36C9-4FA4-B47D-B9E49DC5CC53}"/>
                </a:ext>
              </a:extLst>
            </p:cNvPr>
            <p:cNvSpPr/>
            <p:nvPr/>
          </p:nvSpPr>
          <p:spPr>
            <a:xfrm>
              <a:off x="7680240" y="449532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8" name="Freeform: Shape 127">
              <a:extLst>
                <a:ext uri="{FF2B5EF4-FFF2-40B4-BE49-F238E27FC236}">
                  <a16:creationId xmlns:a16="http://schemas.microsoft.com/office/drawing/2014/main" id="{ABE67F3E-2697-4C1B-B5E9-DFA2E90760C6}"/>
                </a:ext>
              </a:extLst>
            </p:cNvPr>
            <p:cNvSpPr/>
            <p:nvPr/>
          </p:nvSpPr>
          <p:spPr>
            <a:xfrm>
              <a:off x="7960680" y="45457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9" name="Freeform: Shape 128">
              <a:extLst>
                <a:ext uri="{FF2B5EF4-FFF2-40B4-BE49-F238E27FC236}">
                  <a16:creationId xmlns:a16="http://schemas.microsoft.com/office/drawing/2014/main" id="{C4413414-831B-4C81-8AD2-7F4019BE868A}"/>
                </a:ext>
              </a:extLst>
            </p:cNvPr>
            <p:cNvSpPr/>
            <p:nvPr/>
          </p:nvSpPr>
          <p:spPr>
            <a:xfrm>
              <a:off x="8076240" y="45846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0" name="Freeform: Shape 129">
              <a:extLst>
                <a:ext uri="{FF2B5EF4-FFF2-40B4-BE49-F238E27FC236}">
                  <a16:creationId xmlns:a16="http://schemas.microsoft.com/office/drawing/2014/main" id="{94CE414B-8EA4-4FFE-87A5-A09B0623ED39}"/>
                </a:ext>
              </a:extLst>
            </p:cNvPr>
            <p:cNvSpPr/>
            <p:nvPr/>
          </p:nvSpPr>
          <p:spPr>
            <a:xfrm>
              <a:off x="8476200" y="447948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1" name="Freeform: Shape 130">
              <a:extLst>
                <a:ext uri="{FF2B5EF4-FFF2-40B4-BE49-F238E27FC236}">
                  <a16:creationId xmlns:a16="http://schemas.microsoft.com/office/drawing/2014/main" id="{3F1684BE-B4C6-4E37-8C43-752304087FD4}"/>
                </a:ext>
              </a:extLst>
            </p:cNvPr>
            <p:cNvSpPr/>
            <p:nvPr/>
          </p:nvSpPr>
          <p:spPr>
            <a:xfrm>
              <a:off x="8626680" y="448812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12"/>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88" name="TextBox 87">
            <a:extLst>
              <a:ext uri="{FF2B5EF4-FFF2-40B4-BE49-F238E27FC236}">
                <a16:creationId xmlns:a16="http://schemas.microsoft.com/office/drawing/2014/main" id="{03CED6D6-B213-4322-9457-16D28340B1CB}"/>
              </a:ext>
            </a:extLst>
          </p:cNvPr>
          <p:cNvSpPr txBox="1"/>
          <p:nvPr/>
        </p:nvSpPr>
        <p:spPr>
          <a:xfrm>
            <a:off x="1045362" y="3445804"/>
            <a:ext cx="774292"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0099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009900"/>
                </a:solidFill>
                <a:latin typeface="Liberation Sans" pitchFamily="18"/>
                <a:ea typeface="Noto Sans CJK SC Regular" pitchFamily="2"/>
                <a:cs typeface="FreeSans" pitchFamily="2"/>
              </a:rPr>
              <a:t>0,0</a:t>
            </a:r>
            <a:r>
              <a:rPr lang="en-GB" sz="1800" b="0" i="0" u="none" strike="noStrike" kern="1200" cap="none" dirty="0">
                <a:ln>
                  <a:noFill/>
                </a:ln>
                <a:solidFill>
                  <a:srgbClr val="009900"/>
                </a:solidFill>
                <a:latin typeface="Liberation Sans" pitchFamily="18"/>
                <a:ea typeface="Noto Sans CJK SC Regular" pitchFamily="2"/>
                <a:cs typeface="FreeSans" pitchFamily="2"/>
              </a:rPr>
              <a:t>=0</a:t>
            </a:r>
          </a:p>
        </p:txBody>
      </p:sp>
      <p:grpSp>
        <p:nvGrpSpPr>
          <p:cNvPr id="93" name="Group 92" descr="22§display§\mathbf{p}§svg§600§TRUE§" title="TexMaths">
            <a:extLst>
              <a:ext uri="{FF2B5EF4-FFF2-40B4-BE49-F238E27FC236}">
                <a16:creationId xmlns:a16="http://schemas.microsoft.com/office/drawing/2014/main" id="{ED69099C-4A5E-48B8-8E04-5F964122B622}"/>
              </a:ext>
            </a:extLst>
          </p:cNvPr>
          <p:cNvGrpSpPr/>
          <p:nvPr/>
        </p:nvGrpSpPr>
        <p:grpSpPr>
          <a:xfrm>
            <a:off x="1505880" y="2728080"/>
            <a:ext cx="177840" cy="180360"/>
            <a:chOff x="1505880" y="2728080"/>
            <a:chExt cx="177840" cy="180360"/>
          </a:xfrm>
        </p:grpSpPr>
        <p:sp>
          <p:nvSpPr>
            <p:cNvPr id="94" name="Freeform: Shape 93">
              <a:extLst>
                <a:ext uri="{FF2B5EF4-FFF2-40B4-BE49-F238E27FC236}">
                  <a16:creationId xmlns:a16="http://schemas.microsoft.com/office/drawing/2014/main" id="{6403ADED-9B96-4505-BEFD-2607C9CAED4D}"/>
                </a:ext>
              </a:extLst>
            </p:cNvPr>
            <p:cNvSpPr/>
            <p:nvPr/>
          </p:nvSpPr>
          <p:spPr>
            <a:xfrm>
              <a:off x="1505880" y="2730600"/>
              <a:ext cx="177840" cy="177840"/>
            </a:xfrm>
            <a:custGeom>
              <a:avLst/>
              <a:gdLst/>
              <a:ahLst/>
              <a:cxnLst>
                <a:cxn ang="3cd4">
                  <a:pos x="hc" y="t"/>
                </a:cxn>
                <a:cxn ang="cd2">
                  <a:pos x="l" y="vc"/>
                </a:cxn>
                <a:cxn ang="cd4">
                  <a:pos x="hc" y="b"/>
                </a:cxn>
                <a:cxn ang="0">
                  <a:pos x="r" y="vc"/>
                </a:cxn>
              </a:cxnLst>
              <a:rect l="l" t="t" r="r" b="b"/>
              <a:pathLst>
                <a:path w="495" h="495">
                  <a:moveTo>
                    <a:pt x="246" y="495"/>
                  </a:moveTo>
                  <a:lnTo>
                    <a:pt x="0" y="495"/>
                  </a:lnTo>
                  <a:lnTo>
                    <a:pt x="0" y="0"/>
                  </a:lnTo>
                  <a:lnTo>
                    <a:pt x="495" y="0"/>
                  </a:lnTo>
                  <a:lnTo>
                    <a:pt x="495" y="49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2" name="Freeform: Shape 131">
              <a:extLst>
                <a:ext uri="{FF2B5EF4-FFF2-40B4-BE49-F238E27FC236}">
                  <a16:creationId xmlns:a16="http://schemas.microsoft.com/office/drawing/2014/main" id="{EB7F3182-362D-41A4-8218-12B3E5C7371D}"/>
                </a:ext>
              </a:extLst>
            </p:cNvPr>
            <p:cNvSpPr/>
            <p:nvPr/>
          </p:nvSpPr>
          <p:spPr>
            <a:xfrm>
              <a:off x="1516320" y="2728080"/>
              <a:ext cx="157320" cy="179640"/>
            </a:xfrm>
            <a:custGeom>
              <a:avLst/>
              <a:gdLst/>
              <a:ahLst/>
              <a:cxnLst>
                <a:cxn ang="3cd4">
                  <a:pos x="hc" y="t"/>
                </a:cxn>
                <a:cxn ang="cd2">
                  <a:pos x="l" y="vc"/>
                </a:cxn>
                <a:cxn ang="cd4">
                  <a:pos x="hc" y="b"/>
                </a:cxn>
                <a:cxn ang="0">
                  <a:pos x="r" y="vc"/>
                </a:cxn>
              </a:cxnLst>
              <a:rect l="l" t="t" r="r" b="b"/>
              <a:pathLst>
                <a:path w="438" h="500">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6"/>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5"/>
                  </a:lnTo>
                  <a:lnTo>
                    <a:pt x="0" y="465"/>
                  </a:lnTo>
                  <a:lnTo>
                    <a:pt x="0" y="500"/>
                  </a:lnTo>
                  <a:cubicBezTo>
                    <a:pt x="22" y="500"/>
                    <a:pt x="68" y="498"/>
                    <a:pt x="99" y="498"/>
                  </a:cubicBezTo>
                  <a:cubicBezTo>
                    <a:pt x="128" y="498"/>
                    <a:pt x="174" y="500"/>
                    <a:pt x="196" y="500"/>
                  </a:cubicBezTo>
                  <a:lnTo>
                    <a:pt x="196" y="465"/>
                  </a:lnTo>
                  <a:lnTo>
                    <a:pt x="143" y="46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33" name="TextBox 132">
            <a:extLst>
              <a:ext uri="{FF2B5EF4-FFF2-40B4-BE49-F238E27FC236}">
                <a16:creationId xmlns:a16="http://schemas.microsoft.com/office/drawing/2014/main" id="{AB92916B-A319-4842-8871-896926712482}"/>
              </a:ext>
            </a:extLst>
          </p:cNvPr>
          <p:cNvSpPr txBox="1"/>
          <p:nvPr/>
        </p:nvSpPr>
        <p:spPr>
          <a:xfrm>
            <a:off x="1937373" y="2333506"/>
            <a:ext cx="774292"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FF00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FF0000"/>
                </a:solidFill>
                <a:latin typeface="Liberation Sans" pitchFamily="18"/>
                <a:ea typeface="Noto Sans CJK SC Regular" pitchFamily="2"/>
                <a:cs typeface="FreeSans" pitchFamily="2"/>
              </a:rPr>
              <a:t>0,1</a:t>
            </a:r>
            <a:r>
              <a:rPr lang="en-GB" sz="1800" b="0" i="0" u="none" strike="noStrike" kern="1200" cap="none" dirty="0">
                <a:ln>
                  <a:noFill/>
                </a:ln>
                <a:solidFill>
                  <a:srgbClr val="FF0000"/>
                </a:solidFill>
                <a:latin typeface="Liberation Sans" pitchFamily="18"/>
                <a:ea typeface="Noto Sans CJK SC Regular" pitchFamily="2"/>
                <a:cs typeface="FreeSans" pitchFamily="2"/>
              </a:rPr>
              <a:t>&gt;0</a:t>
            </a:r>
          </a:p>
        </p:txBody>
      </p:sp>
      <p:sp>
        <p:nvSpPr>
          <p:cNvPr id="134" name="TextBox 133">
            <a:extLst>
              <a:ext uri="{FF2B5EF4-FFF2-40B4-BE49-F238E27FC236}">
                <a16:creationId xmlns:a16="http://schemas.microsoft.com/office/drawing/2014/main" id="{2950665B-5F04-4472-B60A-4E642FD0AACA}"/>
              </a:ext>
            </a:extLst>
          </p:cNvPr>
          <p:cNvSpPr txBox="1"/>
          <p:nvPr/>
        </p:nvSpPr>
        <p:spPr>
          <a:xfrm>
            <a:off x="3785081" y="3077279"/>
            <a:ext cx="848479" cy="356336"/>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dirty="0">
                <a:ln>
                  <a:noFill/>
                </a:ln>
                <a:solidFill>
                  <a:srgbClr val="FF0000"/>
                </a:solidFill>
                <a:latin typeface="Liberation Sans" pitchFamily="18"/>
                <a:ea typeface="Noto Sans CJK SC Regular" pitchFamily="2"/>
                <a:cs typeface="FreeSans" pitchFamily="2"/>
              </a:rPr>
              <a:t>c</a:t>
            </a:r>
            <a:r>
              <a:rPr lang="en-GB" sz="1800" b="0" i="0" u="none" strike="noStrike" kern="1200" cap="none" baseline="-25000" dirty="0">
                <a:ln>
                  <a:noFill/>
                </a:ln>
                <a:solidFill>
                  <a:srgbClr val="FF0000"/>
                </a:solidFill>
                <a:latin typeface="Liberation Sans" pitchFamily="18"/>
                <a:ea typeface="Noto Sans CJK SC Regular" pitchFamily="2"/>
                <a:cs typeface="FreeSans" pitchFamily="2"/>
              </a:rPr>
              <a:t>0,11</a:t>
            </a:r>
            <a:r>
              <a:rPr lang="en-GB" sz="1800" b="0" i="0" u="none" strike="noStrike" kern="1200" cap="none" dirty="0">
                <a:ln>
                  <a:noFill/>
                </a:ln>
                <a:solidFill>
                  <a:srgbClr val="FF0000"/>
                </a:solidFill>
                <a:latin typeface="Liberation Sans" pitchFamily="18"/>
                <a:ea typeface="Noto Sans CJK SC Regular" pitchFamily="2"/>
                <a:cs typeface="FreeSans" pitchFamily="2"/>
              </a:rPr>
              <a:t>&gt;0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page2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F3DC5-A5C6-409E-9D75-52B2704FBAF1}"/>
              </a:ext>
            </a:extLst>
          </p:cNvPr>
          <p:cNvSpPr txBox="1">
            <a:spLocks noGrp="1"/>
          </p:cNvSpPr>
          <p:nvPr>
            <p:ph type="title" idx="4294967295"/>
          </p:nvPr>
        </p:nvSpPr>
        <p:spPr>
          <a:xfrm>
            <a:off x="503999" y="110880"/>
            <a:ext cx="9071640" cy="1176840"/>
          </a:xfrm>
        </p:spPr>
        <p:txBody>
          <a:bodyPr/>
          <a:lstStyle/>
          <a:p>
            <a:pPr lvl="0"/>
            <a:r>
              <a:rPr lang="en-GB" dirty="0"/>
              <a:t>An equivalent cardinality minimisation problem</a:t>
            </a:r>
          </a:p>
        </p:txBody>
      </p:sp>
      <p:grpSp>
        <p:nvGrpSpPr>
          <p:cNvPr id="3" name="Group 2" descr="22§display§\begin{equation*} \label{eq:lp_trans} \begin{aligned}&#10;\text {find }  \quad &amp;  \mathbf{X} = [ \mathbf{p}_1  \dots  \mathbf{p}_m]  &amp; \\&#10;\text {s.t. } \quad  &amp;  \mathbf{X}  \in \mathcal{F}  &amp; \\ &#10;\quad  &amp;   \mathbf{X}    \in \mathcal{I}  \cap  \mathcal{G} &amp; \\ &#10; \quad &amp; \forall i : &amp; \\&#10; \quad  \quad   &amp;   \quad \quad \mathbf{p}_i \in \mathcal{S}_1 \lor   \dots \lor  \mathbf{p}_i  \in    \mathcal{S}_n&#10;\end{aligned} \end{equation*}§svg§600§TRUE§" title="TexMaths">
            <a:extLst>
              <a:ext uri="{FF2B5EF4-FFF2-40B4-BE49-F238E27FC236}">
                <a16:creationId xmlns:a16="http://schemas.microsoft.com/office/drawing/2014/main" id="{7C853EA6-29CB-462C-B49B-4D87EED26031}"/>
              </a:ext>
            </a:extLst>
          </p:cNvPr>
          <p:cNvGrpSpPr/>
          <p:nvPr/>
        </p:nvGrpSpPr>
        <p:grpSpPr>
          <a:xfrm>
            <a:off x="304680" y="2028420"/>
            <a:ext cx="4150440" cy="1932840"/>
            <a:chOff x="472320" y="2234160"/>
            <a:chExt cx="4150440" cy="1932840"/>
          </a:xfrm>
        </p:grpSpPr>
        <p:sp>
          <p:nvSpPr>
            <p:cNvPr id="4" name="Freeform: Shape 3">
              <a:extLst>
                <a:ext uri="{FF2B5EF4-FFF2-40B4-BE49-F238E27FC236}">
                  <a16:creationId xmlns:a16="http://schemas.microsoft.com/office/drawing/2014/main" id="{60BC6930-1FBB-4CCD-9F2F-5843A5C3283A}"/>
                </a:ext>
              </a:extLst>
            </p:cNvPr>
            <p:cNvSpPr/>
            <p:nvPr/>
          </p:nvSpPr>
          <p:spPr>
            <a:xfrm>
              <a:off x="472320" y="2234880"/>
              <a:ext cx="4150440" cy="1932119"/>
            </a:xfrm>
            <a:custGeom>
              <a:avLst/>
              <a:gdLst/>
              <a:ahLst/>
              <a:cxnLst>
                <a:cxn ang="3cd4">
                  <a:pos x="hc" y="t"/>
                </a:cxn>
                <a:cxn ang="cd2">
                  <a:pos x="l" y="vc"/>
                </a:cxn>
                <a:cxn ang="cd4">
                  <a:pos x="hc" y="b"/>
                </a:cxn>
                <a:cxn ang="0">
                  <a:pos x="r" y="vc"/>
                </a:cxn>
              </a:cxnLst>
              <a:rect l="l" t="t" r="r" b="b"/>
              <a:pathLst>
                <a:path w="11530" h="5368">
                  <a:moveTo>
                    <a:pt x="5766" y="5368"/>
                  </a:moveTo>
                  <a:lnTo>
                    <a:pt x="0" y="5368"/>
                  </a:lnTo>
                  <a:lnTo>
                    <a:pt x="0" y="0"/>
                  </a:lnTo>
                  <a:lnTo>
                    <a:pt x="11530" y="0"/>
                  </a:lnTo>
                  <a:lnTo>
                    <a:pt x="11530" y="536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5" name="Freeform: Shape 4">
              <a:extLst>
                <a:ext uri="{FF2B5EF4-FFF2-40B4-BE49-F238E27FC236}">
                  <a16:creationId xmlns:a16="http://schemas.microsoft.com/office/drawing/2014/main" id="{2300522C-6B91-43A8-9363-21F2222ABAA2}"/>
                </a:ext>
              </a:extLst>
            </p:cNvPr>
            <p:cNvSpPr/>
            <p:nvPr/>
          </p:nvSpPr>
          <p:spPr>
            <a:xfrm>
              <a:off x="479520" y="224676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6" name="Freeform: Shape 5">
              <a:extLst>
                <a:ext uri="{FF2B5EF4-FFF2-40B4-BE49-F238E27FC236}">
                  <a16:creationId xmlns:a16="http://schemas.microsoft.com/office/drawing/2014/main" id="{8EE37D6A-0D3E-46AB-8B3B-D3CFDF95EF89}"/>
                </a:ext>
              </a:extLst>
            </p:cNvPr>
            <p:cNvSpPr/>
            <p:nvPr/>
          </p:nvSpPr>
          <p:spPr>
            <a:xfrm>
              <a:off x="635400" y="231984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4F12F78C-7CB0-4B02-9390-8866BD335A5E}"/>
                </a:ext>
              </a:extLst>
            </p:cNvPr>
            <p:cNvSpPr/>
            <p:nvPr/>
          </p:nvSpPr>
          <p:spPr>
            <a:xfrm>
              <a:off x="789840" y="225000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383EB6BA-0AF9-4292-96FB-BD1B32C5FB50}"/>
                </a:ext>
              </a:extLst>
            </p:cNvPr>
            <p:cNvSpPr/>
            <p:nvPr/>
          </p:nvSpPr>
          <p:spPr>
            <a:xfrm>
              <a:off x="1316520" y="225252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51BFE224-0E1D-4798-B4B6-E5D8237E1A5F}"/>
                </a:ext>
              </a:extLst>
            </p:cNvPr>
            <p:cNvSpPr/>
            <p:nvPr/>
          </p:nvSpPr>
          <p:spPr>
            <a:xfrm>
              <a:off x="1641240" y="234108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4862E157-7DB0-4A25-B41F-B8315B93583C}"/>
                </a:ext>
              </a:extLst>
            </p:cNvPr>
            <p:cNvSpPr/>
            <p:nvPr/>
          </p:nvSpPr>
          <p:spPr>
            <a:xfrm>
              <a:off x="1951920" y="223416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CEF9EE1C-534A-4BA6-A11B-939721887604}"/>
                </a:ext>
              </a:extLst>
            </p:cNvPr>
            <p:cNvSpPr/>
            <p:nvPr/>
          </p:nvSpPr>
          <p:spPr>
            <a:xfrm>
              <a:off x="2006280" y="23173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CD2AF0A6-4110-4DFD-BF00-61862F03FAEC}"/>
                </a:ext>
              </a:extLst>
            </p:cNvPr>
            <p:cNvSpPr/>
            <p:nvPr/>
          </p:nvSpPr>
          <p:spPr>
            <a:xfrm>
              <a:off x="2194200" y="235548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 name="Freeform: Shape 12">
              <a:extLst>
                <a:ext uri="{FF2B5EF4-FFF2-40B4-BE49-F238E27FC236}">
                  <a16:creationId xmlns:a16="http://schemas.microsoft.com/office/drawing/2014/main" id="{1E43983E-BD8E-4119-BE37-7893AC765DCE}"/>
                </a:ext>
              </a:extLst>
            </p:cNvPr>
            <p:cNvSpPr/>
            <p:nvPr/>
          </p:nvSpPr>
          <p:spPr>
            <a:xfrm>
              <a:off x="236844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 name="Freeform: Shape 13">
              <a:extLst>
                <a:ext uri="{FF2B5EF4-FFF2-40B4-BE49-F238E27FC236}">
                  <a16:creationId xmlns:a16="http://schemas.microsoft.com/office/drawing/2014/main" id="{741E9297-3EB9-4F09-B0E1-DE8B8C07859C}"/>
                </a:ext>
              </a:extLst>
            </p:cNvPr>
            <p:cNvSpPr/>
            <p:nvPr/>
          </p:nvSpPr>
          <p:spPr>
            <a:xfrm>
              <a:off x="249192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 name="Freeform: Shape 14">
              <a:extLst>
                <a:ext uri="{FF2B5EF4-FFF2-40B4-BE49-F238E27FC236}">
                  <a16:creationId xmlns:a16="http://schemas.microsoft.com/office/drawing/2014/main" id="{1134D1B6-1A91-44B1-9D21-7982D7F317CF}"/>
                </a:ext>
              </a:extLst>
            </p:cNvPr>
            <p:cNvSpPr/>
            <p:nvPr/>
          </p:nvSpPr>
          <p:spPr>
            <a:xfrm>
              <a:off x="2615400" y="24130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 name="Freeform: Shape 15">
              <a:extLst>
                <a:ext uri="{FF2B5EF4-FFF2-40B4-BE49-F238E27FC236}">
                  <a16:creationId xmlns:a16="http://schemas.microsoft.com/office/drawing/2014/main" id="{162D4D16-D169-4B7A-9EEA-8938DFB88422}"/>
                </a:ext>
              </a:extLst>
            </p:cNvPr>
            <p:cNvSpPr/>
            <p:nvPr/>
          </p:nvSpPr>
          <p:spPr>
            <a:xfrm>
              <a:off x="2725560" y="23173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 name="Freeform: Shape 16">
              <a:extLst>
                <a:ext uri="{FF2B5EF4-FFF2-40B4-BE49-F238E27FC236}">
                  <a16:creationId xmlns:a16="http://schemas.microsoft.com/office/drawing/2014/main" id="{121C30FA-C3BA-4C52-8DF5-E2DF26555ADA}"/>
                </a:ext>
              </a:extLst>
            </p:cNvPr>
            <p:cNvSpPr/>
            <p:nvPr/>
          </p:nvSpPr>
          <p:spPr>
            <a:xfrm>
              <a:off x="2901240" y="239903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 name="Freeform: Shape 17">
              <a:extLst>
                <a:ext uri="{FF2B5EF4-FFF2-40B4-BE49-F238E27FC236}">
                  <a16:creationId xmlns:a16="http://schemas.microsoft.com/office/drawing/2014/main" id="{A3794813-CAC5-4E94-8181-671DC6DBEC61}"/>
                </a:ext>
              </a:extLst>
            </p:cNvPr>
            <p:cNvSpPr/>
            <p:nvPr/>
          </p:nvSpPr>
          <p:spPr>
            <a:xfrm>
              <a:off x="3110399" y="223416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 name="Freeform: Shape 18">
              <a:extLst>
                <a:ext uri="{FF2B5EF4-FFF2-40B4-BE49-F238E27FC236}">
                  <a16:creationId xmlns:a16="http://schemas.microsoft.com/office/drawing/2014/main" id="{5227E1B7-2CA4-406D-B061-61DF40D29162}"/>
                </a:ext>
              </a:extLst>
            </p:cNvPr>
            <p:cNvSpPr/>
            <p:nvPr/>
          </p:nvSpPr>
          <p:spPr>
            <a:xfrm>
              <a:off x="542160" y="27356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10"/>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 name="Freeform: Shape 19">
              <a:extLst>
                <a:ext uri="{FF2B5EF4-FFF2-40B4-BE49-F238E27FC236}">
                  <a16:creationId xmlns:a16="http://schemas.microsoft.com/office/drawing/2014/main" id="{5E4DE799-5FC6-44D0-B4E7-A8B34724DCA4}"/>
                </a:ext>
              </a:extLst>
            </p:cNvPr>
            <p:cNvSpPr/>
            <p:nvPr/>
          </p:nvSpPr>
          <p:spPr>
            <a:xfrm>
              <a:off x="665640" y="283139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 name="Freeform: Shape 20">
              <a:extLst>
                <a:ext uri="{FF2B5EF4-FFF2-40B4-BE49-F238E27FC236}">
                  <a16:creationId xmlns:a16="http://schemas.microsoft.com/office/drawing/2014/main" id="{69EF9A4C-4DE1-491E-94B7-70F2357EB941}"/>
                </a:ext>
              </a:extLst>
            </p:cNvPr>
            <p:cNvSpPr/>
            <p:nvPr/>
          </p:nvSpPr>
          <p:spPr>
            <a:xfrm>
              <a:off x="724319" y="26895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 name="Freeform: Shape 21">
              <a:extLst>
                <a:ext uri="{FF2B5EF4-FFF2-40B4-BE49-F238E27FC236}">
                  <a16:creationId xmlns:a16="http://schemas.microsoft.com/office/drawing/2014/main" id="{80B393C8-E19F-4810-A2C0-D09F3D2E9505}"/>
                </a:ext>
              </a:extLst>
            </p:cNvPr>
            <p:cNvSpPr/>
            <p:nvPr/>
          </p:nvSpPr>
          <p:spPr>
            <a:xfrm>
              <a:off x="851040" y="283139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 name="Freeform: Shape 22">
              <a:extLst>
                <a:ext uri="{FF2B5EF4-FFF2-40B4-BE49-F238E27FC236}">
                  <a16:creationId xmlns:a16="http://schemas.microsoft.com/office/drawing/2014/main" id="{DBD457A3-A9A3-46EE-B7A7-8EE85F21CABE}"/>
                </a:ext>
              </a:extLst>
            </p:cNvPr>
            <p:cNvSpPr/>
            <p:nvPr/>
          </p:nvSpPr>
          <p:spPr>
            <a:xfrm>
              <a:off x="1316520" y="2669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 name="Freeform: Shape 23">
              <a:extLst>
                <a:ext uri="{FF2B5EF4-FFF2-40B4-BE49-F238E27FC236}">
                  <a16:creationId xmlns:a16="http://schemas.microsoft.com/office/drawing/2014/main" id="{9D26F3DD-744C-4778-8A69-C25116AF8874}"/>
                </a:ext>
              </a:extLst>
            </p:cNvPr>
            <p:cNvSpPr/>
            <p:nvPr/>
          </p:nvSpPr>
          <p:spPr>
            <a:xfrm>
              <a:off x="1649160" y="2710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 name="Freeform: Shape 24">
              <a:extLst>
                <a:ext uri="{FF2B5EF4-FFF2-40B4-BE49-F238E27FC236}">
                  <a16:creationId xmlns:a16="http://schemas.microsoft.com/office/drawing/2014/main" id="{69B0D6C6-B6A9-44E9-B241-FFFA904E504C}"/>
                </a:ext>
              </a:extLst>
            </p:cNvPr>
            <p:cNvSpPr/>
            <p:nvPr/>
          </p:nvSpPr>
          <p:spPr>
            <a:xfrm>
              <a:off x="1892519" y="266976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 name="Freeform: Shape 25">
              <a:extLst>
                <a:ext uri="{FF2B5EF4-FFF2-40B4-BE49-F238E27FC236}">
                  <a16:creationId xmlns:a16="http://schemas.microsoft.com/office/drawing/2014/main" id="{DD51FBC7-6631-4ABC-91B0-4373E4C397C1}"/>
                </a:ext>
              </a:extLst>
            </p:cNvPr>
            <p:cNvSpPr/>
            <p:nvPr/>
          </p:nvSpPr>
          <p:spPr>
            <a:xfrm>
              <a:off x="1316520" y="3087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F149395-E578-4EF3-81F3-9952AB75BF11}"/>
                </a:ext>
              </a:extLst>
            </p:cNvPr>
            <p:cNvSpPr/>
            <p:nvPr/>
          </p:nvSpPr>
          <p:spPr>
            <a:xfrm>
              <a:off x="1649160" y="3127679"/>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E204ADB1-592D-4834-AE34-E6FBEDD9725B}"/>
                </a:ext>
              </a:extLst>
            </p:cNvPr>
            <p:cNvSpPr/>
            <p:nvPr/>
          </p:nvSpPr>
          <p:spPr>
            <a:xfrm>
              <a:off x="1881360" y="308808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61CB9EF2-1CC0-45D9-A489-81AC147B28E9}"/>
                </a:ext>
              </a:extLst>
            </p:cNvPr>
            <p:cNvSpPr/>
            <p:nvPr/>
          </p:nvSpPr>
          <p:spPr>
            <a:xfrm>
              <a:off x="2136960" y="311183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3F50816C-BCE7-4B4E-AEBB-EAC621C9FAE3}"/>
                </a:ext>
              </a:extLst>
            </p:cNvPr>
            <p:cNvSpPr/>
            <p:nvPr/>
          </p:nvSpPr>
          <p:spPr>
            <a:xfrm>
              <a:off x="2380319" y="308160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6"/>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0"/>
                    <a:pt x="396" y="260"/>
                  </a:cubicBezTo>
                  <a:cubicBezTo>
                    <a:pt x="389" y="260"/>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D8F2CE31-1968-469F-924E-670E56974CC3}"/>
                </a:ext>
              </a:extLst>
            </p:cNvPr>
            <p:cNvSpPr/>
            <p:nvPr/>
          </p:nvSpPr>
          <p:spPr>
            <a:xfrm>
              <a:off x="1307160" y="3502079"/>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C0ED5BAC-5535-4F04-A6FD-5216E8439A68}"/>
                </a:ext>
              </a:extLst>
            </p:cNvPr>
            <p:cNvSpPr/>
            <p:nvPr/>
          </p:nvSpPr>
          <p:spPr>
            <a:xfrm>
              <a:off x="1469520" y="351144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29"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6"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E2A9F7FF-CD26-420E-981F-B856FDF72A4A}"/>
                </a:ext>
              </a:extLst>
            </p:cNvPr>
            <p:cNvSpPr/>
            <p:nvPr/>
          </p:nvSpPr>
          <p:spPr>
            <a:xfrm>
              <a:off x="1657799" y="3575880"/>
              <a:ext cx="29880" cy="119880"/>
            </a:xfrm>
            <a:custGeom>
              <a:avLst/>
              <a:gdLst/>
              <a:ahLst/>
              <a:cxnLst>
                <a:cxn ang="3cd4">
                  <a:pos x="hc" y="t"/>
                </a:cxn>
                <a:cxn ang="cd2">
                  <a:pos x="l" y="vc"/>
                </a:cxn>
                <a:cxn ang="cd4">
                  <a:pos x="hc" y="b"/>
                </a:cxn>
                <a:cxn ang="0">
                  <a:pos x="r" y="vc"/>
                </a:cxn>
              </a:cxnLst>
              <a:rect l="l" t="t" r="r" b="b"/>
              <a:pathLst>
                <a:path w="84" h="334">
                  <a:moveTo>
                    <a:pt x="84" y="42"/>
                  </a:moveTo>
                  <a:cubicBezTo>
                    <a:pt x="84" y="18"/>
                    <a:pt x="66" y="0"/>
                    <a:pt x="42" y="0"/>
                  </a:cubicBezTo>
                  <a:cubicBezTo>
                    <a:pt x="20" y="0"/>
                    <a:pt x="0" y="18"/>
                    <a:pt x="0" y="42"/>
                  </a:cubicBezTo>
                  <a:cubicBezTo>
                    <a:pt x="0" y="64"/>
                    <a:pt x="20" y="84"/>
                    <a:pt x="42" y="84"/>
                  </a:cubicBezTo>
                  <a:cubicBezTo>
                    <a:pt x="66" y="84"/>
                    <a:pt x="84" y="64"/>
                    <a:pt x="84" y="42"/>
                  </a:cubicBezTo>
                  <a:close/>
                  <a:moveTo>
                    <a:pt x="84" y="295"/>
                  </a:moveTo>
                  <a:cubicBezTo>
                    <a:pt x="84" y="271"/>
                    <a:pt x="66" y="253"/>
                    <a:pt x="42" y="253"/>
                  </a:cubicBezTo>
                  <a:cubicBezTo>
                    <a:pt x="20" y="253"/>
                    <a:pt x="0" y="271"/>
                    <a:pt x="0" y="295"/>
                  </a:cubicBezTo>
                  <a:cubicBezTo>
                    <a:pt x="0" y="317"/>
                    <a:pt x="20" y="334"/>
                    <a:pt x="42" y="334"/>
                  </a:cubicBezTo>
                  <a:cubicBezTo>
                    <a:pt x="66" y="334"/>
                    <a:pt x="84" y="317"/>
                    <a:pt x="84"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C5452473-2608-4022-B60E-EDE2E4A729CB}"/>
                </a:ext>
              </a:extLst>
            </p:cNvPr>
            <p:cNvSpPr/>
            <p:nvPr/>
          </p:nvSpPr>
          <p:spPr>
            <a:xfrm>
              <a:off x="1874160" y="39877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5" name="Freeform: Shape 34">
              <a:extLst>
                <a:ext uri="{FF2B5EF4-FFF2-40B4-BE49-F238E27FC236}">
                  <a16:creationId xmlns:a16="http://schemas.microsoft.com/office/drawing/2014/main" id="{D53AA046-2E26-477D-9BE3-03CC6F02200F}"/>
                </a:ext>
              </a:extLst>
            </p:cNvPr>
            <p:cNvSpPr/>
            <p:nvPr/>
          </p:nvSpPr>
          <p:spPr>
            <a:xfrm>
              <a:off x="2050919" y="4025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6" name="Freeform: Shape 35">
              <a:extLst>
                <a:ext uri="{FF2B5EF4-FFF2-40B4-BE49-F238E27FC236}">
                  <a16:creationId xmlns:a16="http://schemas.microsoft.com/office/drawing/2014/main" id="{AC24813C-2613-47AB-AFD3-513221DFFE22}"/>
                </a:ext>
              </a:extLst>
            </p:cNvPr>
            <p:cNvSpPr/>
            <p:nvPr/>
          </p:nvSpPr>
          <p:spPr>
            <a:xfrm>
              <a:off x="2234520" y="3962879"/>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85DDA56F-A4CA-4914-A62A-9CC0530D6B9D}"/>
                </a:ext>
              </a:extLst>
            </p:cNvPr>
            <p:cNvSpPr/>
            <p:nvPr/>
          </p:nvSpPr>
          <p:spPr>
            <a:xfrm>
              <a:off x="2478600" y="391716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DD96A18A-DBC0-4B62-A1E7-BC2983834654}"/>
                </a:ext>
              </a:extLst>
            </p:cNvPr>
            <p:cNvSpPr/>
            <p:nvPr/>
          </p:nvSpPr>
          <p:spPr>
            <a:xfrm>
              <a:off x="2662920" y="40255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962F738E-D6EB-4B50-A63A-55816D91097A}"/>
                </a:ext>
              </a:extLst>
            </p:cNvPr>
            <p:cNvSpPr/>
            <p:nvPr/>
          </p:nvSpPr>
          <p:spPr>
            <a:xfrm>
              <a:off x="2843640" y="394632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C863A1C7-E3EF-41F7-A8AD-43169DF284A1}"/>
                </a:ext>
              </a:extLst>
            </p:cNvPr>
            <p:cNvSpPr/>
            <p:nvPr/>
          </p:nvSpPr>
          <p:spPr>
            <a:xfrm>
              <a:off x="3098519" y="402875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5EE48DEF-2294-4039-9A10-A0BF0511C227}"/>
                </a:ext>
              </a:extLst>
            </p:cNvPr>
            <p:cNvSpPr/>
            <p:nvPr/>
          </p:nvSpPr>
          <p:spPr>
            <a:xfrm>
              <a:off x="3222000" y="402875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FD2E5040-454A-4F06-917A-AA3FB6881DD7}"/>
                </a:ext>
              </a:extLst>
            </p:cNvPr>
            <p:cNvSpPr/>
            <p:nvPr/>
          </p:nvSpPr>
          <p:spPr>
            <a:xfrm>
              <a:off x="3345479" y="402875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27ABD8EE-B467-471D-84DD-623ED07AB58A}"/>
                </a:ext>
              </a:extLst>
            </p:cNvPr>
            <p:cNvSpPr/>
            <p:nvPr/>
          </p:nvSpPr>
          <p:spPr>
            <a:xfrm>
              <a:off x="3477240" y="3946320"/>
              <a:ext cx="154800" cy="173160"/>
            </a:xfrm>
            <a:custGeom>
              <a:avLst/>
              <a:gdLst/>
              <a:ahLst/>
              <a:cxnLst>
                <a:cxn ang="3cd4">
                  <a:pos x="hc" y="t"/>
                </a:cxn>
                <a:cxn ang="cd2">
                  <a:pos x="l" y="vc"/>
                </a:cxn>
                <a:cxn ang="cd4">
                  <a:pos x="hc" y="b"/>
                </a:cxn>
                <a:cxn ang="0">
                  <a:pos x="r" y="vc"/>
                </a:cxn>
              </a:cxnLst>
              <a:rect l="l" t="t" r="r" b="b"/>
              <a:pathLst>
                <a:path w="431" h="482">
                  <a:moveTo>
                    <a:pt x="427" y="31"/>
                  </a:moveTo>
                  <a:cubicBezTo>
                    <a:pt x="431" y="22"/>
                    <a:pt x="431" y="20"/>
                    <a:pt x="431" y="15"/>
                  </a:cubicBezTo>
                  <a:cubicBezTo>
                    <a:pt x="431" y="7"/>
                    <a:pt x="425" y="0"/>
                    <a:pt x="416" y="0"/>
                  </a:cubicBezTo>
                  <a:cubicBezTo>
                    <a:pt x="409" y="0"/>
                    <a:pt x="405" y="4"/>
                    <a:pt x="398" y="18"/>
                  </a:cubicBezTo>
                  <a:lnTo>
                    <a:pt x="216" y="429"/>
                  </a:lnTo>
                  <a:lnTo>
                    <a:pt x="33" y="15"/>
                  </a:lnTo>
                  <a:cubicBezTo>
                    <a:pt x="26" y="2"/>
                    <a:pt x="22" y="0"/>
                    <a:pt x="15" y="0"/>
                  </a:cubicBezTo>
                  <a:cubicBezTo>
                    <a:pt x="7" y="0"/>
                    <a:pt x="0" y="7"/>
                    <a:pt x="0" y="15"/>
                  </a:cubicBezTo>
                  <a:cubicBezTo>
                    <a:pt x="0" y="18"/>
                    <a:pt x="0" y="18"/>
                    <a:pt x="4" y="29"/>
                  </a:cubicBezTo>
                  <a:lnTo>
                    <a:pt x="198" y="464"/>
                  </a:lnTo>
                  <a:cubicBezTo>
                    <a:pt x="205" y="477"/>
                    <a:pt x="209" y="482"/>
                    <a:pt x="216" y="482"/>
                  </a:cubicBezTo>
                  <a:cubicBezTo>
                    <a:pt x="227" y="482"/>
                    <a:pt x="229" y="475"/>
                    <a:pt x="233" y="4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DCAF2BC2-516B-40C3-9384-23332966E0C1}"/>
                </a:ext>
              </a:extLst>
            </p:cNvPr>
            <p:cNvSpPr/>
            <p:nvPr/>
          </p:nvSpPr>
          <p:spPr>
            <a:xfrm>
              <a:off x="3718800" y="398772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5" name="Freeform: Shape 44">
              <a:extLst>
                <a:ext uri="{FF2B5EF4-FFF2-40B4-BE49-F238E27FC236}">
                  <a16:creationId xmlns:a16="http://schemas.microsoft.com/office/drawing/2014/main" id="{3ACC3C2D-BCEF-4AB9-91C3-70D0430B651C}"/>
                </a:ext>
              </a:extLst>
            </p:cNvPr>
            <p:cNvSpPr/>
            <p:nvPr/>
          </p:nvSpPr>
          <p:spPr>
            <a:xfrm>
              <a:off x="3894480" y="40255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Freeform: Shape 45">
              <a:extLst>
                <a:ext uri="{FF2B5EF4-FFF2-40B4-BE49-F238E27FC236}">
                  <a16:creationId xmlns:a16="http://schemas.microsoft.com/office/drawing/2014/main" id="{8B1EEBCD-8C50-476B-8688-C33A935FA6CA}"/>
                </a:ext>
              </a:extLst>
            </p:cNvPr>
            <p:cNvSpPr/>
            <p:nvPr/>
          </p:nvSpPr>
          <p:spPr>
            <a:xfrm>
              <a:off x="4078080" y="3962879"/>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7" name="Freeform: Shape 46">
              <a:extLst>
                <a:ext uri="{FF2B5EF4-FFF2-40B4-BE49-F238E27FC236}">
                  <a16:creationId xmlns:a16="http://schemas.microsoft.com/office/drawing/2014/main" id="{5A0432B2-0161-4FFE-80D8-4A5CB72FF1CF}"/>
                </a:ext>
              </a:extLst>
            </p:cNvPr>
            <p:cNvSpPr/>
            <p:nvPr/>
          </p:nvSpPr>
          <p:spPr>
            <a:xfrm>
              <a:off x="4322160" y="3917160"/>
              <a:ext cx="173880" cy="203040"/>
            </a:xfrm>
            <a:custGeom>
              <a:avLst/>
              <a:gdLst/>
              <a:ahLst/>
              <a:cxnLst>
                <a:cxn ang="3cd4">
                  <a:pos x="hc" y="t"/>
                </a:cxn>
                <a:cxn ang="cd2">
                  <a:pos x="l" y="vc"/>
                </a:cxn>
                <a:cxn ang="cd4">
                  <a:pos x="hc" y="b"/>
                </a:cxn>
                <a:cxn ang="0">
                  <a:pos x="r" y="vc"/>
                </a:cxn>
              </a:cxnLst>
              <a:rect l="l" t="t" r="r" b="b"/>
              <a:pathLst>
                <a:path w="484" h="565">
                  <a:moveTo>
                    <a:pt x="75" y="376"/>
                  </a:moveTo>
                  <a:cubicBezTo>
                    <a:pt x="84" y="374"/>
                    <a:pt x="112" y="356"/>
                    <a:pt x="112" y="345"/>
                  </a:cubicBezTo>
                  <a:cubicBezTo>
                    <a:pt x="112" y="341"/>
                    <a:pt x="108" y="341"/>
                    <a:pt x="103" y="341"/>
                  </a:cubicBezTo>
                  <a:cubicBezTo>
                    <a:pt x="77" y="341"/>
                    <a:pt x="0" y="374"/>
                    <a:pt x="0" y="451"/>
                  </a:cubicBezTo>
                  <a:cubicBezTo>
                    <a:pt x="0" y="506"/>
                    <a:pt x="64" y="565"/>
                    <a:pt x="158" y="565"/>
                  </a:cubicBezTo>
                  <a:cubicBezTo>
                    <a:pt x="284" y="565"/>
                    <a:pt x="431" y="477"/>
                    <a:pt x="431" y="372"/>
                  </a:cubicBezTo>
                  <a:cubicBezTo>
                    <a:pt x="431" y="297"/>
                    <a:pt x="354" y="262"/>
                    <a:pt x="290" y="233"/>
                  </a:cubicBezTo>
                  <a:cubicBezTo>
                    <a:pt x="235" y="209"/>
                    <a:pt x="200" y="176"/>
                    <a:pt x="200" y="132"/>
                  </a:cubicBezTo>
                  <a:cubicBezTo>
                    <a:pt x="200" y="117"/>
                    <a:pt x="207" y="86"/>
                    <a:pt x="231" y="66"/>
                  </a:cubicBezTo>
                  <a:cubicBezTo>
                    <a:pt x="255" y="44"/>
                    <a:pt x="299" y="42"/>
                    <a:pt x="310" y="42"/>
                  </a:cubicBezTo>
                  <a:cubicBezTo>
                    <a:pt x="317" y="42"/>
                    <a:pt x="350" y="44"/>
                    <a:pt x="383" y="57"/>
                  </a:cubicBezTo>
                  <a:cubicBezTo>
                    <a:pt x="398" y="66"/>
                    <a:pt x="418" y="75"/>
                    <a:pt x="418" y="108"/>
                  </a:cubicBezTo>
                  <a:cubicBezTo>
                    <a:pt x="418" y="119"/>
                    <a:pt x="418" y="123"/>
                    <a:pt x="416" y="132"/>
                  </a:cubicBezTo>
                  <a:cubicBezTo>
                    <a:pt x="416" y="134"/>
                    <a:pt x="414" y="136"/>
                    <a:pt x="414" y="139"/>
                  </a:cubicBezTo>
                  <a:cubicBezTo>
                    <a:pt x="414" y="145"/>
                    <a:pt x="418" y="145"/>
                    <a:pt x="422" y="145"/>
                  </a:cubicBezTo>
                  <a:cubicBezTo>
                    <a:pt x="431" y="145"/>
                    <a:pt x="451" y="136"/>
                    <a:pt x="466" y="123"/>
                  </a:cubicBezTo>
                  <a:cubicBezTo>
                    <a:pt x="475" y="117"/>
                    <a:pt x="484" y="106"/>
                    <a:pt x="484" y="75"/>
                  </a:cubicBezTo>
                  <a:cubicBezTo>
                    <a:pt x="484" y="37"/>
                    <a:pt x="464" y="26"/>
                    <a:pt x="444" y="18"/>
                  </a:cubicBezTo>
                  <a:cubicBezTo>
                    <a:pt x="407" y="0"/>
                    <a:pt x="372" y="0"/>
                    <a:pt x="361" y="0"/>
                  </a:cubicBezTo>
                  <a:cubicBezTo>
                    <a:pt x="260" y="0"/>
                    <a:pt x="134" y="77"/>
                    <a:pt x="134" y="167"/>
                  </a:cubicBezTo>
                  <a:cubicBezTo>
                    <a:pt x="134" y="231"/>
                    <a:pt x="202" y="262"/>
                    <a:pt x="240" y="279"/>
                  </a:cubicBezTo>
                  <a:cubicBezTo>
                    <a:pt x="295" y="304"/>
                    <a:pt x="365" y="339"/>
                    <a:pt x="365" y="405"/>
                  </a:cubicBezTo>
                  <a:cubicBezTo>
                    <a:pt x="365" y="455"/>
                    <a:pt x="328" y="521"/>
                    <a:pt x="209" y="521"/>
                  </a:cubicBezTo>
                  <a:cubicBezTo>
                    <a:pt x="130" y="521"/>
                    <a:pt x="66" y="471"/>
                    <a:pt x="66" y="418"/>
                  </a:cubicBezTo>
                  <a:cubicBezTo>
                    <a:pt x="66" y="403"/>
                    <a:pt x="70" y="389"/>
                    <a:pt x="75" y="37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8" name="Freeform: Shape 47">
              <a:extLst>
                <a:ext uri="{FF2B5EF4-FFF2-40B4-BE49-F238E27FC236}">
                  <a16:creationId xmlns:a16="http://schemas.microsoft.com/office/drawing/2014/main" id="{F6E9CC98-87F7-40ED-AAF5-804CA73B564D}"/>
                </a:ext>
              </a:extLst>
            </p:cNvPr>
            <p:cNvSpPr/>
            <p:nvPr/>
          </p:nvSpPr>
          <p:spPr>
            <a:xfrm>
              <a:off x="4494960" y="406908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5"/>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121" name="Group 120" descr="72§display§\Leftrightarrow§svg§600§TRUE§" title="TexMaths">
            <a:extLst>
              <a:ext uri="{FF2B5EF4-FFF2-40B4-BE49-F238E27FC236}">
                <a16:creationId xmlns:a16="http://schemas.microsoft.com/office/drawing/2014/main" id="{E797A520-E69C-4F6B-832F-3AFC87C8AFF8}"/>
              </a:ext>
            </a:extLst>
          </p:cNvPr>
          <p:cNvGrpSpPr/>
          <p:nvPr/>
        </p:nvGrpSpPr>
        <p:grpSpPr>
          <a:xfrm>
            <a:off x="4633680" y="2567340"/>
            <a:ext cx="909359" cy="502560"/>
            <a:chOff x="4801320" y="2773080"/>
            <a:chExt cx="909359" cy="502560"/>
          </a:xfrm>
        </p:grpSpPr>
        <p:sp>
          <p:nvSpPr>
            <p:cNvPr id="122" name="Freeform: Shape 121">
              <a:extLst>
                <a:ext uri="{FF2B5EF4-FFF2-40B4-BE49-F238E27FC236}">
                  <a16:creationId xmlns:a16="http://schemas.microsoft.com/office/drawing/2014/main" id="{D03DF1A6-E9E2-4887-B14D-F8DD8EB87728}"/>
                </a:ext>
              </a:extLst>
            </p:cNvPr>
            <p:cNvSpPr/>
            <p:nvPr/>
          </p:nvSpPr>
          <p:spPr>
            <a:xfrm>
              <a:off x="4801320" y="2918160"/>
              <a:ext cx="909359" cy="214920"/>
            </a:xfrm>
            <a:custGeom>
              <a:avLst/>
              <a:gdLst/>
              <a:ahLst/>
              <a:cxnLst>
                <a:cxn ang="3cd4">
                  <a:pos x="hc" y="t"/>
                </a:cxn>
                <a:cxn ang="cd2">
                  <a:pos x="l" y="vc"/>
                </a:cxn>
                <a:cxn ang="cd4">
                  <a:pos x="hc" y="b"/>
                </a:cxn>
                <a:cxn ang="0">
                  <a:pos x="r" y="vc"/>
                </a:cxn>
              </a:cxnLst>
              <a:rect l="l" t="t" r="r" b="b"/>
              <a:pathLst>
                <a:path w="2527" h="598">
                  <a:moveTo>
                    <a:pt x="1267" y="598"/>
                  </a:moveTo>
                  <a:lnTo>
                    <a:pt x="0" y="598"/>
                  </a:lnTo>
                  <a:lnTo>
                    <a:pt x="0" y="0"/>
                  </a:lnTo>
                  <a:lnTo>
                    <a:pt x="2527" y="0"/>
                  </a:lnTo>
                  <a:lnTo>
                    <a:pt x="2527" y="598"/>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3" name="Freeform: Shape 122">
              <a:extLst>
                <a:ext uri="{FF2B5EF4-FFF2-40B4-BE49-F238E27FC236}">
                  <a16:creationId xmlns:a16="http://schemas.microsoft.com/office/drawing/2014/main" id="{B89F190A-9940-4383-B08C-B6AAB3BA6BEB}"/>
                </a:ext>
              </a:extLst>
            </p:cNvPr>
            <p:cNvSpPr/>
            <p:nvPr/>
          </p:nvSpPr>
          <p:spPr>
            <a:xfrm>
              <a:off x="4832280" y="2773080"/>
              <a:ext cx="849600" cy="502560"/>
            </a:xfrm>
            <a:custGeom>
              <a:avLst/>
              <a:gdLst/>
              <a:ahLst/>
              <a:cxnLst>
                <a:cxn ang="3cd4">
                  <a:pos x="hc" y="t"/>
                </a:cxn>
                <a:cxn ang="cd2">
                  <a:pos x="l" y="vc"/>
                </a:cxn>
                <a:cxn ang="cd4">
                  <a:pos x="hc" y="b"/>
                </a:cxn>
                <a:cxn ang="0">
                  <a:pos x="r" y="vc"/>
                </a:cxn>
              </a:cxnLst>
              <a:rect l="l" t="t" r="r" b="b"/>
              <a:pathLst>
                <a:path w="2361" h="1397">
                  <a:moveTo>
                    <a:pt x="562" y="403"/>
                  </a:moveTo>
                  <a:cubicBezTo>
                    <a:pt x="706" y="238"/>
                    <a:pt x="778" y="50"/>
                    <a:pt x="778" y="29"/>
                  </a:cubicBezTo>
                  <a:cubicBezTo>
                    <a:pt x="778" y="0"/>
                    <a:pt x="749" y="0"/>
                    <a:pt x="727" y="0"/>
                  </a:cubicBezTo>
                  <a:cubicBezTo>
                    <a:pt x="691" y="0"/>
                    <a:pt x="691" y="0"/>
                    <a:pt x="670" y="50"/>
                  </a:cubicBezTo>
                  <a:cubicBezTo>
                    <a:pt x="562" y="288"/>
                    <a:pt x="374" y="518"/>
                    <a:pt x="43" y="662"/>
                  </a:cubicBezTo>
                  <a:cubicBezTo>
                    <a:pt x="7" y="677"/>
                    <a:pt x="0" y="684"/>
                    <a:pt x="0" y="699"/>
                  </a:cubicBezTo>
                  <a:cubicBezTo>
                    <a:pt x="0" y="706"/>
                    <a:pt x="0" y="713"/>
                    <a:pt x="0" y="713"/>
                  </a:cubicBezTo>
                  <a:cubicBezTo>
                    <a:pt x="7" y="720"/>
                    <a:pt x="7" y="720"/>
                    <a:pt x="58" y="749"/>
                  </a:cubicBezTo>
                  <a:cubicBezTo>
                    <a:pt x="338" y="864"/>
                    <a:pt x="547" y="1080"/>
                    <a:pt x="677" y="1375"/>
                  </a:cubicBezTo>
                  <a:cubicBezTo>
                    <a:pt x="691" y="1397"/>
                    <a:pt x="698" y="1397"/>
                    <a:pt x="727" y="1397"/>
                  </a:cubicBezTo>
                  <a:cubicBezTo>
                    <a:pt x="749" y="1397"/>
                    <a:pt x="778" y="1397"/>
                    <a:pt x="778" y="1368"/>
                  </a:cubicBezTo>
                  <a:cubicBezTo>
                    <a:pt x="778" y="1347"/>
                    <a:pt x="706" y="1159"/>
                    <a:pt x="562" y="994"/>
                  </a:cubicBezTo>
                  <a:lnTo>
                    <a:pt x="1807" y="994"/>
                  </a:lnTo>
                  <a:cubicBezTo>
                    <a:pt x="1663" y="1159"/>
                    <a:pt x="1584" y="1347"/>
                    <a:pt x="1584" y="1368"/>
                  </a:cubicBezTo>
                  <a:cubicBezTo>
                    <a:pt x="1584" y="1397"/>
                    <a:pt x="1613" y="1397"/>
                    <a:pt x="1634" y="1397"/>
                  </a:cubicBezTo>
                  <a:cubicBezTo>
                    <a:pt x="1670" y="1397"/>
                    <a:pt x="1670" y="1397"/>
                    <a:pt x="1692" y="1347"/>
                  </a:cubicBezTo>
                  <a:cubicBezTo>
                    <a:pt x="1800" y="1109"/>
                    <a:pt x="1987" y="879"/>
                    <a:pt x="2318" y="735"/>
                  </a:cubicBezTo>
                  <a:cubicBezTo>
                    <a:pt x="2354" y="720"/>
                    <a:pt x="2361" y="720"/>
                    <a:pt x="2361" y="699"/>
                  </a:cubicBezTo>
                  <a:cubicBezTo>
                    <a:pt x="2361" y="691"/>
                    <a:pt x="2361" y="691"/>
                    <a:pt x="2361" y="684"/>
                  </a:cubicBezTo>
                  <a:cubicBezTo>
                    <a:pt x="2354" y="677"/>
                    <a:pt x="2354" y="677"/>
                    <a:pt x="2304" y="655"/>
                  </a:cubicBezTo>
                  <a:cubicBezTo>
                    <a:pt x="2023" y="540"/>
                    <a:pt x="1814" y="324"/>
                    <a:pt x="1685" y="29"/>
                  </a:cubicBezTo>
                  <a:cubicBezTo>
                    <a:pt x="1677" y="0"/>
                    <a:pt x="1663" y="0"/>
                    <a:pt x="1634" y="0"/>
                  </a:cubicBezTo>
                  <a:cubicBezTo>
                    <a:pt x="1613" y="0"/>
                    <a:pt x="1584" y="0"/>
                    <a:pt x="1584" y="29"/>
                  </a:cubicBezTo>
                  <a:cubicBezTo>
                    <a:pt x="1584" y="50"/>
                    <a:pt x="1663" y="238"/>
                    <a:pt x="1807" y="403"/>
                  </a:cubicBezTo>
                  <a:close/>
                  <a:moveTo>
                    <a:pt x="461" y="893"/>
                  </a:moveTo>
                  <a:cubicBezTo>
                    <a:pt x="382" y="821"/>
                    <a:pt x="295" y="763"/>
                    <a:pt x="194" y="699"/>
                  </a:cubicBezTo>
                  <a:cubicBezTo>
                    <a:pt x="331" y="619"/>
                    <a:pt x="410" y="554"/>
                    <a:pt x="461" y="504"/>
                  </a:cubicBezTo>
                  <a:lnTo>
                    <a:pt x="1901" y="504"/>
                  </a:lnTo>
                  <a:cubicBezTo>
                    <a:pt x="1980" y="576"/>
                    <a:pt x="2066" y="641"/>
                    <a:pt x="2167" y="699"/>
                  </a:cubicBezTo>
                  <a:cubicBezTo>
                    <a:pt x="2030" y="778"/>
                    <a:pt x="1951" y="843"/>
                    <a:pt x="1901" y="89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25" name="Freeform: Shape 124">
            <a:extLst>
              <a:ext uri="{FF2B5EF4-FFF2-40B4-BE49-F238E27FC236}">
                <a16:creationId xmlns:a16="http://schemas.microsoft.com/office/drawing/2014/main" id="{EB70AF5A-F867-492F-A020-932A391FEF97}"/>
              </a:ext>
            </a:extLst>
          </p:cNvPr>
          <p:cNvSpPr/>
          <p:nvPr/>
        </p:nvSpPr>
        <p:spPr>
          <a:xfrm>
            <a:off x="1560360" y="3610260"/>
            <a:ext cx="3024000" cy="503999"/>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6" name="Straight Connector 125">
            <a:extLst>
              <a:ext uri="{FF2B5EF4-FFF2-40B4-BE49-F238E27FC236}">
                <a16:creationId xmlns:a16="http://schemas.microsoft.com/office/drawing/2014/main" id="{6608CFC8-9EB2-4113-88E5-2B0444CBB7E3}"/>
              </a:ext>
            </a:extLst>
          </p:cNvPr>
          <p:cNvSpPr/>
          <p:nvPr/>
        </p:nvSpPr>
        <p:spPr>
          <a:xfrm flipV="1">
            <a:off x="4728360" y="3819779"/>
            <a:ext cx="1295640" cy="6479"/>
          </a:xfrm>
          <a:prstGeom prst="line">
            <a:avLst/>
          </a:prstGeom>
          <a:noFill/>
          <a:ln w="0">
            <a:solidFill>
              <a:srgbClr val="000000"/>
            </a:solidFill>
            <a:prstDash val="solid"/>
            <a:tailEnd type="arrow"/>
          </a:ln>
        </p:spPr>
        <p:txBody>
          <a:bodyPr vert="horz" wrap="none" lIns="90000" tIns="45000" rIns="90000" bIns="4500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nvGrpSpPr>
          <p:cNvPr id="129" name="Group 128" descr="22§display§\begin{equation*} \label{eq:lp_trans} \begin{aligned}&#10;\text {find }  \quad &amp;  \mathbf{X} = [ \mathbf{p}_1  \dots  \mathbf{p}_m]  &amp; \\&#10; \quad &amp; \mathbf{C} = [ \mathbf{c}_1  \dots  \mathbf{c}_n]  &amp; \\&#10;\text {min } \quad  &amp;  \sum_{i = 1}^{m} card( \mathbf{c}_i)   &amp; \\ &#10;\text {s.t. } \quad  &amp;  \mathbf{S}_j \mathbf{p}_i -  \mathbf{1} 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147369E3-9937-4650-90AE-05E5E0F349F2}"/>
              </a:ext>
            </a:extLst>
          </p:cNvPr>
          <p:cNvGrpSpPr/>
          <p:nvPr/>
        </p:nvGrpSpPr>
        <p:grpSpPr>
          <a:xfrm>
            <a:off x="6220559" y="2029140"/>
            <a:ext cx="3551760" cy="2868120"/>
            <a:chOff x="6388199" y="2234880"/>
            <a:chExt cx="3551760" cy="2868120"/>
          </a:xfrm>
        </p:grpSpPr>
        <p:sp>
          <p:nvSpPr>
            <p:cNvPr id="132" name="Freeform: Shape 131">
              <a:extLst>
                <a:ext uri="{FF2B5EF4-FFF2-40B4-BE49-F238E27FC236}">
                  <a16:creationId xmlns:a16="http://schemas.microsoft.com/office/drawing/2014/main" id="{BA669AEA-99BD-4B2D-AC08-4EE258AC7966}"/>
                </a:ext>
              </a:extLst>
            </p:cNvPr>
            <p:cNvSpPr/>
            <p:nvPr/>
          </p:nvSpPr>
          <p:spPr>
            <a:xfrm>
              <a:off x="6388199" y="223560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3" name="Freeform: Shape 132">
              <a:extLst>
                <a:ext uri="{FF2B5EF4-FFF2-40B4-BE49-F238E27FC236}">
                  <a16:creationId xmlns:a16="http://schemas.microsoft.com/office/drawing/2014/main" id="{EB967870-D794-448F-B0B2-6211EFDCCEF5}"/>
                </a:ext>
              </a:extLst>
            </p:cNvPr>
            <p:cNvSpPr/>
            <p:nvPr/>
          </p:nvSpPr>
          <p:spPr>
            <a:xfrm>
              <a:off x="6395399" y="224748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4" name="Freeform: Shape 133">
              <a:extLst>
                <a:ext uri="{FF2B5EF4-FFF2-40B4-BE49-F238E27FC236}">
                  <a16:creationId xmlns:a16="http://schemas.microsoft.com/office/drawing/2014/main" id="{C0FB1273-01A7-4B8D-9FD9-8760EF5740C5}"/>
                </a:ext>
              </a:extLst>
            </p:cNvPr>
            <p:cNvSpPr/>
            <p:nvPr/>
          </p:nvSpPr>
          <p:spPr>
            <a:xfrm>
              <a:off x="6551280" y="2320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5" name="Freeform: Shape 134">
              <a:extLst>
                <a:ext uri="{FF2B5EF4-FFF2-40B4-BE49-F238E27FC236}">
                  <a16:creationId xmlns:a16="http://schemas.microsoft.com/office/drawing/2014/main" id="{7E548F97-D019-4753-8FA4-800DEEC6AE48}"/>
                </a:ext>
              </a:extLst>
            </p:cNvPr>
            <p:cNvSpPr/>
            <p:nvPr/>
          </p:nvSpPr>
          <p:spPr>
            <a:xfrm>
              <a:off x="6705720" y="225072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6" name="Freeform: Shape 135">
              <a:extLst>
                <a:ext uri="{FF2B5EF4-FFF2-40B4-BE49-F238E27FC236}">
                  <a16:creationId xmlns:a16="http://schemas.microsoft.com/office/drawing/2014/main" id="{8371206C-3EA1-44B7-95FF-A892844E4BC1}"/>
                </a:ext>
              </a:extLst>
            </p:cNvPr>
            <p:cNvSpPr/>
            <p:nvPr/>
          </p:nvSpPr>
          <p:spPr>
            <a:xfrm>
              <a:off x="7232400" y="225324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7" name="Freeform: Shape 136">
              <a:extLst>
                <a:ext uri="{FF2B5EF4-FFF2-40B4-BE49-F238E27FC236}">
                  <a16:creationId xmlns:a16="http://schemas.microsoft.com/office/drawing/2014/main" id="{67FECBEA-E7B4-4F63-A1A3-96557A5E099E}"/>
                </a:ext>
              </a:extLst>
            </p:cNvPr>
            <p:cNvSpPr/>
            <p:nvPr/>
          </p:nvSpPr>
          <p:spPr>
            <a:xfrm>
              <a:off x="7557119" y="234180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8" name="Freeform: Shape 137">
              <a:extLst>
                <a:ext uri="{FF2B5EF4-FFF2-40B4-BE49-F238E27FC236}">
                  <a16:creationId xmlns:a16="http://schemas.microsoft.com/office/drawing/2014/main" id="{9BDA728B-FE04-4858-A071-5E1FC8042B7F}"/>
                </a:ext>
              </a:extLst>
            </p:cNvPr>
            <p:cNvSpPr/>
            <p:nvPr/>
          </p:nvSpPr>
          <p:spPr>
            <a:xfrm>
              <a:off x="7867800" y="22348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39" name="Freeform: Shape 138">
              <a:extLst>
                <a:ext uri="{FF2B5EF4-FFF2-40B4-BE49-F238E27FC236}">
                  <a16:creationId xmlns:a16="http://schemas.microsoft.com/office/drawing/2014/main" id="{79F68415-E5BE-4463-9DA7-63AB6D70B2ED}"/>
                </a:ext>
              </a:extLst>
            </p:cNvPr>
            <p:cNvSpPr/>
            <p:nvPr/>
          </p:nvSpPr>
          <p:spPr>
            <a:xfrm>
              <a:off x="7922160" y="2318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0" name="Freeform: Shape 139">
              <a:extLst>
                <a:ext uri="{FF2B5EF4-FFF2-40B4-BE49-F238E27FC236}">
                  <a16:creationId xmlns:a16="http://schemas.microsoft.com/office/drawing/2014/main" id="{A3ACB7A6-6961-4252-971B-DA8DDFC0A5CD}"/>
                </a:ext>
              </a:extLst>
            </p:cNvPr>
            <p:cNvSpPr/>
            <p:nvPr/>
          </p:nvSpPr>
          <p:spPr>
            <a:xfrm>
              <a:off x="8110079" y="23562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1" name="Freeform: Shape 140">
              <a:extLst>
                <a:ext uri="{FF2B5EF4-FFF2-40B4-BE49-F238E27FC236}">
                  <a16:creationId xmlns:a16="http://schemas.microsoft.com/office/drawing/2014/main" id="{24D16776-EE4D-4304-9A5B-07E2350697A7}"/>
                </a:ext>
              </a:extLst>
            </p:cNvPr>
            <p:cNvSpPr/>
            <p:nvPr/>
          </p:nvSpPr>
          <p:spPr>
            <a:xfrm>
              <a:off x="8284320" y="2413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2" name="Freeform: Shape 141">
              <a:extLst>
                <a:ext uri="{FF2B5EF4-FFF2-40B4-BE49-F238E27FC236}">
                  <a16:creationId xmlns:a16="http://schemas.microsoft.com/office/drawing/2014/main" id="{4BDC8EFE-A549-4057-9291-26C83D5AA73C}"/>
                </a:ext>
              </a:extLst>
            </p:cNvPr>
            <p:cNvSpPr/>
            <p:nvPr/>
          </p:nvSpPr>
          <p:spPr>
            <a:xfrm>
              <a:off x="8407800" y="2413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3" name="Freeform: Shape 142">
              <a:extLst>
                <a:ext uri="{FF2B5EF4-FFF2-40B4-BE49-F238E27FC236}">
                  <a16:creationId xmlns:a16="http://schemas.microsoft.com/office/drawing/2014/main" id="{8E7C9901-B9A2-4F1E-BF2F-FC845E00A683}"/>
                </a:ext>
              </a:extLst>
            </p:cNvPr>
            <p:cNvSpPr/>
            <p:nvPr/>
          </p:nvSpPr>
          <p:spPr>
            <a:xfrm>
              <a:off x="8531280" y="2413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4" name="Freeform: Shape 143">
              <a:extLst>
                <a:ext uri="{FF2B5EF4-FFF2-40B4-BE49-F238E27FC236}">
                  <a16:creationId xmlns:a16="http://schemas.microsoft.com/office/drawing/2014/main" id="{52B40357-18F0-4690-9ACF-F00EE75684AA}"/>
                </a:ext>
              </a:extLst>
            </p:cNvPr>
            <p:cNvSpPr/>
            <p:nvPr/>
          </p:nvSpPr>
          <p:spPr>
            <a:xfrm>
              <a:off x="8641440" y="2318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5" name="Freeform: Shape 144">
              <a:extLst>
                <a:ext uri="{FF2B5EF4-FFF2-40B4-BE49-F238E27FC236}">
                  <a16:creationId xmlns:a16="http://schemas.microsoft.com/office/drawing/2014/main" id="{85E092CA-2C31-4914-820E-EADAA2EE1777}"/>
                </a:ext>
              </a:extLst>
            </p:cNvPr>
            <p:cNvSpPr/>
            <p:nvPr/>
          </p:nvSpPr>
          <p:spPr>
            <a:xfrm>
              <a:off x="8817119" y="2399760"/>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6" name="Freeform: Shape 145">
              <a:extLst>
                <a:ext uri="{FF2B5EF4-FFF2-40B4-BE49-F238E27FC236}">
                  <a16:creationId xmlns:a16="http://schemas.microsoft.com/office/drawing/2014/main" id="{DEC46875-B15E-4B4B-8F70-01EC8207B609}"/>
                </a:ext>
              </a:extLst>
            </p:cNvPr>
            <p:cNvSpPr/>
            <p:nvPr/>
          </p:nvSpPr>
          <p:spPr>
            <a:xfrm>
              <a:off x="9026280" y="22348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7" name="Freeform: Shape 146">
              <a:extLst>
                <a:ext uri="{FF2B5EF4-FFF2-40B4-BE49-F238E27FC236}">
                  <a16:creationId xmlns:a16="http://schemas.microsoft.com/office/drawing/2014/main" id="{B87B2A3A-ECE1-41AC-B4F0-0D8BF5FD1A35}"/>
                </a:ext>
              </a:extLst>
            </p:cNvPr>
            <p:cNvSpPr/>
            <p:nvPr/>
          </p:nvSpPr>
          <p:spPr>
            <a:xfrm>
              <a:off x="7241040" y="266724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8" name="Freeform: Shape 147">
              <a:extLst>
                <a:ext uri="{FF2B5EF4-FFF2-40B4-BE49-F238E27FC236}">
                  <a16:creationId xmlns:a16="http://schemas.microsoft.com/office/drawing/2014/main" id="{77327A23-1243-4A17-8875-F938A70A72E0}"/>
                </a:ext>
              </a:extLst>
            </p:cNvPr>
            <p:cNvSpPr/>
            <p:nvPr/>
          </p:nvSpPr>
          <p:spPr>
            <a:xfrm>
              <a:off x="7547039" y="275903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49" name="Freeform: Shape 148">
              <a:extLst>
                <a:ext uri="{FF2B5EF4-FFF2-40B4-BE49-F238E27FC236}">
                  <a16:creationId xmlns:a16="http://schemas.microsoft.com/office/drawing/2014/main" id="{A237F12B-354C-4D4F-8510-9C795F9434D3}"/>
                </a:ext>
              </a:extLst>
            </p:cNvPr>
            <p:cNvSpPr/>
            <p:nvPr/>
          </p:nvSpPr>
          <p:spPr>
            <a:xfrm>
              <a:off x="7856640" y="2652119"/>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0" name="Freeform: Shape 149">
              <a:extLst>
                <a:ext uri="{FF2B5EF4-FFF2-40B4-BE49-F238E27FC236}">
                  <a16:creationId xmlns:a16="http://schemas.microsoft.com/office/drawing/2014/main" id="{E0189F81-5D68-4899-B534-8333DF30F235}"/>
                </a:ext>
              </a:extLst>
            </p:cNvPr>
            <p:cNvSpPr/>
            <p:nvPr/>
          </p:nvSpPr>
          <p:spPr>
            <a:xfrm>
              <a:off x="7911360" y="27352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1" name="Freeform: Shape 150">
              <a:extLst>
                <a:ext uri="{FF2B5EF4-FFF2-40B4-BE49-F238E27FC236}">
                  <a16:creationId xmlns:a16="http://schemas.microsoft.com/office/drawing/2014/main" id="{EF6A3BAB-82B8-4665-A0AB-F0C8EC99A902}"/>
                </a:ext>
              </a:extLst>
            </p:cNvPr>
            <p:cNvSpPr/>
            <p:nvPr/>
          </p:nvSpPr>
          <p:spPr>
            <a:xfrm>
              <a:off x="8063999" y="277344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2" name="Freeform: Shape 151">
              <a:extLst>
                <a:ext uri="{FF2B5EF4-FFF2-40B4-BE49-F238E27FC236}">
                  <a16:creationId xmlns:a16="http://schemas.microsoft.com/office/drawing/2014/main" id="{273E52C1-B96D-4E2F-9130-A6FD7B16F864}"/>
                </a:ext>
              </a:extLst>
            </p:cNvPr>
            <p:cNvSpPr/>
            <p:nvPr/>
          </p:nvSpPr>
          <p:spPr>
            <a:xfrm>
              <a:off x="8237519" y="283211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3" name="Freeform: Shape 152">
              <a:extLst>
                <a:ext uri="{FF2B5EF4-FFF2-40B4-BE49-F238E27FC236}">
                  <a16:creationId xmlns:a16="http://schemas.microsoft.com/office/drawing/2014/main" id="{14A72D3C-452B-478F-9F34-58F0AECB8E6E}"/>
                </a:ext>
              </a:extLst>
            </p:cNvPr>
            <p:cNvSpPr/>
            <p:nvPr/>
          </p:nvSpPr>
          <p:spPr>
            <a:xfrm>
              <a:off x="8360999" y="283211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4" name="Freeform: Shape 153">
              <a:extLst>
                <a:ext uri="{FF2B5EF4-FFF2-40B4-BE49-F238E27FC236}">
                  <a16:creationId xmlns:a16="http://schemas.microsoft.com/office/drawing/2014/main" id="{C0CFD740-1062-49B5-BE0A-FF64F72C7F9B}"/>
                </a:ext>
              </a:extLst>
            </p:cNvPr>
            <p:cNvSpPr/>
            <p:nvPr/>
          </p:nvSpPr>
          <p:spPr>
            <a:xfrm>
              <a:off x="8484480" y="2832119"/>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5" name="Freeform: Shape 154">
              <a:extLst>
                <a:ext uri="{FF2B5EF4-FFF2-40B4-BE49-F238E27FC236}">
                  <a16:creationId xmlns:a16="http://schemas.microsoft.com/office/drawing/2014/main" id="{14962B09-F1AE-4623-932B-95435D9D19B3}"/>
                </a:ext>
              </a:extLst>
            </p:cNvPr>
            <p:cNvSpPr/>
            <p:nvPr/>
          </p:nvSpPr>
          <p:spPr>
            <a:xfrm>
              <a:off x="8595360" y="27352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6" name="Freeform: Shape 155">
              <a:extLst>
                <a:ext uri="{FF2B5EF4-FFF2-40B4-BE49-F238E27FC236}">
                  <a16:creationId xmlns:a16="http://schemas.microsoft.com/office/drawing/2014/main" id="{B9FE9BAC-4377-475B-A5BC-15F37A405559}"/>
                </a:ext>
              </a:extLst>
            </p:cNvPr>
            <p:cNvSpPr/>
            <p:nvPr/>
          </p:nvSpPr>
          <p:spPr>
            <a:xfrm>
              <a:off x="8735760" y="2816999"/>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7" name="Freeform: Shape 156">
              <a:extLst>
                <a:ext uri="{FF2B5EF4-FFF2-40B4-BE49-F238E27FC236}">
                  <a16:creationId xmlns:a16="http://schemas.microsoft.com/office/drawing/2014/main" id="{80387FEC-2E1A-4838-B5C2-6D3282A6FE52}"/>
                </a:ext>
              </a:extLst>
            </p:cNvPr>
            <p:cNvSpPr/>
            <p:nvPr/>
          </p:nvSpPr>
          <p:spPr>
            <a:xfrm>
              <a:off x="8884440" y="2652119"/>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8" name="Freeform: Shape 157">
              <a:extLst>
                <a:ext uri="{FF2B5EF4-FFF2-40B4-BE49-F238E27FC236}">
                  <a16:creationId xmlns:a16="http://schemas.microsoft.com/office/drawing/2014/main" id="{C924BDE2-A512-443B-9290-B9DD10955904}"/>
                </a:ext>
              </a:extLst>
            </p:cNvPr>
            <p:cNvSpPr/>
            <p:nvPr/>
          </p:nvSpPr>
          <p:spPr>
            <a:xfrm>
              <a:off x="6396839" y="340920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9" name="Freeform: Shape 158">
              <a:extLst>
                <a:ext uri="{FF2B5EF4-FFF2-40B4-BE49-F238E27FC236}">
                  <a16:creationId xmlns:a16="http://schemas.microsoft.com/office/drawing/2014/main" id="{92E7F488-04B2-40CF-93F7-B6C5C9FC13C0}"/>
                </a:ext>
              </a:extLst>
            </p:cNvPr>
            <p:cNvSpPr/>
            <p:nvPr/>
          </p:nvSpPr>
          <p:spPr>
            <a:xfrm>
              <a:off x="6628320" y="3345839"/>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0" name="Freeform: Shape 159">
              <a:extLst>
                <a:ext uri="{FF2B5EF4-FFF2-40B4-BE49-F238E27FC236}">
                  <a16:creationId xmlns:a16="http://schemas.microsoft.com/office/drawing/2014/main" id="{4FE8B198-8839-4820-A416-BEC0F954DDC7}"/>
                </a:ext>
              </a:extLst>
            </p:cNvPr>
            <p:cNvSpPr/>
            <p:nvPr/>
          </p:nvSpPr>
          <p:spPr>
            <a:xfrm>
              <a:off x="6705000" y="340920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1" name="Freeform: Shape 160">
              <a:extLst>
                <a:ext uri="{FF2B5EF4-FFF2-40B4-BE49-F238E27FC236}">
                  <a16:creationId xmlns:a16="http://schemas.microsoft.com/office/drawing/2014/main" id="{D3BF2A6D-F93A-4CBE-85A2-4DEA7164C5F1}"/>
                </a:ext>
              </a:extLst>
            </p:cNvPr>
            <p:cNvSpPr/>
            <p:nvPr/>
          </p:nvSpPr>
          <p:spPr>
            <a:xfrm>
              <a:off x="7381440" y="3098160"/>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2" name="Freeform: Shape 161">
              <a:extLst>
                <a:ext uri="{FF2B5EF4-FFF2-40B4-BE49-F238E27FC236}">
                  <a16:creationId xmlns:a16="http://schemas.microsoft.com/office/drawing/2014/main" id="{4614A392-1114-48E5-AE53-7E64379AE82E}"/>
                </a:ext>
              </a:extLst>
            </p:cNvPr>
            <p:cNvSpPr/>
            <p:nvPr/>
          </p:nvSpPr>
          <p:spPr>
            <a:xfrm>
              <a:off x="7285680" y="326772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3" name="Freeform: Shape 162">
              <a:extLst>
                <a:ext uri="{FF2B5EF4-FFF2-40B4-BE49-F238E27FC236}">
                  <a16:creationId xmlns:a16="http://schemas.microsoft.com/office/drawing/2014/main" id="{B87B4A05-D185-41D7-9B68-811432BD5D38}"/>
                </a:ext>
              </a:extLst>
            </p:cNvPr>
            <p:cNvSpPr/>
            <p:nvPr/>
          </p:nvSpPr>
          <p:spPr>
            <a:xfrm>
              <a:off x="7299720" y="373176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4" name="Freeform: Shape 163">
              <a:extLst>
                <a:ext uri="{FF2B5EF4-FFF2-40B4-BE49-F238E27FC236}">
                  <a16:creationId xmlns:a16="http://schemas.microsoft.com/office/drawing/2014/main" id="{8516EB7E-D0BB-408F-8824-CDD7A7636A8B}"/>
                </a:ext>
              </a:extLst>
            </p:cNvPr>
            <p:cNvSpPr/>
            <p:nvPr/>
          </p:nvSpPr>
          <p:spPr>
            <a:xfrm>
              <a:off x="7382160" y="378540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5" name="Freeform: Shape 164">
              <a:extLst>
                <a:ext uri="{FF2B5EF4-FFF2-40B4-BE49-F238E27FC236}">
                  <a16:creationId xmlns:a16="http://schemas.microsoft.com/office/drawing/2014/main" id="{A3C55F1E-D30D-43C9-9CAB-2A5745D07915}"/>
                </a:ext>
              </a:extLst>
            </p:cNvPr>
            <p:cNvSpPr/>
            <p:nvPr/>
          </p:nvSpPr>
          <p:spPr>
            <a:xfrm>
              <a:off x="7560360" y="37317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6" name="Freeform: Shape 165">
              <a:extLst>
                <a:ext uri="{FF2B5EF4-FFF2-40B4-BE49-F238E27FC236}">
                  <a16:creationId xmlns:a16="http://schemas.microsoft.com/office/drawing/2014/main" id="{F1A7DC36-1597-4136-9E00-E29FA7B9A229}"/>
                </a:ext>
              </a:extLst>
            </p:cNvPr>
            <p:cNvSpPr/>
            <p:nvPr/>
          </p:nvSpPr>
          <p:spPr>
            <a:xfrm>
              <a:off x="7729919" y="340920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7" name="Freeform: Shape 166">
              <a:extLst>
                <a:ext uri="{FF2B5EF4-FFF2-40B4-BE49-F238E27FC236}">
                  <a16:creationId xmlns:a16="http://schemas.microsoft.com/office/drawing/2014/main" id="{995A7742-15C1-43DD-9376-01666071B868}"/>
                </a:ext>
              </a:extLst>
            </p:cNvPr>
            <p:cNvSpPr/>
            <p:nvPr/>
          </p:nvSpPr>
          <p:spPr>
            <a:xfrm>
              <a:off x="7849440" y="340920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8" name="Freeform: Shape 167">
              <a:extLst>
                <a:ext uri="{FF2B5EF4-FFF2-40B4-BE49-F238E27FC236}">
                  <a16:creationId xmlns:a16="http://schemas.microsoft.com/office/drawing/2014/main" id="{D0AD67CF-C419-4B0E-8D2D-688A203A0ACF}"/>
                </a:ext>
              </a:extLst>
            </p:cNvPr>
            <p:cNvSpPr/>
            <p:nvPr/>
          </p:nvSpPr>
          <p:spPr>
            <a:xfrm>
              <a:off x="7992719" y="340920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9" name="Freeform: Shape 168">
              <a:extLst>
                <a:ext uri="{FF2B5EF4-FFF2-40B4-BE49-F238E27FC236}">
                  <a16:creationId xmlns:a16="http://schemas.microsoft.com/office/drawing/2014/main" id="{94C37CEA-0D7D-4807-9C21-2F993BA2DFE5}"/>
                </a:ext>
              </a:extLst>
            </p:cNvPr>
            <p:cNvSpPr/>
            <p:nvPr/>
          </p:nvSpPr>
          <p:spPr>
            <a:xfrm>
              <a:off x="8129160" y="3339000"/>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0" name="Freeform: Shape 169">
              <a:extLst>
                <a:ext uri="{FF2B5EF4-FFF2-40B4-BE49-F238E27FC236}">
                  <a16:creationId xmlns:a16="http://schemas.microsoft.com/office/drawing/2014/main" id="{3C4AB5B6-35EB-4072-A57D-FF7B3D2B705B}"/>
                </a:ext>
              </a:extLst>
            </p:cNvPr>
            <p:cNvSpPr/>
            <p:nvPr/>
          </p:nvSpPr>
          <p:spPr>
            <a:xfrm>
              <a:off x="8289720" y="332387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1" name="Freeform: Shape 170">
              <a:extLst>
                <a:ext uri="{FF2B5EF4-FFF2-40B4-BE49-F238E27FC236}">
                  <a16:creationId xmlns:a16="http://schemas.microsoft.com/office/drawing/2014/main" id="{D54A63F7-17D1-4FC4-89A7-F040A2D0F72A}"/>
                </a:ext>
              </a:extLst>
            </p:cNvPr>
            <p:cNvSpPr/>
            <p:nvPr/>
          </p:nvSpPr>
          <p:spPr>
            <a:xfrm>
              <a:off x="8380079" y="340632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2" name="Freeform: Shape 171">
              <a:extLst>
                <a:ext uri="{FF2B5EF4-FFF2-40B4-BE49-F238E27FC236}">
                  <a16:creationId xmlns:a16="http://schemas.microsoft.com/office/drawing/2014/main" id="{EEB03428-F443-4652-8216-CC5A949BC281}"/>
                </a:ext>
              </a:extLst>
            </p:cNvPr>
            <p:cNvSpPr/>
            <p:nvPr/>
          </p:nvSpPr>
          <p:spPr>
            <a:xfrm>
              <a:off x="8520120" y="344484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3" name="Freeform: Shape 172">
              <a:extLst>
                <a:ext uri="{FF2B5EF4-FFF2-40B4-BE49-F238E27FC236}">
                  <a16:creationId xmlns:a16="http://schemas.microsoft.com/office/drawing/2014/main" id="{ADE555D7-ECB2-479F-BCF8-0FF2251C5942}"/>
                </a:ext>
              </a:extLst>
            </p:cNvPr>
            <p:cNvSpPr/>
            <p:nvPr/>
          </p:nvSpPr>
          <p:spPr>
            <a:xfrm>
              <a:off x="8620199" y="332387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4" name="Freeform: Shape 173">
              <a:extLst>
                <a:ext uri="{FF2B5EF4-FFF2-40B4-BE49-F238E27FC236}">
                  <a16:creationId xmlns:a16="http://schemas.microsoft.com/office/drawing/2014/main" id="{1EBAD009-94AA-4AE3-AF51-BBF44B3F0D36}"/>
                </a:ext>
              </a:extLst>
            </p:cNvPr>
            <p:cNvSpPr/>
            <p:nvPr/>
          </p:nvSpPr>
          <p:spPr>
            <a:xfrm>
              <a:off x="6458040" y="410868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5" name="Freeform: Shape 174">
              <a:extLst>
                <a:ext uri="{FF2B5EF4-FFF2-40B4-BE49-F238E27FC236}">
                  <a16:creationId xmlns:a16="http://schemas.microsoft.com/office/drawing/2014/main" id="{1DCD424A-6490-4397-8F75-5EF9632DFB11}"/>
                </a:ext>
              </a:extLst>
            </p:cNvPr>
            <p:cNvSpPr/>
            <p:nvPr/>
          </p:nvSpPr>
          <p:spPr>
            <a:xfrm>
              <a:off x="6581519" y="420444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6" name="Freeform: Shape 175">
              <a:extLst>
                <a:ext uri="{FF2B5EF4-FFF2-40B4-BE49-F238E27FC236}">
                  <a16:creationId xmlns:a16="http://schemas.microsoft.com/office/drawing/2014/main" id="{C53BD15F-6C9F-4581-93A6-361D119414CF}"/>
                </a:ext>
              </a:extLst>
            </p:cNvPr>
            <p:cNvSpPr/>
            <p:nvPr/>
          </p:nvSpPr>
          <p:spPr>
            <a:xfrm>
              <a:off x="6640199" y="406260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7" name="Freeform: Shape 176">
              <a:extLst>
                <a:ext uri="{FF2B5EF4-FFF2-40B4-BE49-F238E27FC236}">
                  <a16:creationId xmlns:a16="http://schemas.microsoft.com/office/drawing/2014/main" id="{EBC8018B-B283-48C8-A80B-64D3944AEF42}"/>
                </a:ext>
              </a:extLst>
            </p:cNvPr>
            <p:cNvSpPr/>
            <p:nvPr/>
          </p:nvSpPr>
          <p:spPr>
            <a:xfrm>
              <a:off x="6766920" y="420444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8" name="Freeform: Shape 177">
              <a:extLst>
                <a:ext uri="{FF2B5EF4-FFF2-40B4-BE49-F238E27FC236}">
                  <a16:creationId xmlns:a16="http://schemas.microsoft.com/office/drawing/2014/main" id="{AF9A6CE8-7713-4B5C-B835-F9CD0BCC143F}"/>
                </a:ext>
              </a:extLst>
            </p:cNvPr>
            <p:cNvSpPr/>
            <p:nvPr/>
          </p:nvSpPr>
          <p:spPr>
            <a:xfrm>
              <a:off x="7241040" y="4039920"/>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9" name="Freeform: Shape 178">
              <a:extLst>
                <a:ext uri="{FF2B5EF4-FFF2-40B4-BE49-F238E27FC236}">
                  <a16:creationId xmlns:a16="http://schemas.microsoft.com/office/drawing/2014/main" id="{0C9DB56F-AC3F-4481-A436-1C846CF33F54}"/>
                </a:ext>
              </a:extLst>
            </p:cNvPr>
            <p:cNvSpPr/>
            <p:nvPr/>
          </p:nvSpPr>
          <p:spPr>
            <a:xfrm>
              <a:off x="7400520" y="41468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0" name="Freeform: Shape 179">
              <a:extLst>
                <a:ext uri="{FF2B5EF4-FFF2-40B4-BE49-F238E27FC236}">
                  <a16:creationId xmlns:a16="http://schemas.microsoft.com/office/drawing/2014/main" id="{7BA88885-F675-4E5F-A6DC-45A4E9194DDF}"/>
                </a:ext>
              </a:extLst>
            </p:cNvPr>
            <p:cNvSpPr/>
            <p:nvPr/>
          </p:nvSpPr>
          <p:spPr>
            <a:xfrm>
              <a:off x="7527960" y="410868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1" name="Freeform: Shape 180">
              <a:extLst>
                <a:ext uri="{FF2B5EF4-FFF2-40B4-BE49-F238E27FC236}">
                  <a16:creationId xmlns:a16="http://schemas.microsoft.com/office/drawing/2014/main" id="{94C57071-DFC3-4845-8098-7D92B348FC1C}"/>
                </a:ext>
              </a:extLst>
            </p:cNvPr>
            <p:cNvSpPr/>
            <p:nvPr/>
          </p:nvSpPr>
          <p:spPr>
            <a:xfrm>
              <a:off x="7703640" y="414684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2" name="Freeform: Shape 181">
              <a:extLst>
                <a:ext uri="{FF2B5EF4-FFF2-40B4-BE49-F238E27FC236}">
                  <a16:creationId xmlns:a16="http://schemas.microsoft.com/office/drawing/2014/main" id="{90DF1340-8D47-4EF7-B4F6-23CBE171AC83}"/>
                </a:ext>
              </a:extLst>
            </p:cNvPr>
            <p:cNvSpPr/>
            <p:nvPr/>
          </p:nvSpPr>
          <p:spPr>
            <a:xfrm>
              <a:off x="7872479" y="415872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3" name="Freeform: Shape 182">
              <a:extLst>
                <a:ext uri="{FF2B5EF4-FFF2-40B4-BE49-F238E27FC236}">
                  <a16:creationId xmlns:a16="http://schemas.microsoft.com/office/drawing/2014/main" id="{0FB41B4D-E51E-413F-8690-043E5D2C4598}"/>
                </a:ext>
              </a:extLst>
            </p:cNvPr>
            <p:cNvSpPr/>
            <p:nvPr/>
          </p:nvSpPr>
          <p:spPr>
            <a:xfrm>
              <a:off x="8150400" y="405180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4" name="Freeform: Shape 183">
              <a:extLst>
                <a:ext uri="{FF2B5EF4-FFF2-40B4-BE49-F238E27FC236}">
                  <a16:creationId xmlns:a16="http://schemas.microsoft.com/office/drawing/2014/main" id="{2697922A-E597-4C20-9495-749C44EF1F97}"/>
                </a:ext>
              </a:extLst>
            </p:cNvPr>
            <p:cNvSpPr/>
            <p:nvPr/>
          </p:nvSpPr>
          <p:spPr>
            <a:xfrm>
              <a:off x="8297640" y="411120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5" name="Freeform: Shape 184">
              <a:extLst>
                <a:ext uri="{FF2B5EF4-FFF2-40B4-BE49-F238E27FC236}">
                  <a16:creationId xmlns:a16="http://schemas.microsoft.com/office/drawing/2014/main" id="{C468DB9D-3200-44DD-830A-4096A50E857A}"/>
                </a:ext>
              </a:extLst>
            </p:cNvPr>
            <p:cNvSpPr/>
            <p:nvPr/>
          </p:nvSpPr>
          <p:spPr>
            <a:xfrm>
              <a:off x="8415720" y="414684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6" name="Freeform: Shape 185">
              <a:extLst>
                <a:ext uri="{FF2B5EF4-FFF2-40B4-BE49-F238E27FC236}">
                  <a16:creationId xmlns:a16="http://schemas.microsoft.com/office/drawing/2014/main" id="{3844EAC6-518C-4D35-BA48-9691B887F5C2}"/>
                </a:ext>
              </a:extLst>
            </p:cNvPr>
            <p:cNvSpPr/>
            <p:nvPr/>
          </p:nvSpPr>
          <p:spPr>
            <a:xfrm>
              <a:off x="8506800" y="425268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7" name="Freeform: Shape 186">
              <a:extLst>
                <a:ext uri="{FF2B5EF4-FFF2-40B4-BE49-F238E27FC236}">
                  <a16:creationId xmlns:a16="http://schemas.microsoft.com/office/drawing/2014/main" id="{ADB46E07-0674-4426-9C60-68B49B1A76E7}"/>
                </a:ext>
              </a:extLst>
            </p:cNvPr>
            <p:cNvSpPr/>
            <p:nvPr/>
          </p:nvSpPr>
          <p:spPr>
            <a:xfrm>
              <a:off x="8551080" y="41468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8" name="Freeform: Shape 187">
              <a:extLst>
                <a:ext uri="{FF2B5EF4-FFF2-40B4-BE49-F238E27FC236}">
                  <a16:creationId xmlns:a16="http://schemas.microsoft.com/office/drawing/2014/main" id="{F3CBE7B0-3C45-4506-B70F-A2887C5A66C8}"/>
                </a:ext>
              </a:extLst>
            </p:cNvPr>
            <p:cNvSpPr/>
            <p:nvPr/>
          </p:nvSpPr>
          <p:spPr>
            <a:xfrm>
              <a:off x="8768880" y="4056479"/>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9" name="Freeform: Shape 188">
              <a:extLst>
                <a:ext uri="{FF2B5EF4-FFF2-40B4-BE49-F238E27FC236}">
                  <a16:creationId xmlns:a16="http://schemas.microsoft.com/office/drawing/2014/main" id="{E5D6C9A0-3165-4086-8B96-2CE8CF050D96}"/>
                </a:ext>
              </a:extLst>
            </p:cNvPr>
            <p:cNvSpPr/>
            <p:nvPr/>
          </p:nvSpPr>
          <p:spPr>
            <a:xfrm>
              <a:off x="9049320" y="410796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0" name="Freeform: Shape 189">
              <a:extLst>
                <a:ext uri="{FF2B5EF4-FFF2-40B4-BE49-F238E27FC236}">
                  <a16:creationId xmlns:a16="http://schemas.microsoft.com/office/drawing/2014/main" id="{8B62E36E-EF5A-47BE-A242-B4CB142BCB68}"/>
                </a:ext>
              </a:extLst>
            </p:cNvPr>
            <p:cNvSpPr/>
            <p:nvPr/>
          </p:nvSpPr>
          <p:spPr>
            <a:xfrm>
              <a:off x="9164880" y="414684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1" name="Freeform: Shape 190">
              <a:extLst>
                <a:ext uri="{FF2B5EF4-FFF2-40B4-BE49-F238E27FC236}">
                  <a16:creationId xmlns:a16="http://schemas.microsoft.com/office/drawing/2014/main" id="{129AA4A0-4E11-4ABD-878F-72E9866207FB}"/>
                </a:ext>
              </a:extLst>
            </p:cNvPr>
            <p:cNvSpPr/>
            <p:nvPr/>
          </p:nvSpPr>
          <p:spPr>
            <a:xfrm>
              <a:off x="9282240" y="4040639"/>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2" name="Freeform: Shape 191">
              <a:extLst>
                <a:ext uri="{FF2B5EF4-FFF2-40B4-BE49-F238E27FC236}">
                  <a16:creationId xmlns:a16="http://schemas.microsoft.com/office/drawing/2014/main" id="{04BE8295-0F00-486C-8F73-9E1ED3FBFD24}"/>
                </a:ext>
              </a:extLst>
            </p:cNvPr>
            <p:cNvSpPr/>
            <p:nvPr/>
          </p:nvSpPr>
          <p:spPr>
            <a:xfrm>
              <a:off x="9444600" y="405000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3" name="Freeform: Shape 192">
              <a:extLst>
                <a:ext uri="{FF2B5EF4-FFF2-40B4-BE49-F238E27FC236}">
                  <a16:creationId xmlns:a16="http://schemas.microsoft.com/office/drawing/2014/main" id="{F8116F98-07F2-409F-B8FF-4DBD45E12AF8}"/>
                </a:ext>
              </a:extLst>
            </p:cNvPr>
            <p:cNvSpPr/>
            <p:nvPr/>
          </p:nvSpPr>
          <p:spPr>
            <a:xfrm>
              <a:off x="9555480" y="420444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4" name="Freeform: Shape 193">
              <a:extLst>
                <a:ext uri="{FF2B5EF4-FFF2-40B4-BE49-F238E27FC236}">
                  <a16:creationId xmlns:a16="http://schemas.microsoft.com/office/drawing/2014/main" id="{D2DE9EA7-5A63-4769-82FD-0A13671F5E86}"/>
                </a:ext>
              </a:extLst>
            </p:cNvPr>
            <p:cNvSpPr/>
            <p:nvPr/>
          </p:nvSpPr>
          <p:spPr>
            <a:xfrm>
              <a:off x="9655200" y="4040639"/>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5" name="Freeform: Shape 194">
              <a:extLst>
                <a:ext uri="{FF2B5EF4-FFF2-40B4-BE49-F238E27FC236}">
                  <a16:creationId xmlns:a16="http://schemas.microsoft.com/office/drawing/2014/main" id="{3603B280-24D6-4BFD-9518-9DAD24E96070}"/>
                </a:ext>
              </a:extLst>
            </p:cNvPr>
            <p:cNvSpPr/>
            <p:nvPr/>
          </p:nvSpPr>
          <p:spPr>
            <a:xfrm>
              <a:off x="9805680" y="405000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6" name="Freeform: Shape 195">
              <a:extLst>
                <a:ext uri="{FF2B5EF4-FFF2-40B4-BE49-F238E27FC236}">
                  <a16:creationId xmlns:a16="http://schemas.microsoft.com/office/drawing/2014/main" id="{F11B2448-3A2A-4E9E-9A9C-F45CA9887492}"/>
                </a:ext>
              </a:extLst>
            </p:cNvPr>
            <p:cNvSpPr/>
            <p:nvPr/>
          </p:nvSpPr>
          <p:spPr>
            <a:xfrm>
              <a:off x="7232400" y="44604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7" name="Freeform: Shape 196">
              <a:extLst>
                <a:ext uri="{FF2B5EF4-FFF2-40B4-BE49-F238E27FC236}">
                  <a16:creationId xmlns:a16="http://schemas.microsoft.com/office/drawing/2014/main" id="{CA0A9BC7-C786-4D2F-94AE-1B092CEB0546}"/>
                </a:ext>
              </a:extLst>
            </p:cNvPr>
            <p:cNvSpPr/>
            <p:nvPr/>
          </p:nvSpPr>
          <p:spPr>
            <a:xfrm>
              <a:off x="7565040" y="450072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8" name="Freeform: Shape 197">
              <a:extLst>
                <a:ext uri="{FF2B5EF4-FFF2-40B4-BE49-F238E27FC236}">
                  <a16:creationId xmlns:a16="http://schemas.microsoft.com/office/drawing/2014/main" id="{92372904-79C2-4401-81C9-155626A952B8}"/>
                </a:ext>
              </a:extLst>
            </p:cNvPr>
            <p:cNvSpPr/>
            <p:nvPr/>
          </p:nvSpPr>
          <p:spPr>
            <a:xfrm>
              <a:off x="7808400" y="446112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9" name="Freeform: Shape 198">
              <a:extLst>
                <a:ext uri="{FF2B5EF4-FFF2-40B4-BE49-F238E27FC236}">
                  <a16:creationId xmlns:a16="http://schemas.microsoft.com/office/drawing/2014/main" id="{594BA3BE-9277-434F-B711-F1F6E93146A5}"/>
                </a:ext>
              </a:extLst>
            </p:cNvPr>
            <p:cNvSpPr/>
            <p:nvPr/>
          </p:nvSpPr>
          <p:spPr>
            <a:xfrm>
              <a:off x="7232400" y="487764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0" name="Freeform: Shape 199">
              <a:extLst>
                <a:ext uri="{FF2B5EF4-FFF2-40B4-BE49-F238E27FC236}">
                  <a16:creationId xmlns:a16="http://schemas.microsoft.com/office/drawing/2014/main" id="{90953386-DBE9-4788-B4A2-D8EFF4BBF91F}"/>
                </a:ext>
              </a:extLst>
            </p:cNvPr>
            <p:cNvSpPr/>
            <p:nvPr/>
          </p:nvSpPr>
          <p:spPr>
            <a:xfrm>
              <a:off x="7565040" y="49186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1" name="Freeform: Shape 200">
              <a:extLst>
                <a:ext uri="{FF2B5EF4-FFF2-40B4-BE49-F238E27FC236}">
                  <a16:creationId xmlns:a16="http://schemas.microsoft.com/office/drawing/2014/main" id="{F62A5CCC-4F2D-462A-BC43-34DB02E100BE}"/>
                </a:ext>
              </a:extLst>
            </p:cNvPr>
            <p:cNvSpPr/>
            <p:nvPr/>
          </p:nvSpPr>
          <p:spPr>
            <a:xfrm>
              <a:off x="7797240" y="487836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2" name="Freeform: Shape 201">
              <a:extLst>
                <a:ext uri="{FF2B5EF4-FFF2-40B4-BE49-F238E27FC236}">
                  <a16:creationId xmlns:a16="http://schemas.microsoft.com/office/drawing/2014/main" id="{AD6FAD0F-A771-4C59-B90A-07B76B91F529}"/>
                </a:ext>
              </a:extLst>
            </p:cNvPr>
            <p:cNvSpPr/>
            <p:nvPr/>
          </p:nvSpPr>
          <p:spPr>
            <a:xfrm>
              <a:off x="8052840" y="4902120"/>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3" name="Freeform: Shape 202">
              <a:extLst>
                <a:ext uri="{FF2B5EF4-FFF2-40B4-BE49-F238E27FC236}">
                  <a16:creationId xmlns:a16="http://schemas.microsoft.com/office/drawing/2014/main" id="{17E5A6B5-31B8-404A-BF24-A8B8498FA0AC}"/>
                </a:ext>
              </a:extLst>
            </p:cNvPr>
            <p:cNvSpPr/>
            <p:nvPr/>
          </p:nvSpPr>
          <p:spPr>
            <a:xfrm>
              <a:off x="8296199" y="487296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04" name="Freeform: Shape 203">
            <a:extLst>
              <a:ext uri="{FF2B5EF4-FFF2-40B4-BE49-F238E27FC236}">
                <a16:creationId xmlns:a16="http://schemas.microsoft.com/office/drawing/2014/main" id="{943A037B-24D1-4C90-9046-52544453FB5F}"/>
              </a:ext>
            </a:extLst>
          </p:cNvPr>
          <p:cNvSpPr/>
          <p:nvPr/>
        </p:nvSpPr>
        <p:spPr>
          <a:xfrm>
            <a:off x="6168360" y="2386260"/>
            <a:ext cx="3671999" cy="18000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descr="22§display§\begin{equation*} \label{eq:lp_trans} \begin{aligned}&#10;\text {find }  \quad &amp;  \mathbf{X} = [ \mathbf{p}_1  \dots  \mathbf{p}_m]  &amp; \\&#10; \quad &amp; \mathbf{C} = [ \mathbf{c}_1  \dots  \mathbf{c}_n]  &amp; \\&#10;\text {min } \quad  &amp;  \sum_{i = 1}^{m} card( \mathbf{c}_i)   &amp; \\ &#10;\text {s.t. } \quad  &amp;  \mathbf{S}_j \mathbf{p}_i - \mathbf{1}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E85E46FF-994A-4C1A-817E-F57B6DB2B132}"/>
              </a:ext>
            </a:extLst>
          </p:cNvPr>
          <p:cNvGrpSpPr/>
          <p:nvPr/>
        </p:nvGrpSpPr>
        <p:grpSpPr>
          <a:xfrm>
            <a:off x="988200" y="2055240"/>
            <a:ext cx="3551760" cy="2868120"/>
            <a:chOff x="988200" y="2055240"/>
            <a:chExt cx="3551760" cy="2868120"/>
          </a:xfrm>
        </p:grpSpPr>
        <p:sp>
          <p:nvSpPr>
            <p:cNvPr id="159" name="Freeform: Shape 158">
              <a:extLst>
                <a:ext uri="{FF2B5EF4-FFF2-40B4-BE49-F238E27FC236}">
                  <a16:creationId xmlns:a16="http://schemas.microsoft.com/office/drawing/2014/main" id="{CE725FE6-9571-4414-B888-11F923223270}"/>
                </a:ext>
              </a:extLst>
            </p:cNvPr>
            <p:cNvSpPr/>
            <p:nvPr/>
          </p:nvSpPr>
          <p:spPr>
            <a:xfrm>
              <a:off x="988200" y="205596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0" name="Freeform: Shape 159">
              <a:extLst>
                <a:ext uri="{FF2B5EF4-FFF2-40B4-BE49-F238E27FC236}">
                  <a16:creationId xmlns:a16="http://schemas.microsoft.com/office/drawing/2014/main" id="{CD2B877B-97CC-4F19-93A5-49B0FD19F3F8}"/>
                </a:ext>
              </a:extLst>
            </p:cNvPr>
            <p:cNvSpPr/>
            <p:nvPr/>
          </p:nvSpPr>
          <p:spPr>
            <a:xfrm>
              <a:off x="995400" y="206784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1" name="Freeform: Shape 160">
              <a:extLst>
                <a:ext uri="{FF2B5EF4-FFF2-40B4-BE49-F238E27FC236}">
                  <a16:creationId xmlns:a16="http://schemas.microsoft.com/office/drawing/2014/main" id="{0E9A2ECC-BD31-4B32-935F-79BDAD878A79}"/>
                </a:ext>
              </a:extLst>
            </p:cNvPr>
            <p:cNvSpPr/>
            <p:nvPr/>
          </p:nvSpPr>
          <p:spPr>
            <a:xfrm>
              <a:off x="1151280" y="21409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2" name="Freeform: Shape 161">
              <a:extLst>
                <a:ext uri="{FF2B5EF4-FFF2-40B4-BE49-F238E27FC236}">
                  <a16:creationId xmlns:a16="http://schemas.microsoft.com/office/drawing/2014/main" id="{44BA25A8-9E25-4582-8B3E-0EFC788EF26F}"/>
                </a:ext>
              </a:extLst>
            </p:cNvPr>
            <p:cNvSpPr/>
            <p:nvPr/>
          </p:nvSpPr>
          <p:spPr>
            <a:xfrm>
              <a:off x="1305720" y="207108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3" name="Freeform: Shape 162">
              <a:extLst>
                <a:ext uri="{FF2B5EF4-FFF2-40B4-BE49-F238E27FC236}">
                  <a16:creationId xmlns:a16="http://schemas.microsoft.com/office/drawing/2014/main" id="{3110CBC9-6A6C-472F-A502-7A3B39EDBD51}"/>
                </a:ext>
              </a:extLst>
            </p:cNvPr>
            <p:cNvSpPr/>
            <p:nvPr/>
          </p:nvSpPr>
          <p:spPr>
            <a:xfrm>
              <a:off x="1832400" y="20736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4" name="Freeform: Shape 163">
              <a:extLst>
                <a:ext uri="{FF2B5EF4-FFF2-40B4-BE49-F238E27FC236}">
                  <a16:creationId xmlns:a16="http://schemas.microsoft.com/office/drawing/2014/main" id="{49BAFF0D-6235-415D-9189-E5743FAE5B4E}"/>
                </a:ext>
              </a:extLst>
            </p:cNvPr>
            <p:cNvSpPr/>
            <p:nvPr/>
          </p:nvSpPr>
          <p:spPr>
            <a:xfrm>
              <a:off x="2157120" y="216216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5" name="Freeform: Shape 164">
              <a:extLst>
                <a:ext uri="{FF2B5EF4-FFF2-40B4-BE49-F238E27FC236}">
                  <a16:creationId xmlns:a16="http://schemas.microsoft.com/office/drawing/2014/main" id="{36119F6B-3CE7-476B-BE51-17BF49F000BA}"/>
                </a:ext>
              </a:extLst>
            </p:cNvPr>
            <p:cNvSpPr/>
            <p:nvPr/>
          </p:nvSpPr>
          <p:spPr>
            <a:xfrm>
              <a:off x="2467800" y="205524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6" name="Freeform: Shape 165">
              <a:extLst>
                <a:ext uri="{FF2B5EF4-FFF2-40B4-BE49-F238E27FC236}">
                  <a16:creationId xmlns:a16="http://schemas.microsoft.com/office/drawing/2014/main" id="{7BC300E2-D93A-4737-9BE8-8291499E2254}"/>
                </a:ext>
              </a:extLst>
            </p:cNvPr>
            <p:cNvSpPr/>
            <p:nvPr/>
          </p:nvSpPr>
          <p:spPr>
            <a:xfrm>
              <a:off x="252216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7" name="Freeform: Shape 166">
              <a:extLst>
                <a:ext uri="{FF2B5EF4-FFF2-40B4-BE49-F238E27FC236}">
                  <a16:creationId xmlns:a16="http://schemas.microsoft.com/office/drawing/2014/main" id="{75529764-AD74-46CE-91BC-841DB9FB0DA6}"/>
                </a:ext>
              </a:extLst>
            </p:cNvPr>
            <p:cNvSpPr/>
            <p:nvPr/>
          </p:nvSpPr>
          <p:spPr>
            <a:xfrm>
              <a:off x="2710080" y="21765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8" name="Freeform: Shape 167">
              <a:extLst>
                <a:ext uri="{FF2B5EF4-FFF2-40B4-BE49-F238E27FC236}">
                  <a16:creationId xmlns:a16="http://schemas.microsoft.com/office/drawing/2014/main" id="{D7743767-366C-4024-BAC5-462D79FD68D4}"/>
                </a:ext>
              </a:extLst>
            </p:cNvPr>
            <p:cNvSpPr/>
            <p:nvPr/>
          </p:nvSpPr>
          <p:spPr>
            <a:xfrm>
              <a:off x="288432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9" name="Freeform: Shape 168">
              <a:extLst>
                <a:ext uri="{FF2B5EF4-FFF2-40B4-BE49-F238E27FC236}">
                  <a16:creationId xmlns:a16="http://schemas.microsoft.com/office/drawing/2014/main" id="{CDEDFED0-98E0-4F5A-B2BE-AE81582E8412}"/>
                </a:ext>
              </a:extLst>
            </p:cNvPr>
            <p:cNvSpPr/>
            <p:nvPr/>
          </p:nvSpPr>
          <p:spPr>
            <a:xfrm>
              <a:off x="300780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0" name="Freeform: Shape 169">
              <a:extLst>
                <a:ext uri="{FF2B5EF4-FFF2-40B4-BE49-F238E27FC236}">
                  <a16:creationId xmlns:a16="http://schemas.microsoft.com/office/drawing/2014/main" id="{98B0FC86-05D8-435D-B177-43C300014FAD}"/>
                </a:ext>
              </a:extLst>
            </p:cNvPr>
            <p:cNvSpPr/>
            <p:nvPr/>
          </p:nvSpPr>
          <p:spPr>
            <a:xfrm>
              <a:off x="3131279"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1" name="Freeform: Shape 170">
              <a:extLst>
                <a:ext uri="{FF2B5EF4-FFF2-40B4-BE49-F238E27FC236}">
                  <a16:creationId xmlns:a16="http://schemas.microsoft.com/office/drawing/2014/main" id="{0D317D6E-ACB4-4899-A9CA-2D45334D2ED9}"/>
                </a:ext>
              </a:extLst>
            </p:cNvPr>
            <p:cNvSpPr/>
            <p:nvPr/>
          </p:nvSpPr>
          <p:spPr>
            <a:xfrm>
              <a:off x="324144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2" name="Freeform: Shape 171">
              <a:extLst>
                <a:ext uri="{FF2B5EF4-FFF2-40B4-BE49-F238E27FC236}">
                  <a16:creationId xmlns:a16="http://schemas.microsoft.com/office/drawing/2014/main" id="{B3EE2DD3-7AF9-466F-986A-38BE46AAA4FD}"/>
                </a:ext>
              </a:extLst>
            </p:cNvPr>
            <p:cNvSpPr/>
            <p:nvPr/>
          </p:nvSpPr>
          <p:spPr>
            <a:xfrm>
              <a:off x="3417120" y="22201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3" name="Freeform: Shape 172">
              <a:extLst>
                <a:ext uri="{FF2B5EF4-FFF2-40B4-BE49-F238E27FC236}">
                  <a16:creationId xmlns:a16="http://schemas.microsoft.com/office/drawing/2014/main" id="{DB74FFA4-B732-4ECA-928E-C4824BACC12B}"/>
                </a:ext>
              </a:extLst>
            </p:cNvPr>
            <p:cNvSpPr/>
            <p:nvPr/>
          </p:nvSpPr>
          <p:spPr>
            <a:xfrm>
              <a:off x="3626280" y="205524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4" name="Freeform: Shape 173">
              <a:extLst>
                <a:ext uri="{FF2B5EF4-FFF2-40B4-BE49-F238E27FC236}">
                  <a16:creationId xmlns:a16="http://schemas.microsoft.com/office/drawing/2014/main" id="{A4581D2E-5AA7-4E35-AA35-3D2D617163F9}"/>
                </a:ext>
              </a:extLst>
            </p:cNvPr>
            <p:cNvSpPr/>
            <p:nvPr/>
          </p:nvSpPr>
          <p:spPr>
            <a:xfrm>
              <a:off x="1841039" y="248760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5" name="Freeform: Shape 174">
              <a:extLst>
                <a:ext uri="{FF2B5EF4-FFF2-40B4-BE49-F238E27FC236}">
                  <a16:creationId xmlns:a16="http://schemas.microsoft.com/office/drawing/2014/main" id="{8F78F014-F33B-485F-B92C-B9469666AA26}"/>
                </a:ext>
              </a:extLst>
            </p:cNvPr>
            <p:cNvSpPr/>
            <p:nvPr/>
          </p:nvSpPr>
          <p:spPr>
            <a:xfrm>
              <a:off x="2147040" y="2579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6" name="Freeform: Shape 175">
              <a:extLst>
                <a:ext uri="{FF2B5EF4-FFF2-40B4-BE49-F238E27FC236}">
                  <a16:creationId xmlns:a16="http://schemas.microsoft.com/office/drawing/2014/main" id="{15CE1C27-4E36-4B1F-BB67-910228008FFF}"/>
                </a:ext>
              </a:extLst>
            </p:cNvPr>
            <p:cNvSpPr/>
            <p:nvPr/>
          </p:nvSpPr>
          <p:spPr>
            <a:xfrm>
              <a:off x="2456639" y="24724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7" name="Freeform: Shape 176">
              <a:extLst>
                <a:ext uri="{FF2B5EF4-FFF2-40B4-BE49-F238E27FC236}">
                  <a16:creationId xmlns:a16="http://schemas.microsoft.com/office/drawing/2014/main" id="{12196288-18FF-49F7-8880-DA158CB5B32A}"/>
                </a:ext>
              </a:extLst>
            </p:cNvPr>
            <p:cNvSpPr/>
            <p:nvPr/>
          </p:nvSpPr>
          <p:spPr>
            <a:xfrm>
              <a:off x="251136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8" name="Freeform: Shape 177">
              <a:extLst>
                <a:ext uri="{FF2B5EF4-FFF2-40B4-BE49-F238E27FC236}">
                  <a16:creationId xmlns:a16="http://schemas.microsoft.com/office/drawing/2014/main" id="{6B03A14A-45FA-4EB8-A54C-C1C23C35E514}"/>
                </a:ext>
              </a:extLst>
            </p:cNvPr>
            <p:cNvSpPr/>
            <p:nvPr/>
          </p:nvSpPr>
          <p:spPr>
            <a:xfrm>
              <a:off x="2664000" y="25938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9" name="Freeform: Shape 178">
              <a:extLst>
                <a:ext uri="{FF2B5EF4-FFF2-40B4-BE49-F238E27FC236}">
                  <a16:creationId xmlns:a16="http://schemas.microsoft.com/office/drawing/2014/main" id="{D20CDD15-B37F-4EC9-AC4A-80BEA922E7CD}"/>
                </a:ext>
              </a:extLst>
            </p:cNvPr>
            <p:cNvSpPr/>
            <p:nvPr/>
          </p:nvSpPr>
          <p:spPr>
            <a:xfrm>
              <a:off x="283752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0" name="Freeform: Shape 179">
              <a:extLst>
                <a:ext uri="{FF2B5EF4-FFF2-40B4-BE49-F238E27FC236}">
                  <a16:creationId xmlns:a16="http://schemas.microsoft.com/office/drawing/2014/main" id="{CECC3CB9-3F70-4033-8D36-D95FD9BBF5CC}"/>
                </a:ext>
              </a:extLst>
            </p:cNvPr>
            <p:cNvSpPr/>
            <p:nvPr/>
          </p:nvSpPr>
          <p:spPr>
            <a:xfrm>
              <a:off x="296100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1" name="Freeform: Shape 180">
              <a:extLst>
                <a:ext uri="{FF2B5EF4-FFF2-40B4-BE49-F238E27FC236}">
                  <a16:creationId xmlns:a16="http://schemas.microsoft.com/office/drawing/2014/main" id="{6534357D-DEA8-4B8A-8246-993237FF06CE}"/>
                </a:ext>
              </a:extLst>
            </p:cNvPr>
            <p:cNvSpPr/>
            <p:nvPr/>
          </p:nvSpPr>
          <p:spPr>
            <a:xfrm>
              <a:off x="308448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2" name="Freeform: Shape 181">
              <a:extLst>
                <a:ext uri="{FF2B5EF4-FFF2-40B4-BE49-F238E27FC236}">
                  <a16:creationId xmlns:a16="http://schemas.microsoft.com/office/drawing/2014/main" id="{4C742FBF-90F1-4EBA-82A7-E887BE2D961F}"/>
                </a:ext>
              </a:extLst>
            </p:cNvPr>
            <p:cNvSpPr/>
            <p:nvPr/>
          </p:nvSpPr>
          <p:spPr>
            <a:xfrm>
              <a:off x="319536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3" name="Freeform: Shape 182">
              <a:extLst>
                <a:ext uri="{FF2B5EF4-FFF2-40B4-BE49-F238E27FC236}">
                  <a16:creationId xmlns:a16="http://schemas.microsoft.com/office/drawing/2014/main" id="{6968674A-FC5F-4E67-ADF7-9DAA51E8B56B}"/>
                </a:ext>
              </a:extLst>
            </p:cNvPr>
            <p:cNvSpPr/>
            <p:nvPr/>
          </p:nvSpPr>
          <p:spPr>
            <a:xfrm>
              <a:off x="3335760" y="263736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4" name="Freeform: Shape 183">
              <a:extLst>
                <a:ext uri="{FF2B5EF4-FFF2-40B4-BE49-F238E27FC236}">
                  <a16:creationId xmlns:a16="http://schemas.microsoft.com/office/drawing/2014/main" id="{A358EDB8-0B4E-4329-A840-D3ACA0F67479}"/>
                </a:ext>
              </a:extLst>
            </p:cNvPr>
            <p:cNvSpPr/>
            <p:nvPr/>
          </p:nvSpPr>
          <p:spPr>
            <a:xfrm>
              <a:off x="3484440" y="24724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5" name="Freeform: Shape 184">
              <a:extLst>
                <a:ext uri="{FF2B5EF4-FFF2-40B4-BE49-F238E27FC236}">
                  <a16:creationId xmlns:a16="http://schemas.microsoft.com/office/drawing/2014/main" id="{88BF8975-6DA3-48B6-B88C-9BD5998C1A94}"/>
                </a:ext>
              </a:extLst>
            </p:cNvPr>
            <p:cNvSpPr/>
            <p:nvPr/>
          </p:nvSpPr>
          <p:spPr>
            <a:xfrm>
              <a:off x="996840" y="3229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6" name="Freeform: Shape 185">
              <a:extLst>
                <a:ext uri="{FF2B5EF4-FFF2-40B4-BE49-F238E27FC236}">
                  <a16:creationId xmlns:a16="http://schemas.microsoft.com/office/drawing/2014/main" id="{F09AF62C-7338-457D-A223-3156B6DBA47F}"/>
                </a:ext>
              </a:extLst>
            </p:cNvPr>
            <p:cNvSpPr/>
            <p:nvPr/>
          </p:nvSpPr>
          <p:spPr>
            <a:xfrm>
              <a:off x="1228319" y="3166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7" name="Freeform: Shape 186">
              <a:extLst>
                <a:ext uri="{FF2B5EF4-FFF2-40B4-BE49-F238E27FC236}">
                  <a16:creationId xmlns:a16="http://schemas.microsoft.com/office/drawing/2014/main" id="{D6C18FDA-F1C0-41E8-8F00-1FD32B859EFC}"/>
                </a:ext>
              </a:extLst>
            </p:cNvPr>
            <p:cNvSpPr/>
            <p:nvPr/>
          </p:nvSpPr>
          <p:spPr>
            <a:xfrm>
              <a:off x="1305000" y="3229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8" name="Freeform: Shape 187">
              <a:extLst>
                <a:ext uri="{FF2B5EF4-FFF2-40B4-BE49-F238E27FC236}">
                  <a16:creationId xmlns:a16="http://schemas.microsoft.com/office/drawing/2014/main" id="{28DF4208-7A6B-4C98-B553-E814DCECECCB}"/>
                </a:ext>
              </a:extLst>
            </p:cNvPr>
            <p:cNvSpPr/>
            <p:nvPr/>
          </p:nvSpPr>
          <p:spPr>
            <a:xfrm>
              <a:off x="1981439" y="29185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9" name="Freeform: Shape 188">
              <a:extLst>
                <a:ext uri="{FF2B5EF4-FFF2-40B4-BE49-F238E27FC236}">
                  <a16:creationId xmlns:a16="http://schemas.microsoft.com/office/drawing/2014/main" id="{B03093FD-5E49-44C9-A6AA-BD9DE5DFAA72}"/>
                </a:ext>
              </a:extLst>
            </p:cNvPr>
            <p:cNvSpPr/>
            <p:nvPr/>
          </p:nvSpPr>
          <p:spPr>
            <a:xfrm>
              <a:off x="1885680" y="308808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0" name="Freeform: Shape 189">
              <a:extLst>
                <a:ext uri="{FF2B5EF4-FFF2-40B4-BE49-F238E27FC236}">
                  <a16:creationId xmlns:a16="http://schemas.microsoft.com/office/drawing/2014/main" id="{4AF991DD-3C33-4B52-A33F-D529CEB53D4F}"/>
                </a:ext>
              </a:extLst>
            </p:cNvPr>
            <p:cNvSpPr/>
            <p:nvPr/>
          </p:nvSpPr>
          <p:spPr>
            <a:xfrm>
              <a:off x="1899720" y="3552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1" name="Freeform: Shape 190">
              <a:extLst>
                <a:ext uri="{FF2B5EF4-FFF2-40B4-BE49-F238E27FC236}">
                  <a16:creationId xmlns:a16="http://schemas.microsoft.com/office/drawing/2014/main" id="{825428E4-E5A3-4087-86EC-EF8D4CB7613E}"/>
                </a:ext>
              </a:extLst>
            </p:cNvPr>
            <p:cNvSpPr/>
            <p:nvPr/>
          </p:nvSpPr>
          <p:spPr>
            <a:xfrm>
              <a:off x="1982160" y="360576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2" name="Freeform: Shape 191">
              <a:extLst>
                <a:ext uri="{FF2B5EF4-FFF2-40B4-BE49-F238E27FC236}">
                  <a16:creationId xmlns:a16="http://schemas.microsoft.com/office/drawing/2014/main" id="{FDC38CD5-42A0-4D09-B8B0-6AC580B016A1}"/>
                </a:ext>
              </a:extLst>
            </p:cNvPr>
            <p:cNvSpPr/>
            <p:nvPr/>
          </p:nvSpPr>
          <p:spPr>
            <a:xfrm>
              <a:off x="2160360" y="35521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3" name="Freeform: Shape 192">
              <a:extLst>
                <a:ext uri="{FF2B5EF4-FFF2-40B4-BE49-F238E27FC236}">
                  <a16:creationId xmlns:a16="http://schemas.microsoft.com/office/drawing/2014/main" id="{5ECC5C4C-40B5-4E6A-A846-B61E931076CA}"/>
                </a:ext>
              </a:extLst>
            </p:cNvPr>
            <p:cNvSpPr/>
            <p:nvPr/>
          </p:nvSpPr>
          <p:spPr>
            <a:xfrm>
              <a:off x="2329920" y="3229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4" name="Freeform: Shape 193">
              <a:extLst>
                <a:ext uri="{FF2B5EF4-FFF2-40B4-BE49-F238E27FC236}">
                  <a16:creationId xmlns:a16="http://schemas.microsoft.com/office/drawing/2014/main" id="{AE791FFC-D49D-43BE-89CD-C167826295F8}"/>
                </a:ext>
              </a:extLst>
            </p:cNvPr>
            <p:cNvSpPr/>
            <p:nvPr/>
          </p:nvSpPr>
          <p:spPr>
            <a:xfrm>
              <a:off x="2449440" y="322956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5" name="Freeform: Shape 194">
              <a:extLst>
                <a:ext uri="{FF2B5EF4-FFF2-40B4-BE49-F238E27FC236}">
                  <a16:creationId xmlns:a16="http://schemas.microsoft.com/office/drawing/2014/main" id="{A4FB2133-37B1-4E95-AC45-4A205B2CC52E}"/>
                </a:ext>
              </a:extLst>
            </p:cNvPr>
            <p:cNvSpPr/>
            <p:nvPr/>
          </p:nvSpPr>
          <p:spPr>
            <a:xfrm>
              <a:off x="2592720" y="322956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6" name="Freeform: Shape 195">
              <a:extLst>
                <a:ext uri="{FF2B5EF4-FFF2-40B4-BE49-F238E27FC236}">
                  <a16:creationId xmlns:a16="http://schemas.microsoft.com/office/drawing/2014/main" id="{046C8F4E-1AC1-4FF7-910A-C4B7E059A871}"/>
                </a:ext>
              </a:extLst>
            </p:cNvPr>
            <p:cNvSpPr/>
            <p:nvPr/>
          </p:nvSpPr>
          <p:spPr>
            <a:xfrm>
              <a:off x="2729160" y="3159360"/>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7" name="Freeform: Shape 196">
              <a:extLst>
                <a:ext uri="{FF2B5EF4-FFF2-40B4-BE49-F238E27FC236}">
                  <a16:creationId xmlns:a16="http://schemas.microsoft.com/office/drawing/2014/main" id="{7621E288-387F-4367-B212-E0CD2DF31F59}"/>
                </a:ext>
              </a:extLst>
            </p:cNvPr>
            <p:cNvSpPr/>
            <p:nvPr/>
          </p:nvSpPr>
          <p:spPr>
            <a:xfrm>
              <a:off x="2889719" y="314423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8" name="Freeform: Shape 197">
              <a:extLst>
                <a:ext uri="{FF2B5EF4-FFF2-40B4-BE49-F238E27FC236}">
                  <a16:creationId xmlns:a16="http://schemas.microsoft.com/office/drawing/2014/main" id="{6CAF05C9-3FFE-478C-9DA3-5B630A769DB1}"/>
                </a:ext>
              </a:extLst>
            </p:cNvPr>
            <p:cNvSpPr/>
            <p:nvPr/>
          </p:nvSpPr>
          <p:spPr>
            <a:xfrm>
              <a:off x="2980079" y="32266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9" name="Freeform: Shape 198">
              <a:extLst>
                <a:ext uri="{FF2B5EF4-FFF2-40B4-BE49-F238E27FC236}">
                  <a16:creationId xmlns:a16="http://schemas.microsoft.com/office/drawing/2014/main" id="{797B4C4E-03CC-4C0A-A1D8-B3435468C886}"/>
                </a:ext>
              </a:extLst>
            </p:cNvPr>
            <p:cNvSpPr/>
            <p:nvPr/>
          </p:nvSpPr>
          <p:spPr>
            <a:xfrm>
              <a:off x="3120120" y="3265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0" name="Freeform: Shape 199">
              <a:extLst>
                <a:ext uri="{FF2B5EF4-FFF2-40B4-BE49-F238E27FC236}">
                  <a16:creationId xmlns:a16="http://schemas.microsoft.com/office/drawing/2014/main" id="{65E62909-CA15-4A48-802C-1A4BF0D6E8A8}"/>
                </a:ext>
              </a:extLst>
            </p:cNvPr>
            <p:cNvSpPr/>
            <p:nvPr/>
          </p:nvSpPr>
          <p:spPr>
            <a:xfrm>
              <a:off x="3220200" y="314423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1" name="Freeform: Shape 200">
              <a:extLst>
                <a:ext uri="{FF2B5EF4-FFF2-40B4-BE49-F238E27FC236}">
                  <a16:creationId xmlns:a16="http://schemas.microsoft.com/office/drawing/2014/main" id="{176BACB3-FA4E-475C-BC90-1AC15F108854}"/>
                </a:ext>
              </a:extLst>
            </p:cNvPr>
            <p:cNvSpPr/>
            <p:nvPr/>
          </p:nvSpPr>
          <p:spPr>
            <a:xfrm>
              <a:off x="1058039" y="39290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2" name="Freeform: Shape 201">
              <a:extLst>
                <a:ext uri="{FF2B5EF4-FFF2-40B4-BE49-F238E27FC236}">
                  <a16:creationId xmlns:a16="http://schemas.microsoft.com/office/drawing/2014/main" id="{A9092F31-2DB2-48F3-9105-1EA9103A1EFD}"/>
                </a:ext>
              </a:extLst>
            </p:cNvPr>
            <p:cNvSpPr/>
            <p:nvPr/>
          </p:nvSpPr>
          <p:spPr>
            <a:xfrm>
              <a:off x="118152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3" name="Freeform: Shape 202">
              <a:extLst>
                <a:ext uri="{FF2B5EF4-FFF2-40B4-BE49-F238E27FC236}">
                  <a16:creationId xmlns:a16="http://schemas.microsoft.com/office/drawing/2014/main" id="{CA7BCFA5-576A-452E-B216-D9AC08DED188}"/>
                </a:ext>
              </a:extLst>
            </p:cNvPr>
            <p:cNvSpPr/>
            <p:nvPr/>
          </p:nvSpPr>
          <p:spPr>
            <a:xfrm>
              <a:off x="1240200" y="38829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4" name="Freeform: Shape 203">
              <a:extLst>
                <a:ext uri="{FF2B5EF4-FFF2-40B4-BE49-F238E27FC236}">
                  <a16:creationId xmlns:a16="http://schemas.microsoft.com/office/drawing/2014/main" id="{DDE646BB-F33F-4F8B-9AD4-E0EE58DD65B0}"/>
                </a:ext>
              </a:extLst>
            </p:cNvPr>
            <p:cNvSpPr/>
            <p:nvPr/>
          </p:nvSpPr>
          <p:spPr>
            <a:xfrm>
              <a:off x="136692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5" name="Freeform: Shape 204">
              <a:extLst>
                <a:ext uri="{FF2B5EF4-FFF2-40B4-BE49-F238E27FC236}">
                  <a16:creationId xmlns:a16="http://schemas.microsoft.com/office/drawing/2014/main" id="{207572E5-01BC-4864-AF61-4825B62668A7}"/>
                </a:ext>
              </a:extLst>
            </p:cNvPr>
            <p:cNvSpPr/>
            <p:nvPr/>
          </p:nvSpPr>
          <p:spPr>
            <a:xfrm>
              <a:off x="1841039" y="3860279"/>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6" name="Freeform: Shape 205">
              <a:extLst>
                <a:ext uri="{FF2B5EF4-FFF2-40B4-BE49-F238E27FC236}">
                  <a16:creationId xmlns:a16="http://schemas.microsoft.com/office/drawing/2014/main" id="{1D0178E1-EA1A-4C62-A272-7F1CBB259515}"/>
                </a:ext>
              </a:extLst>
            </p:cNvPr>
            <p:cNvSpPr/>
            <p:nvPr/>
          </p:nvSpPr>
          <p:spPr>
            <a:xfrm>
              <a:off x="2000519"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7" name="Freeform: Shape 206">
              <a:extLst>
                <a:ext uri="{FF2B5EF4-FFF2-40B4-BE49-F238E27FC236}">
                  <a16:creationId xmlns:a16="http://schemas.microsoft.com/office/drawing/2014/main" id="{F9FC54F2-D2D0-4B3B-BCF8-6820DB9DD59D}"/>
                </a:ext>
              </a:extLst>
            </p:cNvPr>
            <p:cNvSpPr/>
            <p:nvPr/>
          </p:nvSpPr>
          <p:spPr>
            <a:xfrm>
              <a:off x="2127960" y="3929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8" name="Freeform: Shape 207">
              <a:extLst>
                <a:ext uri="{FF2B5EF4-FFF2-40B4-BE49-F238E27FC236}">
                  <a16:creationId xmlns:a16="http://schemas.microsoft.com/office/drawing/2014/main" id="{5D5372C4-BCF1-48A6-A376-6CAF4E088786}"/>
                </a:ext>
              </a:extLst>
            </p:cNvPr>
            <p:cNvSpPr/>
            <p:nvPr/>
          </p:nvSpPr>
          <p:spPr>
            <a:xfrm>
              <a:off x="230364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9" name="Freeform: Shape 208">
              <a:extLst>
                <a:ext uri="{FF2B5EF4-FFF2-40B4-BE49-F238E27FC236}">
                  <a16:creationId xmlns:a16="http://schemas.microsoft.com/office/drawing/2014/main" id="{611A5923-D526-410A-90E4-9CCBFAA457FC}"/>
                </a:ext>
              </a:extLst>
            </p:cNvPr>
            <p:cNvSpPr/>
            <p:nvPr/>
          </p:nvSpPr>
          <p:spPr>
            <a:xfrm>
              <a:off x="2472480" y="39790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0" name="Freeform: Shape 209">
              <a:extLst>
                <a:ext uri="{FF2B5EF4-FFF2-40B4-BE49-F238E27FC236}">
                  <a16:creationId xmlns:a16="http://schemas.microsoft.com/office/drawing/2014/main" id="{C270C8D0-9356-465E-A9CD-93E07EF96D2F}"/>
                </a:ext>
              </a:extLst>
            </p:cNvPr>
            <p:cNvSpPr/>
            <p:nvPr/>
          </p:nvSpPr>
          <p:spPr>
            <a:xfrm>
              <a:off x="2750400" y="38721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1" name="Freeform: Shape 210">
              <a:extLst>
                <a:ext uri="{FF2B5EF4-FFF2-40B4-BE49-F238E27FC236}">
                  <a16:creationId xmlns:a16="http://schemas.microsoft.com/office/drawing/2014/main" id="{2540EC64-ED75-4E84-BCFA-FB94EA6692C2}"/>
                </a:ext>
              </a:extLst>
            </p:cNvPr>
            <p:cNvSpPr/>
            <p:nvPr/>
          </p:nvSpPr>
          <p:spPr>
            <a:xfrm>
              <a:off x="2897640" y="3931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2" name="Freeform: Shape 211">
              <a:extLst>
                <a:ext uri="{FF2B5EF4-FFF2-40B4-BE49-F238E27FC236}">
                  <a16:creationId xmlns:a16="http://schemas.microsoft.com/office/drawing/2014/main" id="{A49C0D20-DE54-4514-8A58-C1C1021AC727}"/>
                </a:ext>
              </a:extLst>
            </p:cNvPr>
            <p:cNvSpPr/>
            <p:nvPr/>
          </p:nvSpPr>
          <p:spPr>
            <a:xfrm>
              <a:off x="301572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3" name="Freeform: Shape 212">
              <a:extLst>
                <a:ext uri="{FF2B5EF4-FFF2-40B4-BE49-F238E27FC236}">
                  <a16:creationId xmlns:a16="http://schemas.microsoft.com/office/drawing/2014/main" id="{E8A370EF-628F-4308-AC81-68FDBBA6C02F}"/>
                </a:ext>
              </a:extLst>
            </p:cNvPr>
            <p:cNvSpPr/>
            <p:nvPr/>
          </p:nvSpPr>
          <p:spPr>
            <a:xfrm>
              <a:off x="3106799" y="4073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4" name="Freeform: Shape 213">
              <a:extLst>
                <a:ext uri="{FF2B5EF4-FFF2-40B4-BE49-F238E27FC236}">
                  <a16:creationId xmlns:a16="http://schemas.microsoft.com/office/drawing/2014/main" id="{0D95DFFB-9C34-4426-9E53-D76802CD17D5}"/>
                </a:ext>
              </a:extLst>
            </p:cNvPr>
            <p:cNvSpPr/>
            <p:nvPr/>
          </p:nvSpPr>
          <p:spPr>
            <a:xfrm>
              <a:off x="315108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5" name="Freeform: Shape 214">
              <a:extLst>
                <a:ext uri="{FF2B5EF4-FFF2-40B4-BE49-F238E27FC236}">
                  <a16:creationId xmlns:a16="http://schemas.microsoft.com/office/drawing/2014/main" id="{730BD336-492F-4A49-A077-E0B2439B85BC}"/>
                </a:ext>
              </a:extLst>
            </p:cNvPr>
            <p:cNvSpPr/>
            <p:nvPr/>
          </p:nvSpPr>
          <p:spPr>
            <a:xfrm>
              <a:off x="3368880" y="3876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6" name="Freeform: Shape 215">
              <a:extLst>
                <a:ext uri="{FF2B5EF4-FFF2-40B4-BE49-F238E27FC236}">
                  <a16:creationId xmlns:a16="http://schemas.microsoft.com/office/drawing/2014/main" id="{FDFE3C2E-B477-4891-8621-24A7B4CB5E8C}"/>
                </a:ext>
              </a:extLst>
            </p:cNvPr>
            <p:cNvSpPr/>
            <p:nvPr/>
          </p:nvSpPr>
          <p:spPr>
            <a:xfrm>
              <a:off x="3649319" y="39283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7" name="Freeform: Shape 216">
              <a:extLst>
                <a:ext uri="{FF2B5EF4-FFF2-40B4-BE49-F238E27FC236}">
                  <a16:creationId xmlns:a16="http://schemas.microsoft.com/office/drawing/2014/main" id="{2FCBF503-3100-49A4-AB19-A54DD4B50695}"/>
                </a:ext>
              </a:extLst>
            </p:cNvPr>
            <p:cNvSpPr/>
            <p:nvPr/>
          </p:nvSpPr>
          <p:spPr>
            <a:xfrm>
              <a:off x="376488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8" name="Freeform: Shape 217">
              <a:extLst>
                <a:ext uri="{FF2B5EF4-FFF2-40B4-BE49-F238E27FC236}">
                  <a16:creationId xmlns:a16="http://schemas.microsoft.com/office/drawing/2014/main" id="{3B37B387-F461-4ABE-A48C-D72D8A3D1464}"/>
                </a:ext>
              </a:extLst>
            </p:cNvPr>
            <p:cNvSpPr/>
            <p:nvPr/>
          </p:nvSpPr>
          <p:spPr>
            <a:xfrm>
              <a:off x="3882239"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9" name="Freeform: Shape 218">
              <a:extLst>
                <a:ext uri="{FF2B5EF4-FFF2-40B4-BE49-F238E27FC236}">
                  <a16:creationId xmlns:a16="http://schemas.microsoft.com/office/drawing/2014/main" id="{A75C7A55-BBDC-4F26-9C44-D9544C9AB548}"/>
                </a:ext>
              </a:extLst>
            </p:cNvPr>
            <p:cNvSpPr/>
            <p:nvPr/>
          </p:nvSpPr>
          <p:spPr>
            <a:xfrm>
              <a:off x="4044600" y="387036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0" name="Freeform: Shape 219">
              <a:extLst>
                <a:ext uri="{FF2B5EF4-FFF2-40B4-BE49-F238E27FC236}">
                  <a16:creationId xmlns:a16="http://schemas.microsoft.com/office/drawing/2014/main" id="{5D8CE6A4-5582-46F4-B2B9-5A84B54548B7}"/>
                </a:ext>
              </a:extLst>
            </p:cNvPr>
            <p:cNvSpPr/>
            <p:nvPr/>
          </p:nvSpPr>
          <p:spPr>
            <a:xfrm>
              <a:off x="4155479" y="402480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1" name="Freeform: Shape 220">
              <a:extLst>
                <a:ext uri="{FF2B5EF4-FFF2-40B4-BE49-F238E27FC236}">
                  <a16:creationId xmlns:a16="http://schemas.microsoft.com/office/drawing/2014/main" id="{932F7B96-C139-4845-A392-E7AC819AB15A}"/>
                </a:ext>
              </a:extLst>
            </p:cNvPr>
            <p:cNvSpPr/>
            <p:nvPr/>
          </p:nvSpPr>
          <p:spPr>
            <a:xfrm>
              <a:off x="425520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2" name="Freeform: Shape 221">
              <a:extLst>
                <a:ext uri="{FF2B5EF4-FFF2-40B4-BE49-F238E27FC236}">
                  <a16:creationId xmlns:a16="http://schemas.microsoft.com/office/drawing/2014/main" id="{FF105244-1E93-4171-97CF-256F6CC96683}"/>
                </a:ext>
              </a:extLst>
            </p:cNvPr>
            <p:cNvSpPr/>
            <p:nvPr/>
          </p:nvSpPr>
          <p:spPr>
            <a:xfrm>
              <a:off x="4405679" y="387036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3" name="Freeform: Shape 222">
              <a:extLst>
                <a:ext uri="{FF2B5EF4-FFF2-40B4-BE49-F238E27FC236}">
                  <a16:creationId xmlns:a16="http://schemas.microsoft.com/office/drawing/2014/main" id="{FB8CC964-B86A-49F9-8026-258DD777E092}"/>
                </a:ext>
              </a:extLst>
            </p:cNvPr>
            <p:cNvSpPr/>
            <p:nvPr/>
          </p:nvSpPr>
          <p:spPr>
            <a:xfrm>
              <a:off x="1832400" y="4280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4" name="Freeform: Shape 223">
              <a:extLst>
                <a:ext uri="{FF2B5EF4-FFF2-40B4-BE49-F238E27FC236}">
                  <a16:creationId xmlns:a16="http://schemas.microsoft.com/office/drawing/2014/main" id="{7B4CEA74-FCF4-4420-A68C-0B87417810EF}"/>
                </a:ext>
              </a:extLst>
            </p:cNvPr>
            <p:cNvSpPr/>
            <p:nvPr/>
          </p:nvSpPr>
          <p:spPr>
            <a:xfrm>
              <a:off x="2165039" y="4321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5" name="Freeform: Shape 224">
              <a:extLst>
                <a:ext uri="{FF2B5EF4-FFF2-40B4-BE49-F238E27FC236}">
                  <a16:creationId xmlns:a16="http://schemas.microsoft.com/office/drawing/2014/main" id="{8192DC5F-3312-4EF7-8131-C594D7A7CDC3}"/>
                </a:ext>
              </a:extLst>
            </p:cNvPr>
            <p:cNvSpPr/>
            <p:nvPr/>
          </p:nvSpPr>
          <p:spPr>
            <a:xfrm>
              <a:off x="2408400" y="428148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6" name="Freeform: Shape 225">
              <a:extLst>
                <a:ext uri="{FF2B5EF4-FFF2-40B4-BE49-F238E27FC236}">
                  <a16:creationId xmlns:a16="http://schemas.microsoft.com/office/drawing/2014/main" id="{EF458EEB-2CBA-463F-8D17-78F877C3A751}"/>
                </a:ext>
              </a:extLst>
            </p:cNvPr>
            <p:cNvSpPr/>
            <p:nvPr/>
          </p:nvSpPr>
          <p:spPr>
            <a:xfrm>
              <a:off x="1832400" y="4698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7" name="Freeform: Shape 226">
              <a:extLst>
                <a:ext uri="{FF2B5EF4-FFF2-40B4-BE49-F238E27FC236}">
                  <a16:creationId xmlns:a16="http://schemas.microsoft.com/office/drawing/2014/main" id="{9960591E-BD55-4B90-80AE-F4AA28F2241F}"/>
                </a:ext>
              </a:extLst>
            </p:cNvPr>
            <p:cNvSpPr/>
            <p:nvPr/>
          </p:nvSpPr>
          <p:spPr>
            <a:xfrm>
              <a:off x="2165039" y="4739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8" name="Freeform: Shape 227">
              <a:extLst>
                <a:ext uri="{FF2B5EF4-FFF2-40B4-BE49-F238E27FC236}">
                  <a16:creationId xmlns:a16="http://schemas.microsoft.com/office/drawing/2014/main" id="{4EC8D244-AEBE-4E67-8724-F98F1752C84F}"/>
                </a:ext>
              </a:extLst>
            </p:cNvPr>
            <p:cNvSpPr/>
            <p:nvPr/>
          </p:nvSpPr>
          <p:spPr>
            <a:xfrm>
              <a:off x="2397240" y="469872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9" name="Freeform: Shape 228">
              <a:extLst>
                <a:ext uri="{FF2B5EF4-FFF2-40B4-BE49-F238E27FC236}">
                  <a16:creationId xmlns:a16="http://schemas.microsoft.com/office/drawing/2014/main" id="{41F9368A-0447-4D84-8CC2-CF0214299C59}"/>
                </a:ext>
              </a:extLst>
            </p:cNvPr>
            <p:cNvSpPr/>
            <p:nvPr/>
          </p:nvSpPr>
          <p:spPr>
            <a:xfrm>
              <a:off x="2652840" y="472247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0" name="Freeform: Shape 229">
              <a:extLst>
                <a:ext uri="{FF2B5EF4-FFF2-40B4-BE49-F238E27FC236}">
                  <a16:creationId xmlns:a16="http://schemas.microsoft.com/office/drawing/2014/main" id="{C23614D9-F7CA-4E1E-8E19-99F571091D60}"/>
                </a:ext>
              </a:extLst>
            </p:cNvPr>
            <p:cNvSpPr/>
            <p:nvPr/>
          </p:nvSpPr>
          <p:spPr>
            <a:xfrm>
              <a:off x="2896200" y="469332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31" name="Group 230" descr="22§display§\begin{equation*} \label{eq:lp_trans} \begin{aligned}&#10;\text {find }  \quad &amp;  \mathbf{X} = [ \mathbf{p}_1  \dots  \mathbf{p}_m]  &amp; \\&#10; \quad &amp; \mathbf{C} = [ \mathbf{c}_1  \dots  \mathbf{c}_n]  &amp; \\&#10;\text {min } \quad  &amp;  \sum_{i = 1}^{m} ||\mathbf{c}_i||_1  &amp; \\ &#10;\text {s.t.} \quad  &amp;  \mathbf{S}_j \mathbf{p}_i -  \mathbf{1} 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6A931FD5-D042-47C5-8A61-E2FCED034982}"/>
              </a:ext>
            </a:extLst>
          </p:cNvPr>
          <p:cNvGrpSpPr/>
          <p:nvPr/>
        </p:nvGrpSpPr>
        <p:grpSpPr>
          <a:xfrm>
            <a:off x="6135840" y="2055240"/>
            <a:ext cx="3551760" cy="2868120"/>
            <a:chOff x="6135840" y="2055240"/>
            <a:chExt cx="3551760" cy="2868120"/>
          </a:xfrm>
        </p:grpSpPr>
        <p:sp>
          <p:nvSpPr>
            <p:cNvPr id="232" name="Freeform: Shape 231">
              <a:extLst>
                <a:ext uri="{FF2B5EF4-FFF2-40B4-BE49-F238E27FC236}">
                  <a16:creationId xmlns:a16="http://schemas.microsoft.com/office/drawing/2014/main" id="{D2B9974C-6F62-4090-9A30-D58E0B4CFD26}"/>
                </a:ext>
              </a:extLst>
            </p:cNvPr>
            <p:cNvSpPr/>
            <p:nvPr/>
          </p:nvSpPr>
          <p:spPr>
            <a:xfrm>
              <a:off x="6135840" y="205596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dirty="0">
                <a:ln>
                  <a:noFill/>
                </a:ln>
                <a:latin typeface="Liberation Sans" pitchFamily="18"/>
                <a:ea typeface="Noto Sans CJK SC Regular" pitchFamily="2"/>
                <a:cs typeface="FreeSans" pitchFamily="2"/>
              </a:endParaRPr>
            </a:p>
          </p:txBody>
        </p:sp>
        <p:sp>
          <p:nvSpPr>
            <p:cNvPr id="233" name="Freeform: Shape 232">
              <a:extLst>
                <a:ext uri="{FF2B5EF4-FFF2-40B4-BE49-F238E27FC236}">
                  <a16:creationId xmlns:a16="http://schemas.microsoft.com/office/drawing/2014/main" id="{07B318F7-DCB3-47DE-9EAE-B5E68ABD807C}"/>
                </a:ext>
              </a:extLst>
            </p:cNvPr>
            <p:cNvSpPr/>
            <p:nvPr/>
          </p:nvSpPr>
          <p:spPr>
            <a:xfrm>
              <a:off x="6143040" y="206784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4" name="Freeform: Shape 233">
              <a:extLst>
                <a:ext uri="{FF2B5EF4-FFF2-40B4-BE49-F238E27FC236}">
                  <a16:creationId xmlns:a16="http://schemas.microsoft.com/office/drawing/2014/main" id="{A445E877-86D0-42C0-AFC0-94A31307F3AC}"/>
                </a:ext>
              </a:extLst>
            </p:cNvPr>
            <p:cNvSpPr/>
            <p:nvPr/>
          </p:nvSpPr>
          <p:spPr>
            <a:xfrm>
              <a:off x="6298920" y="21409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5" name="Freeform: Shape 234">
              <a:extLst>
                <a:ext uri="{FF2B5EF4-FFF2-40B4-BE49-F238E27FC236}">
                  <a16:creationId xmlns:a16="http://schemas.microsoft.com/office/drawing/2014/main" id="{7012601B-93EC-4AEB-AE01-1EF84E998A63}"/>
                </a:ext>
              </a:extLst>
            </p:cNvPr>
            <p:cNvSpPr/>
            <p:nvPr/>
          </p:nvSpPr>
          <p:spPr>
            <a:xfrm>
              <a:off x="6453359" y="207108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6" name="Freeform: Shape 235">
              <a:extLst>
                <a:ext uri="{FF2B5EF4-FFF2-40B4-BE49-F238E27FC236}">
                  <a16:creationId xmlns:a16="http://schemas.microsoft.com/office/drawing/2014/main" id="{B35DA9AA-D8A2-4B52-8D58-DF8DE3E52346}"/>
                </a:ext>
              </a:extLst>
            </p:cNvPr>
            <p:cNvSpPr/>
            <p:nvPr/>
          </p:nvSpPr>
          <p:spPr>
            <a:xfrm>
              <a:off x="6980040" y="20736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7" name="Freeform: Shape 236">
              <a:extLst>
                <a:ext uri="{FF2B5EF4-FFF2-40B4-BE49-F238E27FC236}">
                  <a16:creationId xmlns:a16="http://schemas.microsoft.com/office/drawing/2014/main" id="{B87D2949-C014-43A8-A691-9C8DDD6CEAAA}"/>
                </a:ext>
              </a:extLst>
            </p:cNvPr>
            <p:cNvSpPr/>
            <p:nvPr/>
          </p:nvSpPr>
          <p:spPr>
            <a:xfrm>
              <a:off x="7304760" y="216216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8" name="Freeform: Shape 237">
              <a:extLst>
                <a:ext uri="{FF2B5EF4-FFF2-40B4-BE49-F238E27FC236}">
                  <a16:creationId xmlns:a16="http://schemas.microsoft.com/office/drawing/2014/main" id="{BEB6AA4A-2CEE-40AC-8E9E-2DC940A911B1}"/>
                </a:ext>
              </a:extLst>
            </p:cNvPr>
            <p:cNvSpPr/>
            <p:nvPr/>
          </p:nvSpPr>
          <p:spPr>
            <a:xfrm>
              <a:off x="7615440" y="205524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9" name="Freeform: Shape 238">
              <a:extLst>
                <a:ext uri="{FF2B5EF4-FFF2-40B4-BE49-F238E27FC236}">
                  <a16:creationId xmlns:a16="http://schemas.microsoft.com/office/drawing/2014/main" id="{75596907-6719-4C16-884D-63C024030F6D}"/>
                </a:ext>
              </a:extLst>
            </p:cNvPr>
            <p:cNvSpPr/>
            <p:nvPr/>
          </p:nvSpPr>
          <p:spPr>
            <a:xfrm>
              <a:off x="766980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0" name="Freeform: Shape 239">
              <a:extLst>
                <a:ext uri="{FF2B5EF4-FFF2-40B4-BE49-F238E27FC236}">
                  <a16:creationId xmlns:a16="http://schemas.microsoft.com/office/drawing/2014/main" id="{31516F72-2C5E-4CD2-8E0D-B626A38C2FA4}"/>
                </a:ext>
              </a:extLst>
            </p:cNvPr>
            <p:cNvSpPr/>
            <p:nvPr/>
          </p:nvSpPr>
          <p:spPr>
            <a:xfrm>
              <a:off x="7857720" y="21765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1" name="Freeform: Shape 240">
              <a:extLst>
                <a:ext uri="{FF2B5EF4-FFF2-40B4-BE49-F238E27FC236}">
                  <a16:creationId xmlns:a16="http://schemas.microsoft.com/office/drawing/2014/main" id="{190F2970-7349-4953-B507-FA74F7001E13}"/>
                </a:ext>
              </a:extLst>
            </p:cNvPr>
            <p:cNvSpPr/>
            <p:nvPr/>
          </p:nvSpPr>
          <p:spPr>
            <a:xfrm>
              <a:off x="803196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2" name="Freeform: Shape 241">
              <a:extLst>
                <a:ext uri="{FF2B5EF4-FFF2-40B4-BE49-F238E27FC236}">
                  <a16:creationId xmlns:a16="http://schemas.microsoft.com/office/drawing/2014/main" id="{92D6EA8D-8490-4449-AE45-E8D8FD550210}"/>
                </a:ext>
              </a:extLst>
            </p:cNvPr>
            <p:cNvSpPr/>
            <p:nvPr/>
          </p:nvSpPr>
          <p:spPr>
            <a:xfrm>
              <a:off x="815544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3" name="Freeform: Shape 242">
              <a:extLst>
                <a:ext uri="{FF2B5EF4-FFF2-40B4-BE49-F238E27FC236}">
                  <a16:creationId xmlns:a16="http://schemas.microsoft.com/office/drawing/2014/main" id="{BD0EDB08-2F48-43B9-AEBB-4C723FB9ACD2}"/>
                </a:ext>
              </a:extLst>
            </p:cNvPr>
            <p:cNvSpPr/>
            <p:nvPr/>
          </p:nvSpPr>
          <p:spPr>
            <a:xfrm>
              <a:off x="827892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4" name="Freeform: Shape 243">
              <a:extLst>
                <a:ext uri="{FF2B5EF4-FFF2-40B4-BE49-F238E27FC236}">
                  <a16:creationId xmlns:a16="http://schemas.microsoft.com/office/drawing/2014/main" id="{73AC7C86-10D3-4361-8F1B-8668E2DA45D2}"/>
                </a:ext>
              </a:extLst>
            </p:cNvPr>
            <p:cNvSpPr/>
            <p:nvPr/>
          </p:nvSpPr>
          <p:spPr>
            <a:xfrm>
              <a:off x="838908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5" name="Freeform: Shape 244">
              <a:extLst>
                <a:ext uri="{FF2B5EF4-FFF2-40B4-BE49-F238E27FC236}">
                  <a16:creationId xmlns:a16="http://schemas.microsoft.com/office/drawing/2014/main" id="{7008D370-B8AA-4469-ADFD-D8361A4DF998}"/>
                </a:ext>
              </a:extLst>
            </p:cNvPr>
            <p:cNvSpPr/>
            <p:nvPr/>
          </p:nvSpPr>
          <p:spPr>
            <a:xfrm>
              <a:off x="8564760" y="22201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6" name="Freeform: Shape 245">
              <a:extLst>
                <a:ext uri="{FF2B5EF4-FFF2-40B4-BE49-F238E27FC236}">
                  <a16:creationId xmlns:a16="http://schemas.microsoft.com/office/drawing/2014/main" id="{C7423450-A3BC-4888-A2B9-BDF8E65FF8AE}"/>
                </a:ext>
              </a:extLst>
            </p:cNvPr>
            <p:cNvSpPr/>
            <p:nvPr/>
          </p:nvSpPr>
          <p:spPr>
            <a:xfrm>
              <a:off x="8773920" y="205524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7" name="Freeform: Shape 246">
              <a:extLst>
                <a:ext uri="{FF2B5EF4-FFF2-40B4-BE49-F238E27FC236}">
                  <a16:creationId xmlns:a16="http://schemas.microsoft.com/office/drawing/2014/main" id="{D8F7AC83-6E33-4393-8DEC-18B9A5038DE1}"/>
                </a:ext>
              </a:extLst>
            </p:cNvPr>
            <p:cNvSpPr/>
            <p:nvPr/>
          </p:nvSpPr>
          <p:spPr>
            <a:xfrm>
              <a:off x="6988680" y="248760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8" name="Freeform: Shape 247">
              <a:extLst>
                <a:ext uri="{FF2B5EF4-FFF2-40B4-BE49-F238E27FC236}">
                  <a16:creationId xmlns:a16="http://schemas.microsoft.com/office/drawing/2014/main" id="{4D318079-7DBE-48F6-AEB5-CE77A5A90523}"/>
                </a:ext>
              </a:extLst>
            </p:cNvPr>
            <p:cNvSpPr/>
            <p:nvPr/>
          </p:nvSpPr>
          <p:spPr>
            <a:xfrm>
              <a:off x="7294679" y="2579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9" name="Freeform: Shape 248">
              <a:extLst>
                <a:ext uri="{FF2B5EF4-FFF2-40B4-BE49-F238E27FC236}">
                  <a16:creationId xmlns:a16="http://schemas.microsoft.com/office/drawing/2014/main" id="{E685237A-971C-49DA-9E72-DE441C3CCAA1}"/>
                </a:ext>
              </a:extLst>
            </p:cNvPr>
            <p:cNvSpPr/>
            <p:nvPr/>
          </p:nvSpPr>
          <p:spPr>
            <a:xfrm>
              <a:off x="7604280" y="24724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0" name="Freeform: Shape 249">
              <a:extLst>
                <a:ext uri="{FF2B5EF4-FFF2-40B4-BE49-F238E27FC236}">
                  <a16:creationId xmlns:a16="http://schemas.microsoft.com/office/drawing/2014/main" id="{159109D7-DD70-413D-BFA5-2FA3281F9A2A}"/>
                </a:ext>
              </a:extLst>
            </p:cNvPr>
            <p:cNvSpPr/>
            <p:nvPr/>
          </p:nvSpPr>
          <p:spPr>
            <a:xfrm>
              <a:off x="7658999"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1" name="Freeform: Shape 250">
              <a:extLst>
                <a:ext uri="{FF2B5EF4-FFF2-40B4-BE49-F238E27FC236}">
                  <a16:creationId xmlns:a16="http://schemas.microsoft.com/office/drawing/2014/main" id="{E77FAD51-C5A2-46A6-92C8-3DDFED5BA77A}"/>
                </a:ext>
              </a:extLst>
            </p:cNvPr>
            <p:cNvSpPr/>
            <p:nvPr/>
          </p:nvSpPr>
          <p:spPr>
            <a:xfrm>
              <a:off x="7811640" y="25938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2" name="Freeform: Shape 251">
              <a:extLst>
                <a:ext uri="{FF2B5EF4-FFF2-40B4-BE49-F238E27FC236}">
                  <a16:creationId xmlns:a16="http://schemas.microsoft.com/office/drawing/2014/main" id="{13E364F2-F25F-4FAE-AD13-DB0AB88F1177}"/>
                </a:ext>
              </a:extLst>
            </p:cNvPr>
            <p:cNvSpPr/>
            <p:nvPr/>
          </p:nvSpPr>
          <p:spPr>
            <a:xfrm>
              <a:off x="798516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3" name="Freeform: Shape 252">
              <a:extLst>
                <a:ext uri="{FF2B5EF4-FFF2-40B4-BE49-F238E27FC236}">
                  <a16:creationId xmlns:a16="http://schemas.microsoft.com/office/drawing/2014/main" id="{DFAE7D75-306E-4CAD-B73F-1036BEE23D50}"/>
                </a:ext>
              </a:extLst>
            </p:cNvPr>
            <p:cNvSpPr/>
            <p:nvPr/>
          </p:nvSpPr>
          <p:spPr>
            <a:xfrm>
              <a:off x="810864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4" name="Freeform: Shape 253">
              <a:extLst>
                <a:ext uri="{FF2B5EF4-FFF2-40B4-BE49-F238E27FC236}">
                  <a16:creationId xmlns:a16="http://schemas.microsoft.com/office/drawing/2014/main" id="{92A5F557-46FC-4BE0-A7DD-A6470D870FC2}"/>
                </a:ext>
              </a:extLst>
            </p:cNvPr>
            <p:cNvSpPr/>
            <p:nvPr/>
          </p:nvSpPr>
          <p:spPr>
            <a:xfrm>
              <a:off x="823212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5" name="Freeform: Shape 254">
              <a:extLst>
                <a:ext uri="{FF2B5EF4-FFF2-40B4-BE49-F238E27FC236}">
                  <a16:creationId xmlns:a16="http://schemas.microsoft.com/office/drawing/2014/main" id="{9E46D083-0422-48AD-AC25-EFB0DAC7D25B}"/>
                </a:ext>
              </a:extLst>
            </p:cNvPr>
            <p:cNvSpPr/>
            <p:nvPr/>
          </p:nvSpPr>
          <p:spPr>
            <a:xfrm>
              <a:off x="834300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6" name="Freeform: Shape 255">
              <a:extLst>
                <a:ext uri="{FF2B5EF4-FFF2-40B4-BE49-F238E27FC236}">
                  <a16:creationId xmlns:a16="http://schemas.microsoft.com/office/drawing/2014/main" id="{C9D2A656-928D-42D9-A940-7CC3D9412984}"/>
                </a:ext>
              </a:extLst>
            </p:cNvPr>
            <p:cNvSpPr/>
            <p:nvPr/>
          </p:nvSpPr>
          <p:spPr>
            <a:xfrm>
              <a:off x="8483400" y="263736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7" name="Freeform: Shape 256">
              <a:extLst>
                <a:ext uri="{FF2B5EF4-FFF2-40B4-BE49-F238E27FC236}">
                  <a16:creationId xmlns:a16="http://schemas.microsoft.com/office/drawing/2014/main" id="{76CBDB93-D7B5-40A0-B8C6-A9005ADD7EDA}"/>
                </a:ext>
              </a:extLst>
            </p:cNvPr>
            <p:cNvSpPr/>
            <p:nvPr/>
          </p:nvSpPr>
          <p:spPr>
            <a:xfrm>
              <a:off x="8632080" y="24724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8" name="Freeform: Shape 257">
              <a:extLst>
                <a:ext uri="{FF2B5EF4-FFF2-40B4-BE49-F238E27FC236}">
                  <a16:creationId xmlns:a16="http://schemas.microsoft.com/office/drawing/2014/main" id="{C344A3C2-3704-4CFB-97B5-E05BDF20DEC7}"/>
                </a:ext>
              </a:extLst>
            </p:cNvPr>
            <p:cNvSpPr/>
            <p:nvPr/>
          </p:nvSpPr>
          <p:spPr>
            <a:xfrm>
              <a:off x="6144479" y="3229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9" name="Freeform: Shape 258">
              <a:extLst>
                <a:ext uri="{FF2B5EF4-FFF2-40B4-BE49-F238E27FC236}">
                  <a16:creationId xmlns:a16="http://schemas.microsoft.com/office/drawing/2014/main" id="{996C2821-170C-4A9C-9A35-EC90F82CA770}"/>
                </a:ext>
              </a:extLst>
            </p:cNvPr>
            <p:cNvSpPr/>
            <p:nvPr/>
          </p:nvSpPr>
          <p:spPr>
            <a:xfrm>
              <a:off x="6375960" y="3166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0" name="Freeform: Shape 259">
              <a:extLst>
                <a:ext uri="{FF2B5EF4-FFF2-40B4-BE49-F238E27FC236}">
                  <a16:creationId xmlns:a16="http://schemas.microsoft.com/office/drawing/2014/main" id="{80B3F0E8-21D6-482E-B69A-B0CBDF42ECEE}"/>
                </a:ext>
              </a:extLst>
            </p:cNvPr>
            <p:cNvSpPr/>
            <p:nvPr/>
          </p:nvSpPr>
          <p:spPr>
            <a:xfrm>
              <a:off x="6452640" y="3229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1" name="Freeform: Shape 260">
              <a:extLst>
                <a:ext uri="{FF2B5EF4-FFF2-40B4-BE49-F238E27FC236}">
                  <a16:creationId xmlns:a16="http://schemas.microsoft.com/office/drawing/2014/main" id="{FC7506C5-2D54-4B68-99FC-6158AA822029}"/>
                </a:ext>
              </a:extLst>
            </p:cNvPr>
            <p:cNvSpPr/>
            <p:nvPr/>
          </p:nvSpPr>
          <p:spPr>
            <a:xfrm>
              <a:off x="7129080" y="29185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2" name="Freeform: Shape 261">
              <a:extLst>
                <a:ext uri="{FF2B5EF4-FFF2-40B4-BE49-F238E27FC236}">
                  <a16:creationId xmlns:a16="http://schemas.microsoft.com/office/drawing/2014/main" id="{836DC0E0-C545-4F4E-B559-B54BB55DD12E}"/>
                </a:ext>
              </a:extLst>
            </p:cNvPr>
            <p:cNvSpPr/>
            <p:nvPr/>
          </p:nvSpPr>
          <p:spPr>
            <a:xfrm>
              <a:off x="7033320" y="308808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3" name="Freeform: Shape 262">
              <a:extLst>
                <a:ext uri="{FF2B5EF4-FFF2-40B4-BE49-F238E27FC236}">
                  <a16:creationId xmlns:a16="http://schemas.microsoft.com/office/drawing/2014/main" id="{669D72B9-F2C0-47A2-8126-A22DA77996BF}"/>
                </a:ext>
              </a:extLst>
            </p:cNvPr>
            <p:cNvSpPr/>
            <p:nvPr/>
          </p:nvSpPr>
          <p:spPr>
            <a:xfrm>
              <a:off x="7047360" y="3552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4" name="Freeform: Shape 263">
              <a:extLst>
                <a:ext uri="{FF2B5EF4-FFF2-40B4-BE49-F238E27FC236}">
                  <a16:creationId xmlns:a16="http://schemas.microsoft.com/office/drawing/2014/main" id="{74C9CE1C-2C0D-4FDD-AF87-81D446EBB2ED}"/>
                </a:ext>
              </a:extLst>
            </p:cNvPr>
            <p:cNvSpPr/>
            <p:nvPr/>
          </p:nvSpPr>
          <p:spPr>
            <a:xfrm>
              <a:off x="7129800" y="360576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5" name="Freeform: Shape 264">
              <a:extLst>
                <a:ext uri="{FF2B5EF4-FFF2-40B4-BE49-F238E27FC236}">
                  <a16:creationId xmlns:a16="http://schemas.microsoft.com/office/drawing/2014/main" id="{95E00AC3-DACB-4B54-92B8-9A150EBD5894}"/>
                </a:ext>
              </a:extLst>
            </p:cNvPr>
            <p:cNvSpPr/>
            <p:nvPr/>
          </p:nvSpPr>
          <p:spPr>
            <a:xfrm>
              <a:off x="7308000" y="35521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6" name="Freeform: Shape 265">
              <a:extLst>
                <a:ext uri="{FF2B5EF4-FFF2-40B4-BE49-F238E27FC236}">
                  <a16:creationId xmlns:a16="http://schemas.microsoft.com/office/drawing/2014/main" id="{6B24C1DF-6BA4-4E63-9234-F8987652BE04}"/>
                </a:ext>
              </a:extLst>
            </p:cNvPr>
            <p:cNvSpPr/>
            <p:nvPr/>
          </p:nvSpPr>
          <p:spPr>
            <a:xfrm>
              <a:off x="749880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7" name="Freeform: Shape 266">
              <a:extLst>
                <a:ext uri="{FF2B5EF4-FFF2-40B4-BE49-F238E27FC236}">
                  <a16:creationId xmlns:a16="http://schemas.microsoft.com/office/drawing/2014/main" id="{9A101AE0-8A3D-4187-91F3-D3207D68109B}"/>
                </a:ext>
              </a:extLst>
            </p:cNvPr>
            <p:cNvSpPr/>
            <p:nvPr/>
          </p:nvSpPr>
          <p:spPr>
            <a:xfrm>
              <a:off x="757584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8" name="Freeform: Shape 267">
              <a:extLst>
                <a:ext uri="{FF2B5EF4-FFF2-40B4-BE49-F238E27FC236}">
                  <a16:creationId xmlns:a16="http://schemas.microsoft.com/office/drawing/2014/main" id="{525212C1-369A-48F0-980B-3C6AD9366CC8}"/>
                </a:ext>
              </a:extLst>
            </p:cNvPr>
            <p:cNvSpPr/>
            <p:nvPr/>
          </p:nvSpPr>
          <p:spPr>
            <a:xfrm>
              <a:off x="7630200" y="32266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9" name="Freeform: Shape 268">
              <a:extLst>
                <a:ext uri="{FF2B5EF4-FFF2-40B4-BE49-F238E27FC236}">
                  <a16:creationId xmlns:a16="http://schemas.microsoft.com/office/drawing/2014/main" id="{5F8C4C06-7769-4B67-90FE-3D34B3780B0D}"/>
                </a:ext>
              </a:extLst>
            </p:cNvPr>
            <p:cNvSpPr/>
            <p:nvPr/>
          </p:nvSpPr>
          <p:spPr>
            <a:xfrm>
              <a:off x="7770599" y="3265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0" name="Freeform: Shape 269">
              <a:extLst>
                <a:ext uri="{FF2B5EF4-FFF2-40B4-BE49-F238E27FC236}">
                  <a16:creationId xmlns:a16="http://schemas.microsoft.com/office/drawing/2014/main" id="{030148CB-CCB0-4273-B35E-7C39BC46D9C0}"/>
                </a:ext>
              </a:extLst>
            </p:cNvPr>
            <p:cNvSpPr/>
            <p:nvPr/>
          </p:nvSpPr>
          <p:spPr>
            <a:xfrm>
              <a:off x="788760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1" name="Freeform: Shape 270">
              <a:extLst>
                <a:ext uri="{FF2B5EF4-FFF2-40B4-BE49-F238E27FC236}">
                  <a16:creationId xmlns:a16="http://schemas.microsoft.com/office/drawing/2014/main" id="{146761AB-165C-460E-9865-E1A5CD1EC196}"/>
                </a:ext>
              </a:extLst>
            </p:cNvPr>
            <p:cNvSpPr/>
            <p:nvPr/>
          </p:nvSpPr>
          <p:spPr>
            <a:xfrm>
              <a:off x="796464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2" name="Freeform: Shape 271">
              <a:extLst>
                <a:ext uri="{FF2B5EF4-FFF2-40B4-BE49-F238E27FC236}">
                  <a16:creationId xmlns:a16="http://schemas.microsoft.com/office/drawing/2014/main" id="{D092A1EC-42CF-4562-ABB6-8D291B589556}"/>
                </a:ext>
              </a:extLst>
            </p:cNvPr>
            <p:cNvSpPr/>
            <p:nvPr/>
          </p:nvSpPr>
          <p:spPr>
            <a:xfrm>
              <a:off x="8029440" y="32652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3" name="Freeform: Shape 272">
              <a:extLst>
                <a:ext uri="{FF2B5EF4-FFF2-40B4-BE49-F238E27FC236}">
                  <a16:creationId xmlns:a16="http://schemas.microsoft.com/office/drawing/2014/main" id="{3BFAC0C4-9E03-4FBC-9FCF-C7751503D6EF}"/>
                </a:ext>
              </a:extLst>
            </p:cNvPr>
            <p:cNvSpPr/>
            <p:nvPr/>
          </p:nvSpPr>
          <p:spPr>
            <a:xfrm>
              <a:off x="6329160" y="39290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4" name="Freeform: Shape 273">
              <a:extLst>
                <a:ext uri="{FF2B5EF4-FFF2-40B4-BE49-F238E27FC236}">
                  <a16:creationId xmlns:a16="http://schemas.microsoft.com/office/drawing/2014/main" id="{F6EB3147-9D77-4F8A-A4A0-3A2C937D4BCA}"/>
                </a:ext>
              </a:extLst>
            </p:cNvPr>
            <p:cNvSpPr/>
            <p:nvPr/>
          </p:nvSpPr>
          <p:spPr>
            <a:xfrm>
              <a:off x="6453359"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5" name="Freeform: Shape 274">
              <a:extLst>
                <a:ext uri="{FF2B5EF4-FFF2-40B4-BE49-F238E27FC236}">
                  <a16:creationId xmlns:a16="http://schemas.microsoft.com/office/drawing/2014/main" id="{687F85E4-2CA4-4907-98CF-A755C13B4560}"/>
                </a:ext>
              </a:extLst>
            </p:cNvPr>
            <p:cNvSpPr/>
            <p:nvPr/>
          </p:nvSpPr>
          <p:spPr>
            <a:xfrm>
              <a:off x="6511320" y="38829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0"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6" name="Freeform: Shape 275">
              <a:extLst>
                <a:ext uri="{FF2B5EF4-FFF2-40B4-BE49-F238E27FC236}">
                  <a16:creationId xmlns:a16="http://schemas.microsoft.com/office/drawing/2014/main" id="{AE16D493-6741-4CF8-AFF0-876600143B76}"/>
                </a:ext>
              </a:extLst>
            </p:cNvPr>
            <p:cNvSpPr/>
            <p:nvPr/>
          </p:nvSpPr>
          <p:spPr>
            <a:xfrm>
              <a:off x="663804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7" name="Freeform: Shape 276">
              <a:extLst>
                <a:ext uri="{FF2B5EF4-FFF2-40B4-BE49-F238E27FC236}">
                  <a16:creationId xmlns:a16="http://schemas.microsoft.com/office/drawing/2014/main" id="{0447D482-1E8D-4027-B5B6-559BF17CF9E0}"/>
                </a:ext>
              </a:extLst>
            </p:cNvPr>
            <p:cNvSpPr/>
            <p:nvPr/>
          </p:nvSpPr>
          <p:spPr>
            <a:xfrm>
              <a:off x="6988680" y="3860279"/>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8" name="Freeform: Shape 277">
              <a:extLst>
                <a:ext uri="{FF2B5EF4-FFF2-40B4-BE49-F238E27FC236}">
                  <a16:creationId xmlns:a16="http://schemas.microsoft.com/office/drawing/2014/main" id="{CC42753C-AA41-4DCE-A45F-FCC4321EAA48}"/>
                </a:ext>
              </a:extLst>
            </p:cNvPr>
            <p:cNvSpPr/>
            <p:nvPr/>
          </p:nvSpPr>
          <p:spPr>
            <a:xfrm>
              <a:off x="714816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9" name="Freeform: Shape 278">
              <a:extLst>
                <a:ext uri="{FF2B5EF4-FFF2-40B4-BE49-F238E27FC236}">
                  <a16:creationId xmlns:a16="http://schemas.microsoft.com/office/drawing/2014/main" id="{00378650-D6F5-492C-AAA2-EB8031D6A791}"/>
                </a:ext>
              </a:extLst>
            </p:cNvPr>
            <p:cNvSpPr/>
            <p:nvPr/>
          </p:nvSpPr>
          <p:spPr>
            <a:xfrm>
              <a:off x="7275600" y="3929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0" name="Freeform: Shape 279">
              <a:extLst>
                <a:ext uri="{FF2B5EF4-FFF2-40B4-BE49-F238E27FC236}">
                  <a16:creationId xmlns:a16="http://schemas.microsoft.com/office/drawing/2014/main" id="{BD607FE6-A90C-44D9-AD9B-D552F53EF7E2}"/>
                </a:ext>
              </a:extLst>
            </p:cNvPr>
            <p:cNvSpPr/>
            <p:nvPr/>
          </p:nvSpPr>
          <p:spPr>
            <a:xfrm>
              <a:off x="745128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1" name="Freeform: Shape 280">
              <a:extLst>
                <a:ext uri="{FF2B5EF4-FFF2-40B4-BE49-F238E27FC236}">
                  <a16:creationId xmlns:a16="http://schemas.microsoft.com/office/drawing/2014/main" id="{06FF658D-E13E-4DA1-91D1-1F5A9360A19B}"/>
                </a:ext>
              </a:extLst>
            </p:cNvPr>
            <p:cNvSpPr/>
            <p:nvPr/>
          </p:nvSpPr>
          <p:spPr>
            <a:xfrm>
              <a:off x="7620120" y="39790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2" name="Freeform: Shape 281">
              <a:extLst>
                <a:ext uri="{FF2B5EF4-FFF2-40B4-BE49-F238E27FC236}">
                  <a16:creationId xmlns:a16="http://schemas.microsoft.com/office/drawing/2014/main" id="{2702C798-48C9-461A-96EB-3067E3FDE4DE}"/>
                </a:ext>
              </a:extLst>
            </p:cNvPr>
            <p:cNvSpPr/>
            <p:nvPr/>
          </p:nvSpPr>
          <p:spPr>
            <a:xfrm>
              <a:off x="7898040" y="38721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3" name="Freeform: Shape 282">
              <a:extLst>
                <a:ext uri="{FF2B5EF4-FFF2-40B4-BE49-F238E27FC236}">
                  <a16:creationId xmlns:a16="http://schemas.microsoft.com/office/drawing/2014/main" id="{7A0D11A8-649B-4809-9281-7D634A7CDDFF}"/>
                </a:ext>
              </a:extLst>
            </p:cNvPr>
            <p:cNvSpPr/>
            <p:nvPr/>
          </p:nvSpPr>
          <p:spPr>
            <a:xfrm>
              <a:off x="8045280" y="3931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4" name="Freeform: Shape 283">
              <a:extLst>
                <a:ext uri="{FF2B5EF4-FFF2-40B4-BE49-F238E27FC236}">
                  <a16:creationId xmlns:a16="http://schemas.microsoft.com/office/drawing/2014/main" id="{55B9FF6A-F6EE-44A0-8494-A00070098A77}"/>
                </a:ext>
              </a:extLst>
            </p:cNvPr>
            <p:cNvSpPr/>
            <p:nvPr/>
          </p:nvSpPr>
          <p:spPr>
            <a:xfrm>
              <a:off x="816336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5" name="Freeform: Shape 284">
              <a:extLst>
                <a:ext uri="{FF2B5EF4-FFF2-40B4-BE49-F238E27FC236}">
                  <a16:creationId xmlns:a16="http://schemas.microsoft.com/office/drawing/2014/main" id="{A358538C-269C-4815-87B7-8AD4A59FAF2E}"/>
                </a:ext>
              </a:extLst>
            </p:cNvPr>
            <p:cNvSpPr/>
            <p:nvPr/>
          </p:nvSpPr>
          <p:spPr>
            <a:xfrm>
              <a:off x="8254439" y="4073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6" name="Freeform: Shape 285">
              <a:extLst>
                <a:ext uri="{FF2B5EF4-FFF2-40B4-BE49-F238E27FC236}">
                  <a16:creationId xmlns:a16="http://schemas.microsoft.com/office/drawing/2014/main" id="{1FFBF976-DD84-4CE1-8F9E-133DD961CCF8}"/>
                </a:ext>
              </a:extLst>
            </p:cNvPr>
            <p:cNvSpPr/>
            <p:nvPr/>
          </p:nvSpPr>
          <p:spPr>
            <a:xfrm>
              <a:off x="829872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7" name="Freeform: Shape 286">
              <a:extLst>
                <a:ext uri="{FF2B5EF4-FFF2-40B4-BE49-F238E27FC236}">
                  <a16:creationId xmlns:a16="http://schemas.microsoft.com/office/drawing/2014/main" id="{94DCAC32-AF35-4314-B07F-7959B4760F91}"/>
                </a:ext>
              </a:extLst>
            </p:cNvPr>
            <p:cNvSpPr/>
            <p:nvPr/>
          </p:nvSpPr>
          <p:spPr>
            <a:xfrm>
              <a:off x="8516520" y="3876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8" name="Freeform: Shape 287">
              <a:extLst>
                <a:ext uri="{FF2B5EF4-FFF2-40B4-BE49-F238E27FC236}">
                  <a16:creationId xmlns:a16="http://schemas.microsoft.com/office/drawing/2014/main" id="{D364F1C8-303F-4CC2-8CC2-9F95297D2D9A}"/>
                </a:ext>
              </a:extLst>
            </p:cNvPr>
            <p:cNvSpPr/>
            <p:nvPr/>
          </p:nvSpPr>
          <p:spPr>
            <a:xfrm>
              <a:off x="8796960" y="39283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9" name="Freeform: Shape 288">
              <a:extLst>
                <a:ext uri="{FF2B5EF4-FFF2-40B4-BE49-F238E27FC236}">
                  <a16:creationId xmlns:a16="http://schemas.microsoft.com/office/drawing/2014/main" id="{41CD9A4E-21CF-4FB6-B9E4-D3194501FEF9}"/>
                </a:ext>
              </a:extLst>
            </p:cNvPr>
            <p:cNvSpPr/>
            <p:nvPr/>
          </p:nvSpPr>
          <p:spPr>
            <a:xfrm>
              <a:off x="891252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0" name="Freeform: Shape 289">
              <a:extLst>
                <a:ext uri="{FF2B5EF4-FFF2-40B4-BE49-F238E27FC236}">
                  <a16:creationId xmlns:a16="http://schemas.microsoft.com/office/drawing/2014/main" id="{EDC89724-6C19-4190-808B-A1D64DA28D99}"/>
                </a:ext>
              </a:extLst>
            </p:cNvPr>
            <p:cNvSpPr/>
            <p:nvPr/>
          </p:nvSpPr>
          <p:spPr>
            <a:xfrm>
              <a:off x="902988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1" name="Freeform: Shape 290">
              <a:extLst>
                <a:ext uri="{FF2B5EF4-FFF2-40B4-BE49-F238E27FC236}">
                  <a16:creationId xmlns:a16="http://schemas.microsoft.com/office/drawing/2014/main" id="{0EB123AC-EFB4-4667-8E8A-43696F041B8A}"/>
                </a:ext>
              </a:extLst>
            </p:cNvPr>
            <p:cNvSpPr/>
            <p:nvPr/>
          </p:nvSpPr>
          <p:spPr>
            <a:xfrm>
              <a:off x="9192240" y="387036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2" name="Freeform: Shape 291">
              <a:extLst>
                <a:ext uri="{FF2B5EF4-FFF2-40B4-BE49-F238E27FC236}">
                  <a16:creationId xmlns:a16="http://schemas.microsoft.com/office/drawing/2014/main" id="{1C272E60-23B8-4154-BAF3-85AD3DF3F1E5}"/>
                </a:ext>
              </a:extLst>
            </p:cNvPr>
            <p:cNvSpPr/>
            <p:nvPr/>
          </p:nvSpPr>
          <p:spPr>
            <a:xfrm>
              <a:off x="9303120" y="402480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3" name="Freeform: Shape 292">
              <a:extLst>
                <a:ext uri="{FF2B5EF4-FFF2-40B4-BE49-F238E27FC236}">
                  <a16:creationId xmlns:a16="http://schemas.microsoft.com/office/drawing/2014/main" id="{F8D2B2B6-8909-445F-A49B-61802C0CADF2}"/>
                </a:ext>
              </a:extLst>
            </p:cNvPr>
            <p:cNvSpPr/>
            <p:nvPr/>
          </p:nvSpPr>
          <p:spPr>
            <a:xfrm>
              <a:off x="940284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4" name="Freeform: Shape 293">
              <a:extLst>
                <a:ext uri="{FF2B5EF4-FFF2-40B4-BE49-F238E27FC236}">
                  <a16:creationId xmlns:a16="http://schemas.microsoft.com/office/drawing/2014/main" id="{04DB074D-A280-41EB-9996-0B481022DC88}"/>
                </a:ext>
              </a:extLst>
            </p:cNvPr>
            <p:cNvSpPr/>
            <p:nvPr/>
          </p:nvSpPr>
          <p:spPr>
            <a:xfrm>
              <a:off x="9553320" y="387036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5" name="Freeform: Shape 294">
              <a:extLst>
                <a:ext uri="{FF2B5EF4-FFF2-40B4-BE49-F238E27FC236}">
                  <a16:creationId xmlns:a16="http://schemas.microsoft.com/office/drawing/2014/main" id="{F9BA904A-EE15-471A-A41A-7E2FC889F5C7}"/>
                </a:ext>
              </a:extLst>
            </p:cNvPr>
            <p:cNvSpPr/>
            <p:nvPr/>
          </p:nvSpPr>
          <p:spPr>
            <a:xfrm>
              <a:off x="6980040" y="4280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6" name="Freeform: Shape 295">
              <a:extLst>
                <a:ext uri="{FF2B5EF4-FFF2-40B4-BE49-F238E27FC236}">
                  <a16:creationId xmlns:a16="http://schemas.microsoft.com/office/drawing/2014/main" id="{E6E10053-F8E4-4178-8541-E0CBF1664C0E}"/>
                </a:ext>
              </a:extLst>
            </p:cNvPr>
            <p:cNvSpPr/>
            <p:nvPr/>
          </p:nvSpPr>
          <p:spPr>
            <a:xfrm>
              <a:off x="7312680" y="4321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7" name="Freeform: Shape 296">
              <a:extLst>
                <a:ext uri="{FF2B5EF4-FFF2-40B4-BE49-F238E27FC236}">
                  <a16:creationId xmlns:a16="http://schemas.microsoft.com/office/drawing/2014/main" id="{CA99AEE1-B344-4E32-A78F-E7C098F28F08}"/>
                </a:ext>
              </a:extLst>
            </p:cNvPr>
            <p:cNvSpPr/>
            <p:nvPr/>
          </p:nvSpPr>
          <p:spPr>
            <a:xfrm>
              <a:off x="7556039" y="428148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8" name="Freeform: Shape 297">
              <a:extLst>
                <a:ext uri="{FF2B5EF4-FFF2-40B4-BE49-F238E27FC236}">
                  <a16:creationId xmlns:a16="http://schemas.microsoft.com/office/drawing/2014/main" id="{7EF08EA5-9AF7-447B-B550-6A717B86B3E8}"/>
                </a:ext>
              </a:extLst>
            </p:cNvPr>
            <p:cNvSpPr/>
            <p:nvPr/>
          </p:nvSpPr>
          <p:spPr>
            <a:xfrm>
              <a:off x="6980040" y="4698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9" name="Freeform: Shape 298">
              <a:extLst>
                <a:ext uri="{FF2B5EF4-FFF2-40B4-BE49-F238E27FC236}">
                  <a16:creationId xmlns:a16="http://schemas.microsoft.com/office/drawing/2014/main" id="{DEF7A262-3491-4681-BCDE-733876206A29}"/>
                </a:ext>
              </a:extLst>
            </p:cNvPr>
            <p:cNvSpPr/>
            <p:nvPr/>
          </p:nvSpPr>
          <p:spPr>
            <a:xfrm>
              <a:off x="7312680" y="4739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0" name="Freeform: Shape 299">
              <a:extLst>
                <a:ext uri="{FF2B5EF4-FFF2-40B4-BE49-F238E27FC236}">
                  <a16:creationId xmlns:a16="http://schemas.microsoft.com/office/drawing/2014/main" id="{654D2CAD-999F-4476-8041-256F82930940}"/>
                </a:ext>
              </a:extLst>
            </p:cNvPr>
            <p:cNvSpPr/>
            <p:nvPr/>
          </p:nvSpPr>
          <p:spPr>
            <a:xfrm>
              <a:off x="7544879" y="469872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1" name="Freeform: Shape 300">
              <a:extLst>
                <a:ext uri="{FF2B5EF4-FFF2-40B4-BE49-F238E27FC236}">
                  <a16:creationId xmlns:a16="http://schemas.microsoft.com/office/drawing/2014/main" id="{8035A655-905C-42BA-8FA0-25BB6D1CEFB3}"/>
                </a:ext>
              </a:extLst>
            </p:cNvPr>
            <p:cNvSpPr/>
            <p:nvPr/>
          </p:nvSpPr>
          <p:spPr>
            <a:xfrm>
              <a:off x="7800480" y="472247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2" name="Freeform: Shape 301">
              <a:extLst>
                <a:ext uri="{FF2B5EF4-FFF2-40B4-BE49-F238E27FC236}">
                  <a16:creationId xmlns:a16="http://schemas.microsoft.com/office/drawing/2014/main" id="{1EC235EE-6229-4824-8A0C-C5C5E65DF01E}"/>
                </a:ext>
              </a:extLst>
            </p:cNvPr>
            <p:cNvSpPr/>
            <p:nvPr/>
          </p:nvSpPr>
          <p:spPr>
            <a:xfrm>
              <a:off x="8043840" y="469332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 name="Title 1">
            <a:extLst>
              <a:ext uri="{FF2B5EF4-FFF2-40B4-BE49-F238E27FC236}">
                <a16:creationId xmlns:a16="http://schemas.microsoft.com/office/drawing/2014/main" id="{096C4A94-004C-4B04-9C38-8B525B876FB8}"/>
              </a:ext>
            </a:extLst>
          </p:cNvPr>
          <p:cNvSpPr txBox="1">
            <a:spLocks noGrp="1"/>
          </p:cNvSpPr>
          <p:nvPr>
            <p:ph type="title" idx="4294967295"/>
          </p:nvPr>
        </p:nvSpPr>
        <p:spPr>
          <a:xfrm>
            <a:off x="503999" y="525079"/>
            <a:ext cx="9071640" cy="492443"/>
          </a:xfrm>
        </p:spPr>
        <p:txBody>
          <a:bodyPr>
            <a:spAutoFit/>
          </a:bodyPr>
          <a:lstStyle/>
          <a:p>
            <a:pPr lvl="0"/>
            <a:r>
              <a:rPr lang="en-GB" u="sng" dirty="0"/>
              <a:t>Convex </a:t>
            </a:r>
            <a:r>
              <a:rPr lang="en-GB" dirty="0"/>
              <a:t>relaxation with sparsity inducing norm</a:t>
            </a:r>
            <a:endParaRPr lang="en-GB" sz="2800" dirty="0"/>
          </a:p>
        </p:txBody>
      </p:sp>
      <p:grpSp>
        <p:nvGrpSpPr>
          <p:cNvPr id="152" name="Group 151" descr="72§display§\simeq§svg§600§TRUE§" title="TexMaths">
            <a:extLst>
              <a:ext uri="{FF2B5EF4-FFF2-40B4-BE49-F238E27FC236}">
                <a16:creationId xmlns:a16="http://schemas.microsoft.com/office/drawing/2014/main" id="{8AFC28FC-DBAF-4AE2-B8FF-2DCCE16F519D}"/>
              </a:ext>
            </a:extLst>
          </p:cNvPr>
          <p:cNvGrpSpPr/>
          <p:nvPr/>
        </p:nvGrpSpPr>
        <p:grpSpPr>
          <a:xfrm>
            <a:off x="4656240" y="2766960"/>
            <a:ext cx="707400" cy="393480"/>
            <a:chOff x="4656240" y="2766960"/>
            <a:chExt cx="707400" cy="393480"/>
          </a:xfrm>
        </p:grpSpPr>
        <p:sp>
          <p:nvSpPr>
            <p:cNvPr id="153" name="Freeform: Shape 152">
              <a:extLst>
                <a:ext uri="{FF2B5EF4-FFF2-40B4-BE49-F238E27FC236}">
                  <a16:creationId xmlns:a16="http://schemas.microsoft.com/office/drawing/2014/main" id="{CB5BE787-2DBC-4AB6-88AF-A8CE021A28C6}"/>
                </a:ext>
              </a:extLst>
            </p:cNvPr>
            <p:cNvSpPr/>
            <p:nvPr/>
          </p:nvSpPr>
          <p:spPr>
            <a:xfrm>
              <a:off x="4656240" y="2769480"/>
              <a:ext cx="707400" cy="390960"/>
            </a:xfrm>
            <a:custGeom>
              <a:avLst/>
              <a:gdLst/>
              <a:ahLst/>
              <a:cxnLst>
                <a:cxn ang="3cd4">
                  <a:pos x="hc" y="t"/>
                </a:cxn>
                <a:cxn ang="cd2">
                  <a:pos x="l" y="vc"/>
                </a:cxn>
                <a:cxn ang="cd4">
                  <a:pos x="hc" y="b"/>
                </a:cxn>
                <a:cxn ang="0">
                  <a:pos x="r" y="vc"/>
                </a:cxn>
              </a:cxnLst>
              <a:rect l="l" t="t" r="r" b="b"/>
              <a:pathLst>
                <a:path w="1966" h="1087">
                  <a:moveTo>
                    <a:pt x="987" y="1087"/>
                  </a:moveTo>
                  <a:lnTo>
                    <a:pt x="0" y="1087"/>
                  </a:lnTo>
                  <a:lnTo>
                    <a:pt x="0" y="0"/>
                  </a:lnTo>
                  <a:lnTo>
                    <a:pt x="1966" y="0"/>
                  </a:lnTo>
                  <a:lnTo>
                    <a:pt x="1966" y="1087"/>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4" name="Freeform: Shape 153">
              <a:extLst>
                <a:ext uri="{FF2B5EF4-FFF2-40B4-BE49-F238E27FC236}">
                  <a16:creationId xmlns:a16="http://schemas.microsoft.com/office/drawing/2014/main" id="{590CDAE7-DB3B-4793-92DA-8D5CC7DE2CD0}"/>
                </a:ext>
              </a:extLst>
            </p:cNvPr>
            <p:cNvSpPr/>
            <p:nvPr/>
          </p:nvSpPr>
          <p:spPr>
            <a:xfrm>
              <a:off x="4705560" y="2766960"/>
              <a:ext cx="608760" cy="390960"/>
            </a:xfrm>
            <a:custGeom>
              <a:avLst/>
              <a:gdLst/>
              <a:ahLst/>
              <a:cxnLst>
                <a:cxn ang="3cd4">
                  <a:pos x="hc" y="t"/>
                </a:cxn>
                <a:cxn ang="cd2">
                  <a:pos x="l" y="vc"/>
                </a:cxn>
                <a:cxn ang="cd4">
                  <a:pos x="hc" y="b"/>
                </a:cxn>
                <a:cxn ang="0">
                  <a:pos x="r" y="vc"/>
                </a:cxn>
              </a:cxnLst>
              <a:rect l="l" t="t" r="r" b="b"/>
              <a:pathLst>
                <a:path w="1692" h="1087">
                  <a:moveTo>
                    <a:pt x="1692" y="79"/>
                  </a:moveTo>
                  <a:cubicBezTo>
                    <a:pt x="1692" y="29"/>
                    <a:pt x="1678" y="0"/>
                    <a:pt x="1656" y="0"/>
                  </a:cubicBezTo>
                  <a:cubicBezTo>
                    <a:pt x="1649" y="0"/>
                    <a:pt x="1628" y="14"/>
                    <a:pt x="1628" y="72"/>
                  </a:cubicBezTo>
                  <a:cubicBezTo>
                    <a:pt x="1613" y="281"/>
                    <a:pt x="1433" y="403"/>
                    <a:pt x="1267" y="403"/>
                  </a:cubicBezTo>
                  <a:cubicBezTo>
                    <a:pt x="1116" y="403"/>
                    <a:pt x="994" y="317"/>
                    <a:pt x="864" y="209"/>
                  </a:cubicBezTo>
                  <a:cubicBezTo>
                    <a:pt x="727" y="108"/>
                    <a:pt x="598" y="0"/>
                    <a:pt x="425" y="0"/>
                  </a:cubicBezTo>
                  <a:cubicBezTo>
                    <a:pt x="173" y="0"/>
                    <a:pt x="0" y="223"/>
                    <a:pt x="0" y="461"/>
                  </a:cubicBezTo>
                  <a:cubicBezTo>
                    <a:pt x="0" y="540"/>
                    <a:pt x="36" y="540"/>
                    <a:pt x="36" y="540"/>
                  </a:cubicBezTo>
                  <a:cubicBezTo>
                    <a:pt x="65" y="540"/>
                    <a:pt x="72" y="489"/>
                    <a:pt x="72" y="482"/>
                  </a:cubicBezTo>
                  <a:cubicBezTo>
                    <a:pt x="86" y="238"/>
                    <a:pt x="288" y="144"/>
                    <a:pt x="425" y="144"/>
                  </a:cubicBezTo>
                  <a:cubicBezTo>
                    <a:pt x="576" y="144"/>
                    <a:pt x="699" y="230"/>
                    <a:pt x="828" y="331"/>
                  </a:cubicBezTo>
                  <a:cubicBezTo>
                    <a:pt x="965" y="439"/>
                    <a:pt x="1102" y="547"/>
                    <a:pt x="1267" y="547"/>
                  </a:cubicBezTo>
                  <a:cubicBezTo>
                    <a:pt x="1520" y="547"/>
                    <a:pt x="1692" y="324"/>
                    <a:pt x="1692" y="79"/>
                  </a:cubicBezTo>
                  <a:close/>
                  <a:moveTo>
                    <a:pt x="94" y="986"/>
                  </a:moveTo>
                  <a:cubicBezTo>
                    <a:pt x="50" y="986"/>
                    <a:pt x="0" y="986"/>
                    <a:pt x="0" y="1036"/>
                  </a:cubicBezTo>
                  <a:cubicBezTo>
                    <a:pt x="0" y="1087"/>
                    <a:pt x="43" y="1087"/>
                    <a:pt x="86" y="1087"/>
                  </a:cubicBezTo>
                  <a:lnTo>
                    <a:pt x="1606" y="1087"/>
                  </a:lnTo>
                  <a:cubicBezTo>
                    <a:pt x="1649" y="1087"/>
                    <a:pt x="1692" y="1087"/>
                    <a:pt x="1692" y="1036"/>
                  </a:cubicBezTo>
                  <a:cubicBezTo>
                    <a:pt x="1692" y="986"/>
                    <a:pt x="1649" y="986"/>
                    <a:pt x="1606" y="98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57" name="Freeform: Shape 156">
            <a:extLst>
              <a:ext uri="{FF2B5EF4-FFF2-40B4-BE49-F238E27FC236}">
                <a16:creationId xmlns:a16="http://schemas.microsoft.com/office/drawing/2014/main" id="{CB710894-9AEE-4D76-8B7C-2613B486036B}"/>
              </a:ext>
            </a:extLst>
          </p:cNvPr>
          <p:cNvSpPr/>
          <p:nvPr/>
        </p:nvSpPr>
        <p:spPr>
          <a:xfrm>
            <a:off x="7451640" y="3101400"/>
            <a:ext cx="792360" cy="3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4160599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page2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4A94-004C-4B04-9C38-8B525B876FB8}"/>
              </a:ext>
            </a:extLst>
          </p:cNvPr>
          <p:cNvSpPr txBox="1">
            <a:spLocks noGrp="1"/>
          </p:cNvSpPr>
          <p:nvPr>
            <p:ph type="title"/>
          </p:nvPr>
        </p:nvSpPr>
        <p:spPr/>
        <p:txBody>
          <a:bodyPr>
            <a:spAutoFit/>
          </a:bodyPr>
          <a:lstStyle/>
          <a:p>
            <a:pPr lvl="0"/>
            <a:r>
              <a:rPr lang="en-GB" dirty="0"/>
              <a:t>L1 Norm induces sparsity</a:t>
            </a:r>
            <a:endParaRPr lang="en-GB" sz="2800" dirty="0"/>
          </a:p>
        </p:txBody>
      </p:sp>
      <p:pic>
        <p:nvPicPr>
          <p:cNvPr id="9" name="Content Placeholder 8" descr="A picture containing stop, standing, white&#10;&#10;Description automatically generated">
            <a:extLst>
              <a:ext uri="{FF2B5EF4-FFF2-40B4-BE49-F238E27FC236}">
                <a16:creationId xmlns:a16="http://schemas.microsoft.com/office/drawing/2014/main" id="{C7B9E3A1-63DE-413A-BDD5-FD59E637BB1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0712" y="1511300"/>
            <a:ext cx="3289300" cy="3289300"/>
          </a:xfrm>
        </p:spPr>
      </p:pic>
      <p:pic>
        <p:nvPicPr>
          <p:cNvPr id="10" name="Picture 9">
            <a:extLst>
              <a:ext uri="{FF2B5EF4-FFF2-40B4-BE49-F238E27FC236}">
                <a16:creationId xmlns:a16="http://schemas.microsoft.com/office/drawing/2014/main" id="{6BFEBCFD-5ABB-4933-A82D-E5901029A9BD}"/>
              </a:ext>
            </a:extLst>
          </p:cNvPr>
          <p:cNvPicPr>
            <a:picLocks noChangeAspect="1"/>
          </p:cNvPicPr>
          <p:nvPr/>
        </p:nvPicPr>
        <p:blipFill>
          <a:blip r:embed="rId4"/>
          <a:stretch>
            <a:fillRect/>
          </a:stretch>
        </p:blipFill>
        <p:spPr>
          <a:xfrm>
            <a:off x="1347169" y="2562560"/>
            <a:ext cx="2848040" cy="1034330"/>
          </a:xfrm>
          <a:prstGeom prst="rect">
            <a:avLst/>
          </a:prstGeom>
        </p:spPr>
      </p:pic>
      <p:sp>
        <p:nvSpPr>
          <p:cNvPr id="11" name="TextBox 10">
            <a:extLst>
              <a:ext uri="{FF2B5EF4-FFF2-40B4-BE49-F238E27FC236}">
                <a16:creationId xmlns:a16="http://schemas.microsoft.com/office/drawing/2014/main" id="{7F11856D-D92E-4571-962D-0D09294439B9}"/>
              </a:ext>
            </a:extLst>
          </p:cNvPr>
          <p:cNvSpPr txBox="1"/>
          <p:nvPr/>
        </p:nvSpPr>
        <p:spPr>
          <a:xfrm>
            <a:off x="7345362" y="1997849"/>
            <a:ext cx="825867"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[0,1.5]</a:t>
            </a:r>
          </a:p>
        </p:txBody>
      </p:sp>
      <p:sp>
        <p:nvSpPr>
          <p:cNvPr id="303" name="TextBox 302">
            <a:extLst>
              <a:ext uri="{FF2B5EF4-FFF2-40B4-BE49-F238E27FC236}">
                <a16:creationId xmlns:a16="http://schemas.microsoft.com/office/drawing/2014/main" id="{01163474-ADA1-49F7-BE3F-8490B43754A8}"/>
              </a:ext>
            </a:extLst>
          </p:cNvPr>
          <p:cNvSpPr txBox="1"/>
          <p:nvPr/>
        </p:nvSpPr>
        <p:spPr>
          <a:xfrm>
            <a:off x="8873205" y="2756747"/>
            <a:ext cx="633507"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[3,0]</a:t>
            </a:r>
          </a:p>
        </p:txBody>
      </p:sp>
      <p:sp>
        <p:nvSpPr>
          <p:cNvPr id="12" name="Oval 11">
            <a:extLst>
              <a:ext uri="{FF2B5EF4-FFF2-40B4-BE49-F238E27FC236}">
                <a16:creationId xmlns:a16="http://schemas.microsoft.com/office/drawing/2014/main" id="{A16398B2-6D4F-4074-B37B-4B53C166B158}"/>
              </a:ext>
            </a:extLst>
          </p:cNvPr>
          <p:cNvSpPr>
            <a:spLocks noChangeAspect="1"/>
          </p:cNvSpPr>
          <p:nvPr/>
        </p:nvSpPr>
        <p:spPr>
          <a:xfrm>
            <a:off x="7314661" y="2295181"/>
            <a:ext cx="54000" cy="54000"/>
          </a:xfrm>
          <a:prstGeom prst="ellipse">
            <a:avLst/>
          </a:prstGeom>
          <a:solidFill>
            <a:srgbClr val="92D050"/>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4" name="Oval 303">
            <a:extLst>
              <a:ext uri="{FF2B5EF4-FFF2-40B4-BE49-F238E27FC236}">
                <a16:creationId xmlns:a16="http://schemas.microsoft.com/office/drawing/2014/main" id="{38ED86E9-EAAE-4D56-9D43-FACA6DB56576}"/>
              </a:ext>
            </a:extLst>
          </p:cNvPr>
          <p:cNvSpPr>
            <a:spLocks noChangeAspect="1"/>
          </p:cNvSpPr>
          <p:nvPr/>
        </p:nvSpPr>
        <p:spPr>
          <a:xfrm>
            <a:off x="8972012" y="3137950"/>
            <a:ext cx="54000" cy="54000"/>
          </a:xfrm>
          <a:prstGeom prst="ellipse">
            <a:avLst/>
          </a:prstGeom>
          <a:solidFill>
            <a:srgbClr val="92D050"/>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4F606-F2F4-42E2-8ABA-BD9D1B4A4D43}"/>
              </a:ext>
            </a:extLst>
          </p:cNvPr>
          <p:cNvSpPr>
            <a:spLocks noGrp="1"/>
          </p:cNvSpPr>
          <p:nvPr>
            <p:ph type="title"/>
          </p:nvPr>
        </p:nvSpPr>
        <p:spPr/>
        <p:txBody>
          <a:bodyPr/>
          <a:lstStyle/>
          <a:p>
            <a:r>
              <a:rPr lang="en-GB" dirty="0"/>
              <a:t>L1 Norm induces sparsity</a:t>
            </a:r>
          </a:p>
        </p:txBody>
      </p:sp>
      <p:pic>
        <p:nvPicPr>
          <p:cNvPr id="6" name="Content Placeholder 5" descr="A picture containing stop, room, traffic&#10;&#10;Description automatically generated">
            <a:extLst>
              <a:ext uri="{FF2B5EF4-FFF2-40B4-BE49-F238E27FC236}">
                <a16:creationId xmlns:a16="http://schemas.microsoft.com/office/drawing/2014/main" id="{194DA4A1-81E7-45AC-B291-776A758CBCC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0712" y="1511300"/>
            <a:ext cx="3289300" cy="3289300"/>
          </a:xfrm>
        </p:spPr>
      </p:pic>
      <p:pic>
        <p:nvPicPr>
          <p:cNvPr id="7" name="Picture 6">
            <a:extLst>
              <a:ext uri="{FF2B5EF4-FFF2-40B4-BE49-F238E27FC236}">
                <a16:creationId xmlns:a16="http://schemas.microsoft.com/office/drawing/2014/main" id="{CEAB409A-FF2F-447A-9390-D2954E01C514}"/>
              </a:ext>
            </a:extLst>
          </p:cNvPr>
          <p:cNvPicPr>
            <a:picLocks noChangeAspect="1"/>
          </p:cNvPicPr>
          <p:nvPr/>
        </p:nvPicPr>
        <p:blipFill>
          <a:blip r:embed="rId4"/>
          <a:stretch>
            <a:fillRect/>
          </a:stretch>
        </p:blipFill>
        <p:spPr>
          <a:xfrm>
            <a:off x="1347169" y="2562560"/>
            <a:ext cx="2848040" cy="1034330"/>
          </a:xfrm>
          <a:prstGeom prst="rect">
            <a:avLst/>
          </a:prstGeom>
        </p:spPr>
      </p:pic>
      <p:pic>
        <p:nvPicPr>
          <p:cNvPr id="9" name="Picture 8">
            <a:extLst>
              <a:ext uri="{FF2B5EF4-FFF2-40B4-BE49-F238E27FC236}">
                <a16:creationId xmlns:a16="http://schemas.microsoft.com/office/drawing/2014/main" id="{D9AF0BDF-0337-4DDF-A442-78775AA5F8F6}"/>
              </a:ext>
            </a:extLst>
          </p:cNvPr>
          <p:cNvPicPr>
            <a:picLocks noChangeAspect="1"/>
          </p:cNvPicPr>
          <p:nvPr/>
        </p:nvPicPr>
        <p:blipFill>
          <a:blip r:embed="rId5"/>
          <a:stretch>
            <a:fillRect/>
          </a:stretch>
        </p:blipFill>
        <p:spPr>
          <a:xfrm>
            <a:off x="3067050" y="2936440"/>
            <a:ext cx="575625" cy="273117"/>
          </a:xfrm>
          <a:prstGeom prst="rect">
            <a:avLst/>
          </a:prstGeom>
        </p:spPr>
      </p:pic>
      <p:cxnSp>
        <p:nvCxnSpPr>
          <p:cNvPr id="11" name="Straight Connector 10">
            <a:extLst>
              <a:ext uri="{FF2B5EF4-FFF2-40B4-BE49-F238E27FC236}">
                <a16:creationId xmlns:a16="http://schemas.microsoft.com/office/drawing/2014/main" id="{15F1B5E7-F3F6-426D-8C20-5E9CAEF9F26E}"/>
              </a:ext>
            </a:extLst>
          </p:cNvPr>
          <p:cNvCxnSpPr/>
          <p:nvPr/>
        </p:nvCxnSpPr>
        <p:spPr>
          <a:xfrm flipV="1">
            <a:off x="2162175" y="2914650"/>
            <a:ext cx="723900" cy="352425"/>
          </a:xfrm>
          <a:prstGeom prst="line">
            <a:avLst/>
          </a:prstGeom>
          <a:ln w="12700"/>
        </p:spPr>
        <p:style>
          <a:lnRef idx="1">
            <a:schemeClr val="accent2"/>
          </a:lnRef>
          <a:fillRef idx="0">
            <a:schemeClr val="accent2"/>
          </a:fillRef>
          <a:effectRef idx="0">
            <a:schemeClr val="accent2"/>
          </a:effectRef>
          <a:fontRef idx="minor">
            <a:schemeClr val="tx1"/>
          </a:fontRef>
        </p:style>
      </p:cxnSp>
      <p:pic>
        <p:nvPicPr>
          <p:cNvPr id="12" name="Picture 11">
            <a:extLst>
              <a:ext uri="{FF2B5EF4-FFF2-40B4-BE49-F238E27FC236}">
                <a16:creationId xmlns:a16="http://schemas.microsoft.com/office/drawing/2014/main" id="{33C3B8E6-C1AD-4F5E-870C-4CD896EDECFE}"/>
              </a:ext>
            </a:extLst>
          </p:cNvPr>
          <p:cNvPicPr>
            <a:picLocks noChangeAspect="1"/>
          </p:cNvPicPr>
          <p:nvPr/>
        </p:nvPicPr>
        <p:blipFill>
          <a:blip r:embed="rId6"/>
          <a:stretch>
            <a:fillRect/>
          </a:stretch>
        </p:blipFill>
        <p:spPr>
          <a:xfrm>
            <a:off x="7576000" y="3596890"/>
            <a:ext cx="777426" cy="195133"/>
          </a:xfrm>
          <a:prstGeom prst="rect">
            <a:avLst/>
          </a:prstGeom>
        </p:spPr>
      </p:pic>
    </p:spTree>
    <p:extLst>
      <p:ext uri="{BB962C8B-B14F-4D97-AF65-F5344CB8AC3E}">
        <p14:creationId xmlns:p14="http://schemas.microsoft.com/office/powerpoint/2010/main" val="2213876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1ED5-1BBE-4B41-AE5F-047CC332855C}"/>
              </a:ext>
            </a:extLst>
          </p:cNvPr>
          <p:cNvSpPr>
            <a:spLocks noGrp="1"/>
          </p:cNvSpPr>
          <p:nvPr>
            <p:ph type="title"/>
          </p:nvPr>
        </p:nvSpPr>
        <p:spPr/>
        <p:txBody>
          <a:bodyPr/>
          <a:lstStyle/>
          <a:p>
            <a:r>
              <a:rPr lang="en-GB" dirty="0"/>
              <a:t>L1 Norm induces sparsity</a:t>
            </a:r>
          </a:p>
        </p:txBody>
      </p:sp>
      <p:pic>
        <p:nvPicPr>
          <p:cNvPr id="8" name="Content Placeholder 7" descr="A close up of a logo&#10;&#10;Description automatically generated">
            <a:extLst>
              <a:ext uri="{FF2B5EF4-FFF2-40B4-BE49-F238E27FC236}">
                <a16:creationId xmlns:a16="http://schemas.microsoft.com/office/drawing/2014/main" id="{5F329F6D-3E88-4EA4-9BE2-5962F08E17E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0712" y="1511300"/>
            <a:ext cx="3289300" cy="3289300"/>
          </a:xfrm>
        </p:spPr>
      </p:pic>
      <p:pic>
        <p:nvPicPr>
          <p:cNvPr id="9" name="Picture 8">
            <a:extLst>
              <a:ext uri="{FF2B5EF4-FFF2-40B4-BE49-F238E27FC236}">
                <a16:creationId xmlns:a16="http://schemas.microsoft.com/office/drawing/2014/main" id="{C6E5872D-1A69-4CBB-94A8-587579BE9A2F}"/>
              </a:ext>
            </a:extLst>
          </p:cNvPr>
          <p:cNvPicPr>
            <a:picLocks noChangeAspect="1"/>
          </p:cNvPicPr>
          <p:nvPr/>
        </p:nvPicPr>
        <p:blipFill>
          <a:blip r:embed="rId4"/>
          <a:stretch>
            <a:fillRect/>
          </a:stretch>
        </p:blipFill>
        <p:spPr>
          <a:xfrm>
            <a:off x="1347169" y="2562560"/>
            <a:ext cx="2848040" cy="1034330"/>
          </a:xfrm>
          <a:prstGeom prst="rect">
            <a:avLst/>
          </a:prstGeom>
        </p:spPr>
      </p:pic>
      <p:pic>
        <p:nvPicPr>
          <p:cNvPr id="10" name="Picture 9">
            <a:extLst>
              <a:ext uri="{FF2B5EF4-FFF2-40B4-BE49-F238E27FC236}">
                <a16:creationId xmlns:a16="http://schemas.microsoft.com/office/drawing/2014/main" id="{A8342044-1051-4447-8574-C8592752EC2B}"/>
              </a:ext>
            </a:extLst>
          </p:cNvPr>
          <p:cNvPicPr>
            <a:picLocks noChangeAspect="1"/>
          </p:cNvPicPr>
          <p:nvPr/>
        </p:nvPicPr>
        <p:blipFill>
          <a:blip r:embed="rId5"/>
          <a:stretch>
            <a:fillRect/>
          </a:stretch>
        </p:blipFill>
        <p:spPr>
          <a:xfrm>
            <a:off x="3067050" y="2936440"/>
            <a:ext cx="575625" cy="273117"/>
          </a:xfrm>
          <a:prstGeom prst="rect">
            <a:avLst/>
          </a:prstGeom>
        </p:spPr>
      </p:pic>
      <p:cxnSp>
        <p:nvCxnSpPr>
          <p:cNvPr id="11" name="Straight Connector 10">
            <a:extLst>
              <a:ext uri="{FF2B5EF4-FFF2-40B4-BE49-F238E27FC236}">
                <a16:creationId xmlns:a16="http://schemas.microsoft.com/office/drawing/2014/main" id="{AD92C670-2BAB-4B29-A5E1-C285A7FED4CD}"/>
              </a:ext>
            </a:extLst>
          </p:cNvPr>
          <p:cNvCxnSpPr/>
          <p:nvPr/>
        </p:nvCxnSpPr>
        <p:spPr>
          <a:xfrm flipV="1">
            <a:off x="2162175" y="2914650"/>
            <a:ext cx="723900" cy="352425"/>
          </a:xfrm>
          <a:prstGeom prst="line">
            <a:avLst/>
          </a:prstGeom>
          <a:ln w="12700"/>
        </p:spPr>
        <p:style>
          <a:lnRef idx="1">
            <a:schemeClr val="accent2"/>
          </a:lnRef>
          <a:fillRef idx="0">
            <a:schemeClr val="accent2"/>
          </a:fillRef>
          <a:effectRef idx="0">
            <a:schemeClr val="accent2"/>
          </a:effectRef>
          <a:fontRef idx="minor">
            <a:schemeClr val="tx1"/>
          </a:fontRef>
        </p:style>
      </p:cxnSp>
      <p:pic>
        <p:nvPicPr>
          <p:cNvPr id="13" name="Picture 12">
            <a:extLst>
              <a:ext uri="{FF2B5EF4-FFF2-40B4-BE49-F238E27FC236}">
                <a16:creationId xmlns:a16="http://schemas.microsoft.com/office/drawing/2014/main" id="{5B9D4718-B0F6-4B36-BA69-B8DA68A4B272}"/>
              </a:ext>
            </a:extLst>
          </p:cNvPr>
          <p:cNvPicPr>
            <a:picLocks noChangeAspect="1"/>
          </p:cNvPicPr>
          <p:nvPr/>
        </p:nvPicPr>
        <p:blipFill>
          <a:blip r:embed="rId6"/>
          <a:stretch>
            <a:fillRect/>
          </a:stretch>
        </p:blipFill>
        <p:spPr>
          <a:xfrm>
            <a:off x="7906593" y="3473043"/>
            <a:ext cx="1178316" cy="247693"/>
          </a:xfrm>
          <a:prstGeom prst="rect">
            <a:avLst/>
          </a:prstGeom>
        </p:spPr>
      </p:pic>
      <p:sp>
        <p:nvSpPr>
          <p:cNvPr id="14" name="TextBox 13">
            <a:extLst>
              <a:ext uri="{FF2B5EF4-FFF2-40B4-BE49-F238E27FC236}">
                <a16:creationId xmlns:a16="http://schemas.microsoft.com/office/drawing/2014/main" id="{47C15F24-2937-4B7C-B155-CEDD8B50A68D}"/>
              </a:ext>
            </a:extLst>
          </p:cNvPr>
          <p:cNvSpPr txBox="1"/>
          <p:nvPr/>
        </p:nvSpPr>
        <p:spPr>
          <a:xfrm>
            <a:off x="7345362" y="1997849"/>
            <a:ext cx="825867"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[0,1.5]</a:t>
            </a:r>
          </a:p>
        </p:txBody>
      </p:sp>
      <p:sp>
        <p:nvSpPr>
          <p:cNvPr id="15" name="Oval 14">
            <a:extLst>
              <a:ext uri="{FF2B5EF4-FFF2-40B4-BE49-F238E27FC236}">
                <a16:creationId xmlns:a16="http://schemas.microsoft.com/office/drawing/2014/main" id="{FEFC94E6-6B6A-4581-8046-A21016B150E3}"/>
              </a:ext>
            </a:extLst>
          </p:cNvPr>
          <p:cNvSpPr>
            <a:spLocks noChangeAspect="1"/>
          </p:cNvSpPr>
          <p:nvPr/>
        </p:nvSpPr>
        <p:spPr>
          <a:xfrm>
            <a:off x="7314661" y="2295181"/>
            <a:ext cx="54000" cy="54000"/>
          </a:xfrm>
          <a:prstGeom prst="ellipse">
            <a:avLst/>
          </a:prstGeom>
          <a:solidFill>
            <a:srgbClr val="92D050"/>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6894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91ED5-1BBE-4B41-AE5F-047CC332855C}"/>
              </a:ext>
            </a:extLst>
          </p:cNvPr>
          <p:cNvSpPr>
            <a:spLocks noGrp="1"/>
          </p:cNvSpPr>
          <p:nvPr>
            <p:ph type="title"/>
          </p:nvPr>
        </p:nvSpPr>
        <p:spPr/>
        <p:txBody>
          <a:bodyPr/>
          <a:lstStyle/>
          <a:p>
            <a:r>
              <a:rPr lang="en-GB" dirty="0"/>
              <a:t>Euclidian norm does not lead to sparsity</a:t>
            </a:r>
          </a:p>
        </p:txBody>
      </p:sp>
      <p:sp>
        <p:nvSpPr>
          <p:cNvPr id="3" name="Content Placeholder 2">
            <a:extLst>
              <a:ext uri="{FF2B5EF4-FFF2-40B4-BE49-F238E27FC236}">
                <a16:creationId xmlns:a16="http://schemas.microsoft.com/office/drawing/2014/main" id="{397FD6D9-C5B2-4435-862D-9390282AD6A0}"/>
              </a:ext>
            </a:extLst>
          </p:cNvPr>
          <p:cNvSpPr>
            <a:spLocks noGrp="1"/>
          </p:cNvSpPr>
          <p:nvPr>
            <p:ph sz="half" idx="1"/>
          </p:nvPr>
        </p:nvSpPr>
        <p:spPr/>
        <p:txBody>
          <a:bodyPr/>
          <a:lstStyle/>
          <a:p>
            <a:endParaRPr lang="en-GB"/>
          </a:p>
        </p:txBody>
      </p:sp>
      <p:pic>
        <p:nvPicPr>
          <p:cNvPr id="6" name="Content Placeholder 5" descr="A close up of a logo&#10;&#10;Description automatically generated">
            <a:extLst>
              <a:ext uri="{FF2B5EF4-FFF2-40B4-BE49-F238E27FC236}">
                <a16:creationId xmlns:a16="http://schemas.microsoft.com/office/drawing/2014/main" id="{5B4A1101-D1A9-4877-8194-DAED9DD8861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0712" y="1511300"/>
            <a:ext cx="3289300" cy="3289300"/>
          </a:xfrm>
        </p:spPr>
      </p:pic>
      <p:pic>
        <p:nvPicPr>
          <p:cNvPr id="7" name="Picture 6">
            <a:extLst>
              <a:ext uri="{FF2B5EF4-FFF2-40B4-BE49-F238E27FC236}">
                <a16:creationId xmlns:a16="http://schemas.microsoft.com/office/drawing/2014/main" id="{DB52CC88-6618-4924-B1BB-87BD8F183B27}"/>
              </a:ext>
            </a:extLst>
          </p:cNvPr>
          <p:cNvPicPr>
            <a:picLocks noChangeAspect="1"/>
          </p:cNvPicPr>
          <p:nvPr/>
        </p:nvPicPr>
        <p:blipFill>
          <a:blip r:embed="rId4"/>
          <a:stretch>
            <a:fillRect/>
          </a:stretch>
        </p:blipFill>
        <p:spPr>
          <a:xfrm>
            <a:off x="1347169" y="2562560"/>
            <a:ext cx="2848040" cy="1034330"/>
          </a:xfrm>
          <a:prstGeom prst="rect">
            <a:avLst/>
          </a:prstGeom>
        </p:spPr>
      </p:pic>
      <p:pic>
        <p:nvPicPr>
          <p:cNvPr id="10" name="Picture 9">
            <a:extLst>
              <a:ext uri="{FF2B5EF4-FFF2-40B4-BE49-F238E27FC236}">
                <a16:creationId xmlns:a16="http://schemas.microsoft.com/office/drawing/2014/main" id="{13C9F348-E461-4496-BDEE-56D008EA8E7C}"/>
              </a:ext>
            </a:extLst>
          </p:cNvPr>
          <p:cNvPicPr>
            <a:picLocks noChangeAspect="1"/>
          </p:cNvPicPr>
          <p:nvPr/>
        </p:nvPicPr>
        <p:blipFill>
          <a:blip r:embed="rId5"/>
          <a:stretch>
            <a:fillRect/>
          </a:stretch>
        </p:blipFill>
        <p:spPr>
          <a:xfrm>
            <a:off x="3053612" y="2934281"/>
            <a:ext cx="580176" cy="275276"/>
          </a:xfrm>
          <a:prstGeom prst="rect">
            <a:avLst/>
          </a:prstGeom>
        </p:spPr>
      </p:pic>
      <p:cxnSp>
        <p:nvCxnSpPr>
          <p:cNvPr id="9" name="Straight Connector 8">
            <a:extLst>
              <a:ext uri="{FF2B5EF4-FFF2-40B4-BE49-F238E27FC236}">
                <a16:creationId xmlns:a16="http://schemas.microsoft.com/office/drawing/2014/main" id="{9EEFEC1F-CC99-4687-A865-9341EE66CE39}"/>
              </a:ext>
            </a:extLst>
          </p:cNvPr>
          <p:cNvCxnSpPr/>
          <p:nvPr/>
        </p:nvCxnSpPr>
        <p:spPr>
          <a:xfrm flipV="1">
            <a:off x="2162175" y="2914650"/>
            <a:ext cx="723900" cy="352425"/>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11" name="Oval 10">
            <a:extLst>
              <a:ext uri="{FF2B5EF4-FFF2-40B4-BE49-F238E27FC236}">
                <a16:creationId xmlns:a16="http://schemas.microsoft.com/office/drawing/2014/main" id="{C2EFBD3A-4F7A-4739-876D-E9861F46D30A}"/>
              </a:ext>
            </a:extLst>
          </p:cNvPr>
          <p:cNvSpPr>
            <a:spLocks noChangeAspect="1"/>
          </p:cNvSpPr>
          <p:nvPr/>
        </p:nvSpPr>
        <p:spPr>
          <a:xfrm>
            <a:off x="7669467" y="2476156"/>
            <a:ext cx="54000" cy="54000"/>
          </a:xfrm>
          <a:prstGeom prst="ellipse">
            <a:avLst/>
          </a:prstGeom>
          <a:solidFill>
            <a:srgbClr val="92D050"/>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3036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157" descr="22§display§\begin{equation*} \label{eq:lp_trans} \begin{aligned}&#10;\text {find }  \quad &amp;  \mathbf{X} = [ \mathbf{p}_1  \dots  \mathbf{p}_m]  &amp; \\&#10; \quad &amp; \mathbf{C} = [ \mathbf{c}_1  \dots  \mathbf{c}_n]  &amp; \\&#10;\text {min } \quad  &amp;  \sum_{i = 1}^{m} card( \mathbf{c}_i)   &amp; \\ &#10;\text {s.t. } \quad  &amp;  \mathbf{S}_j \mathbf{p}_i - \mathbf{1}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E85E46FF-994A-4C1A-817E-F57B6DB2B132}"/>
              </a:ext>
            </a:extLst>
          </p:cNvPr>
          <p:cNvGrpSpPr/>
          <p:nvPr/>
        </p:nvGrpSpPr>
        <p:grpSpPr>
          <a:xfrm>
            <a:off x="988200" y="2055240"/>
            <a:ext cx="3551760" cy="2868120"/>
            <a:chOff x="988200" y="2055240"/>
            <a:chExt cx="3551760" cy="2868120"/>
          </a:xfrm>
        </p:grpSpPr>
        <p:sp>
          <p:nvSpPr>
            <p:cNvPr id="159" name="Freeform: Shape 158">
              <a:extLst>
                <a:ext uri="{FF2B5EF4-FFF2-40B4-BE49-F238E27FC236}">
                  <a16:creationId xmlns:a16="http://schemas.microsoft.com/office/drawing/2014/main" id="{CE725FE6-9571-4414-B888-11F923223270}"/>
                </a:ext>
              </a:extLst>
            </p:cNvPr>
            <p:cNvSpPr/>
            <p:nvPr/>
          </p:nvSpPr>
          <p:spPr>
            <a:xfrm>
              <a:off x="988200" y="205596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0" name="Freeform: Shape 159">
              <a:extLst>
                <a:ext uri="{FF2B5EF4-FFF2-40B4-BE49-F238E27FC236}">
                  <a16:creationId xmlns:a16="http://schemas.microsoft.com/office/drawing/2014/main" id="{CD2B877B-97CC-4F19-93A5-49B0FD19F3F8}"/>
                </a:ext>
              </a:extLst>
            </p:cNvPr>
            <p:cNvSpPr/>
            <p:nvPr/>
          </p:nvSpPr>
          <p:spPr>
            <a:xfrm>
              <a:off x="995400" y="206784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1" name="Freeform: Shape 160">
              <a:extLst>
                <a:ext uri="{FF2B5EF4-FFF2-40B4-BE49-F238E27FC236}">
                  <a16:creationId xmlns:a16="http://schemas.microsoft.com/office/drawing/2014/main" id="{0E9A2ECC-BD31-4B32-935F-79BDAD878A79}"/>
                </a:ext>
              </a:extLst>
            </p:cNvPr>
            <p:cNvSpPr/>
            <p:nvPr/>
          </p:nvSpPr>
          <p:spPr>
            <a:xfrm>
              <a:off x="1151280" y="21409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2" name="Freeform: Shape 161">
              <a:extLst>
                <a:ext uri="{FF2B5EF4-FFF2-40B4-BE49-F238E27FC236}">
                  <a16:creationId xmlns:a16="http://schemas.microsoft.com/office/drawing/2014/main" id="{44BA25A8-9E25-4582-8B3E-0EFC788EF26F}"/>
                </a:ext>
              </a:extLst>
            </p:cNvPr>
            <p:cNvSpPr/>
            <p:nvPr/>
          </p:nvSpPr>
          <p:spPr>
            <a:xfrm>
              <a:off x="1305720" y="207108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3" name="Freeform: Shape 162">
              <a:extLst>
                <a:ext uri="{FF2B5EF4-FFF2-40B4-BE49-F238E27FC236}">
                  <a16:creationId xmlns:a16="http://schemas.microsoft.com/office/drawing/2014/main" id="{3110CBC9-6A6C-472F-A502-7A3B39EDBD51}"/>
                </a:ext>
              </a:extLst>
            </p:cNvPr>
            <p:cNvSpPr/>
            <p:nvPr/>
          </p:nvSpPr>
          <p:spPr>
            <a:xfrm>
              <a:off x="1832400" y="20736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4" name="Freeform: Shape 163">
              <a:extLst>
                <a:ext uri="{FF2B5EF4-FFF2-40B4-BE49-F238E27FC236}">
                  <a16:creationId xmlns:a16="http://schemas.microsoft.com/office/drawing/2014/main" id="{49BAFF0D-6235-415D-9189-E5743FAE5B4E}"/>
                </a:ext>
              </a:extLst>
            </p:cNvPr>
            <p:cNvSpPr/>
            <p:nvPr/>
          </p:nvSpPr>
          <p:spPr>
            <a:xfrm>
              <a:off x="2157120" y="216216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5" name="Freeform: Shape 164">
              <a:extLst>
                <a:ext uri="{FF2B5EF4-FFF2-40B4-BE49-F238E27FC236}">
                  <a16:creationId xmlns:a16="http://schemas.microsoft.com/office/drawing/2014/main" id="{36119F6B-3CE7-476B-BE51-17BF49F000BA}"/>
                </a:ext>
              </a:extLst>
            </p:cNvPr>
            <p:cNvSpPr/>
            <p:nvPr/>
          </p:nvSpPr>
          <p:spPr>
            <a:xfrm>
              <a:off x="2467800" y="205524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6" name="Freeform: Shape 165">
              <a:extLst>
                <a:ext uri="{FF2B5EF4-FFF2-40B4-BE49-F238E27FC236}">
                  <a16:creationId xmlns:a16="http://schemas.microsoft.com/office/drawing/2014/main" id="{7BC300E2-D93A-4737-9BE8-8291499E2254}"/>
                </a:ext>
              </a:extLst>
            </p:cNvPr>
            <p:cNvSpPr/>
            <p:nvPr/>
          </p:nvSpPr>
          <p:spPr>
            <a:xfrm>
              <a:off x="252216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7" name="Freeform: Shape 166">
              <a:extLst>
                <a:ext uri="{FF2B5EF4-FFF2-40B4-BE49-F238E27FC236}">
                  <a16:creationId xmlns:a16="http://schemas.microsoft.com/office/drawing/2014/main" id="{75529764-AD74-46CE-91BC-841DB9FB0DA6}"/>
                </a:ext>
              </a:extLst>
            </p:cNvPr>
            <p:cNvSpPr/>
            <p:nvPr/>
          </p:nvSpPr>
          <p:spPr>
            <a:xfrm>
              <a:off x="2710080" y="21765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8" name="Freeform: Shape 167">
              <a:extLst>
                <a:ext uri="{FF2B5EF4-FFF2-40B4-BE49-F238E27FC236}">
                  <a16:creationId xmlns:a16="http://schemas.microsoft.com/office/drawing/2014/main" id="{D7743767-366C-4024-BAC5-462D79FD68D4}"/>
                </a:ext>
              </a:extLst>
            </p:cNvPr>
            <p:cNvSpPr/>
            <p:nvPr/>
          </p:nvSpPr>
          <p:spPr>
            <a:xfrm>
              <a:off x="288432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69" name="Freeform: Shape 168">
              <a:extLst>
                <a:ext uri="{FF2B5EF4-FFF2-40B4-BE49-F238E27FC236}">
                  <a16:creationId xmlns:a16="http://schemas.microsoft.com/office/drawing/2014/main" id="{CDEDFED0-98E0-4F5A-B2BE-AE81582E8412}"/>
                </a:ext>
              </a:extLst>
            </p:cNvPr>
            <p:cNvSpPr/>
            <p:nvPr/>
          </p:nvSpPr>
          <p:spPr>
            <a:xfrm>
              <a:off x="300780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0" name="Freeform: Shape 169">
              <a:extLst>
                <a:ext uri="{FF2B5EF4-FFF2-40B4-BE49-F238E27FC236}">
                  <a16:creationId xmlns:a16="http://schemas.microsoft.com/office/drawing/2014/main" id="{98B0FC86-05D8-435D-B177-43C300014FAD}"/>
                </a:ext>
              </a:extLst>
            </p:cNvPr>
            <p:cNvSpPr/>
            <p:nvPr/>
          </p:nvSpPr>
          <p:spPr>
            <a:xfrm>
              <a:off x="3131279"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1" name="Freeform: Shape 170">
              <a:extLst>
                <a:ext uri="{FF2B5EF4-FFF2-40B4-BE49-F238E27FC236}">
                  <a16:creationId xmlns:a16="http://schemas.microsoft.com/office/drawing/2014/main" id="{0D317D6E-ACB4-4899-A9CA-2D45334D2ED9}"/>
                </a:ext>
              </a:extLst>
            </p:cNvPr>
            <p:cNvSpPr/>
            <p:nvPr/>
          </p:nvSpPr>
          <p:spPr>
            <a:xfrm>
              <a:off x="324144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2" name="Freeform: Shape 171">
              <a:extLst>
                <a:ext uri="{FF2B5EF4-FFF2-40B4-BE49-F238E27FC236}">
                  <a16:creationId xmlns:a16="http://schemas.microsoft.com/office/drawing/2014/main" id="{B3EE2DD3-7AF9-466F-986A-38BE46AAA4FD}"/>
                </a:ext>
              </a:extLst>
            </p:cNvPr>
            <p:cNvSpPr/>
            <p:nvPr/>
          </p:nvSpPr>
          <p:spPr>
            <a:xfrm>
              <a:off x="3417120" y="22201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3" name="Freeform: Shape 172">
              <a:extLst>
                <a:ext uri="{FF2B5EF4-FFF2-40B4-BE49-F238E27FC236}">
                  <a16:creationId xmlns:a16="http://schemas.microsoft.com/office/drawing/2014/main" id="{DB74FFA4-B732-4ECA-928E-C4824BACC12B}"/>
                </a:ext>
              </a:extLst>
            </p:cNvPr>
            <p:cNvSpPr/>
            <p:nvPr/>
          </p:nvSpPr>
          <p:spPr>
            <a:xfrm>
              <a:off x="3626280" y="205524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4" name="Freeform: Shape 173">
              <a:extLst>
                <a:ext uri="{FF2B5EF4-FFF2-40B4-BE49-F238E27FC236}">
                  <a16:creationId xmlns:a16="http://schemas.microsoft.com/office/drawing/2014/main" id="{A4581D2E-5AA7-4E35-AA35-3D2D617163F9}"/>
                </a:ext>
              </a:extLst>
            </p:cNvPr>
            <p:cNvSpPr/>
            <p:nvPr/>
          </p:nvSpPr>
          <p:spPr>
            <a:xfrm>
              <a:off x="1841039" y="248760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5" name="Freeform: Shape 174">
              <a:extLst>
                <a:ext uri="{FF2B5EF4-FFF2-40B4-BE49-F238E27FC236}">
                  <a16:creationId xmlns:a16="http://schemas.microsoft.com/office/drawing/2014/main" id="{8F78F014-F33B-485F-B92C-B9469666AA26}"/>
                </a:ext>
              </a:extLst>
            </p:cNvPr>
            <p:cNvSpPr/>
            <p:nvPr/>
          </p:nvSpPr>
          <p:spPr>
            <a:xfrm>
              <a:off x="2147040" y="2579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6" name="Freeform: Shape 175">
              <a:extLst>
                <a:ext uri="{FF2B5EF4-FFF2-40B4-BE49-F238E27FC236}">
                  <a16:creationId xmlns:a16="http://schemas.microsoft.com/office/drawing/2014/main" id="{15CE1C27-4E36-4B1F-BB67-910228008FFF}"/>
                </a:ext>
              </a:extLst>
            </p:cNvPr>
            <p:cNvSpPr/>
            <p:nvPr/>
          </p:nvSpPr>
          <p:spPr>
            <a:xfrm>
              <a:off x="2456639" y="24724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7" name="Freeform: Shape 176">
              <a:extLst>
                <a:ext uri="{FF2B5EF4-FFF2-40B4-BE49-F238E27FC236}">
                  <a16:creationId xmlns:a16="http://schemas.microsoft.com/office/drawing/2014/main" id="{12196288-18FF-49F7-8880-DA158CB5B32A}"/>
                </a:ext>
              </a:extLst>
            </p:cNvPr>
            <p:cNvSpPr/>
            <p:nvPr/>
          </p:nvSpPr>
          <p:spPr>
            <a:xfrm>
              <a:off x="251136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8" name="Freeform: Shape 177">
              <a:extLst>
                <a:ext uri="{FF2B5EF4-FFF2-40B4-BE49-F238E27FC236}">
                  <a16:creationId xmlns:a16="http://schemas.microsoft.com/office/drawing/2014/main" id="{6B03A14A-45FA-4EB8-A54C-C1C23C35E514}"/>
                </a:ext>
              </a:extLst>
            </p:cNvPr>
            <p:cNvSpPr/>
            <p:nvPr/>
          </p:nvSpPr>
          <p:spPr>
            <a:xfrm>
              <a:off x="2664000" y="25938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79" name="Freeform: Shape 178">
              <a:extLst>
                <a:ext uri="{FF2B5EF4-FFF2-40B4-BE49-F238E27FC236}">
                  <a16:creationId xmlns:a16="http://schemas.microsoft.com/office/drawing/2014/main" id="{D20CDD15-B37F-4EC9-AC4A-80BEA922E7CD}"/>
                </a:ext>
              </a:extLst>
            </p:cNvPr>
            <p:cNvSpPr/>
            <p:nvPr/>
          </p:nvSpPr>
          <p:spPr>
            <a:xfrm>
              <a:off x="283752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0" name="Freeform: Shape 179">
              <a:extLst>
                <a:ext uri="{FF2B5EF4-FFF2-40B4-BE49-F238E27FC236}">
                  <a16:creationId xmlns:a16="http://schemas.microsoft.com/office/drawing/2014/main" id="{CECC3CB9-3F70-4033-8D36-D95FD9BBF5CC}"/>
                </a:ext>
              </a:extLst>
            </p:cNvPr>
            <p:cNvSpPr/>
            <p:nvPr/>
          </p:nvSpPr>
          <p:spPr>
            <a:xfrm>
              <a:off x="296100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1" name="Freeform: Shape 180">
              <a:extLst>
                <a:ext uri="{FF2B5EF4-FFF2-40B4-BE49-F238E27FC236}">
                  <a16:creationId xmlns:a16="http://schemas.microsoft.com/office/drawing/2014/main" id="{6534357D-DEA8-4B8A-8246-993237FF06CE}"/>
                </a:ext>
              </a:extLst>
            </p:cNvPr>
            <p:cNvSpPr/>
            <p:nvPr/>
          </p:nvSpPr>
          <p:spPr>
            <a:xfrm>
              <a:off x="308448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2" name="Freeform: Shape 181">
              <a:extLst>
                <a:ext uri="{FF2B5EF4-FFF2-40B4-BE49-F238E27FC236}">
                  <a16:creationId xmlns:a16="http://schemas.microsoft.com/office/drawing/2014/main" id="{4C742FBF-90F1-4EBA-82A7-E887BE2D961F}"/>
                </a:ext>
              </a:extLst>
            </p:cNvPr>
            <p:cNvSpPr/>
            <p:nvPr/>
          </p:nvSpPr>
          <p:spPr>
            <a:xfrm>
              <a:off x="319536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3" name="Freeform: Shape 182">
              <a:extLst>
                <a:ext uri="{FF2B5EF4-FFF2-40B4-BE49-F238E27FC236}">
                  <a16:creationId xmlns:a16="http://schemas.microsoft.com/office/drawing/2014/main" id="{6968674A-FC5F-4E67-ADF7-9DAA51E8B56B}"/>
                </a:ext>
              </a:extLst>
            </p:cNvPr>
            <p:cNvSpPr/>
            <p:nvPr/>
          </p:nvSpPr>
          <p:spPr>
            <a:xfrm>
              <a:off x="3335760" y="263736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4" name="Freeform: Shape 183">
              <a:extLst>
                <a:ext uri="{FF2B5EF4-FFF2-40B4-BE49-F238E27FC236}">
                  <a16:creationId xmlns:a16="http://schemas.microsoft.com/office/drawing/2014/main" id="{A358EDB8-0B4E-4329-A840-D3ACA0F67479}"/>
                </a:ext>
              </a:extLst>
            </p:cNvPr>
            <p:cNvSpPr/>
            <p:nvPr/>
          </p:nvSpPr>
          <p:spPr>
            <a:xfrm>
              <a:off x="3484440" y="24724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5" name="Freeform: Shape 184">
              <a:extLst>
                <a:ext uri="{FF2B5EF4-FFF2-40B4-BE49-F238E27FC236}">
                  <a16:creationId xmlns:a16="http://schemas.microsoft.com/office/drawing/2014/main" id="{88BF8975-6DA3-48B6-B88C-9BD5998C1A94}"/>
                </a:ext>
              </a:extLst>
            </p:cNvPr>
            <p:cNvSpPr/>
            <p:nvPr/>
          </p:nvSpPr>
          <p:spPr>
            <a:xfrm>
              <a:off x="996840" y="3229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6" name="Freeform: Shape 185">
              <a:extLst>
                <a:ext uri="{FF2B5EF4-FFF2-40B4-BE49-F238E27FC236}">
                  <a16:creationId xmlns:a16="http://schemas.microsoft.com/office/drawing/2014/main" id="{F09AF62C-7338-457D-A223-3156B6DBA47F}"/>
                </a:ext>
              </a:extLst>
            </p:cNvPr>
            <p:cNvSpPr/>
            <p:nvPr/>
          </p:nvSpPr>
          <p:spPr>
            <a:xfrm>
              <a:off x="1228319" y="3166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7" name="Freeform: Shape 186">
              <a:extLst>
                <a:ext uri="{FF2B5EF4-FFF2-40B4-BE49-F238E27FC236}">
                  <a16:creationId xmlns:a16="http://schemas.microsoft.com/office/drawing/2014/main" id="{D6C18FDA-F1C0-41E8-8F00-1FD32B859EFC}"/>
                </a:ext>
              </a:extLst>
            </p:cNvPr>
            <p:cNvSpPr/>
            <p:nvPr/>
          </p:nvSpPr>
          <p:spPr>
            <a:xfrm>
              <a:off x="1305000" y="3229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8" name="Freeform: Shape 187">
              <a:extLst>
                <a:ext uri="{FF2B5EF4-FFF2-40B4-BE49-F238E27FC236}">
                  <a16:creationId xmlns:a16="http://schemas.microsoft.com/office/drawing/2014/main" id="{28DF4208-7A6B-4C98-B553-E814DCECECCB}"/>
                </a:ext>
              </a:extLst>
            </p:cNvPr>
            <p:cNvSpPr/>
            <p:nvPr/>
          </p:nvSpPr>
          <p:spPr>
            <a:xfrm>
              <a:off x="1981439" y="29185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89" name="Freeform: Shape 188">
              <a:extLst>
                <a:ext uri="{FF2B5EF4-FFF2-40B4-BE49-F238E27FC236}">
                  <a16:creationId xmlns:a16="http://schemas.microsoft.com/office/drawing/2014/main" id="{B03093FD-5E49-44C9-A6AA-BD9DE5DFAA72}"/>
                </a:ext>
              </a:extLst>
            </p:cNvPr>
            <p:cNvSpPr/>
            <p:nvPr/>
          </p:nvSpPr>
          <p:spPr>
            <a:xfrm>
              <a:off x="1885680" y="308808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0" name="Freeform: Shape 189">
              <a:extLst>
                <a:ext uri="{FF2B5EF4-FFF2-40B4-BE49-F238E27FC236}">
                  <a16:creationId xmlns:a16="http://schemas.microsoft.com/office/drawing/2014/main" id="{4AF991DD-3C33-4B52-A33F-D529CEB53D4F}"/>
                </a:ext>
              </a:extLst>
            </p:cNvPr>
            <p:cNvSpPr/>
            <p:nvPr/>
          </p:nvSpPr>
          <p:spPr>
            <a:xfrm>
              <a:off x="1899720" y="3552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1" name="Freeform: Shape 190">
              <a:extLst>
                <a:ext uri="{FF2B5EF4-FFF2-40B4-BE49-F238E27FC236}">
                  <a16:creationId xmlns:a16="http://schemas.microsoft.com/office/drawing/2014/main" id="{825428E4-E5A3-4087-86EC-EF8D4CB7613E}"/>
                </a:ext>
              </a:extLst>
            </p:cNvPr>
            <p:cNvSpPr/>
            <p:nvPr/>
          </p:nvSpPr>
          <p:spPr>
            <a:xfrm>
              <a:off x="1982160" y="360576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2" name="Freeform: Shape 191">
              <a:extLst>
                <a:ext uri="{FF2B5EF4-FFF2-40B4-BE49-F238E27FC236}">
                  <a16:creationId xmlns:a16="http://schemas.microsoft.com/office/drawing/2014/main" id="{FDC38CD5-42A0-4D09-B8B0-6AC580B016A1}"/>
                </a:ext>
              </a:extLst>
            </p:cNvPr>
            <p:cNvSpPr/>
            <p:nvPr/>
          </p:nvSpPr>
          <p:spPr>
            <a:xfrm>
              <a:off x="2160360" y="35521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3" name="Freeform: Shape 192">
              <a:extLst>
                <a:ext uri="{FF2B5EF4-FFF2-40B4-BE49-F238E27FC236}">
                  <a16:creationId xmlns:a16="http://schemas.microsoft.com/office/drawing/2014/main" id="{5ECC5C4C-40B5-4E6A-A846-B61E931076CA}"/>
                </a:ext>
              </a:extLst>
            </p:cNvPr>
            <p:cNvSpPr/>
            <p:nvPr/>
          </p:nvSpPr>
          <p:spPr>
            <a:xfrm>
              <a:off x="2329920" y="3229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4" name="Freeform: Shape 193">
              <a:extLst>
                <a:ext uri="{FF2B5EF4-FFF2-40B4-BE49-F238E27FC236}">
                  <a16:creationId xmlns:a16="http://schemas.microsoft.com/office/drawing/2014/main" id="{AE791FFC-D49D-43BE-89CD-C167826295F8}"/>
                </a:ext>
              </a:extLst>
            </p:cNvPr>
            <p:cNvSpPr/>
            <p:nvPr/>
          </p:nvSpPr>
          <p:spPr>
            <a:xfrm>
              <a:off x="2449440" y="3229560"/>
              <a:ext cx="127800" cy="126360"/>
            </a:xfrm>
            <a:custGeom>
              <a:avLst/>
              <a:gdLst/>
              <a:ahLst/>
              <a:cxnLst>
                <a:cxn ang="3cd4">
                  <a:pos x="hc" y="t"/>
                </a:cxn>
                <a:cxn ang="cd2">
                  <a:pos x="l" y="vc"/>
                </a:cxn>
                <a:cxn ang="cd4">
                  <a:pos x="hc" y="b"/>
                </a:cxn>
                <a:cxn ang="0">
                  <a:pos x="r" y="vc"/>
                </a:cxn>
              </a:cxnLst>
              <a:rect l="l" t="t" r="r" b="b"/>
              <a:pathLst>
                <a:path w="356" h="352">
                  <a:moveTo>
                    <a:pt x="260" y="51"/>
                  </a:moveTo>
                  <a:cubicBezTo>
                    <a:pt x="244" y="22"/>
                    <a:pt x="222" y="0"/>
                    <a:pt x="187" y="0"/>
                  </a:cubicBezTo>
                  <a:cubicBezTo>
                    <a:pt x="97" y="0"/>
                    <a:pt x="0" y="114"/>
                    <a:pt x="0" y="229"/>
                  </a:cubicBezTo>
                  <a:cubicBezTo>
                    <a:pt x="0" y="301"/>
                    <a:pt x="42" y="352"/>
                    <a:pt x="103" y="352"/>
                  </a:cubicBezTo>
                  <a:cubicBezTo>
                    <a:pt x="119" y="352"/>
                    <a:pt x="158" y="350"/>
                    <a:pt x="205" y="295"/>
                  </a:cubicBezTo>
                  <a:cubicBezTo>
                    <a:pt x="211" y="328"/>
                    <a:pt x="238" y="352"/>
                    <a:pt x="275" y="352"/>
                  </a:cubicBezTo>
                  <a:cubicBezTo>
                    <a:pt x="304" y="352"/>
                    <a:pt x="321" y="334"/>
                    <a:pt x="332" y="310"/>
                  </a:cubicBezTo>
                  <a:cubicBezTo>
                    <a:pt x="345" y="282"/>
                    <a:pt x="356" y="233"/>
                    <a:pt x="356" y="233"/>
                  </a:cubicBezTo>
                  <a:cubicBezTo>
                    <a:pt x="356" y="224"/>
                    <a:pt x="350" y="224"/>
                    <a:pt x="348" y="224"/>
                  </a:cubicBezTo>
                  <a:cubicBezTo>
                    <a:pt x="339" y="224"/>
                    <a:pt x="339" y="229"/>
                    <a:pt x="337" y="240"/>
                  </a:cubicBezTo>
                  <a:cubicBezTo>
                    <a:pt x="323" y="290"/>
                    <a:pt x="308" y="334"/>
                    <a:pt x="277" y="334"/>
                  </a:cubicBezTo>
                  <a:cubicBezTo>
                    <a:pt x="255" y="334"/>
                    <a:pt x="253" y="315"/>
                    <a:pt x="253" y="299"/>
                  </a:cubicBezTo>
                  <a:cubicBezTo>
                    <a:pt x="253" y="282"/>
                    <a:pt x="255" y="277"/>
                    <a:pt x="264" y="242"/>
                  </a:cubicBezTo>
                  <a:cubicBezTo>
                    <a:pt x="273" y="209"/>
                    <a:pt x="273" y="202"/>
                    <a:pt x="282" y="172"/>
                  </a:cubicBezTo>
                  <a:lnTo>
                    <a:pt x="308" y="64"/>
                  </a:lnTo>
                  <a:cubicBezTo>
                    <a:pt x="315" y="42"/>
                    <a:pt x="315" y="40"/>
                    <a:pt x="315" y="37"/>
                  </a:cubicBezTo>
                  <a:cubicBezTo>
                    <a:pt x="315" y="24"/>
                    <a:pt x="306" y="15"/>
                    <a:pt x="293" y="15"/>
                  </a:cubicBezTo>
                  <a:cubicBezTo>
                    <a:pt x="273" y="15"/>
                    <a:pt x="262" y="33"/>
                    <a:pt x="260" y="51"/>
                  </a:cubicBezTo>
                  <a:close/>
                  <a:moveTo>
                    <a:pt x="209" y="251"/>
                  </a:moveTo>
                  <a:cubicBezTo>
                    <a:pt x="205" y="266"/>
                    <a:pt x="205" y="266"/>
                    <a:pt x="194" y="279"/>
                  </a:cubicBezTo>
                  <a:cubicBezTo>
                    <a:pt x="158" y="323"/>
                    <a:pt x="128" y="334"/>
                    <a:pt x="106" y="334"/>
                  </a:cubicBezTo>
                  <a:cubicBezTo>
                    <a:pt x="66" y="334"/>
                    <a:pt x="55" y="293"/>
                    <a:pt x="55" y="262"/>
                  </a:cubicBezTo>
                  <a:cubicBezTo>
                    <a:pt x="55" y="224"/>
                    <a:pt x="79" y="128"/>
                    <a:pt x="99" y="92"/>
                  </a:cubicBezTo>
                  <a:cubicBezTo>
                    <a:pt x="123" y="46"/>
                    <a:pt x="156" y="18"/>
                    <a:pt x="189" y="18"/>
                  </a:cubicBezTo>
                  <a:cubicBezTo>
                    <a:pt x="240" y="18"/>
                    <a:pt x="251" y="81"/>
                    <a:pt x="251" y="86"/>
                  </a:cubicBezTo>
                  <a:cubicBezTo>
                    <a:pt x="251" y="90"/>
                    <a:pt x="249" y="95"/>
                    <a:pt x="246" y="9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5" name="Freeform: Shape 194">
              <a:extLst>
                <a:ext uri="{FF2B5EF4-FFF2-40B4-BE49-F238E27FC236}">
                  <a16:creationId xmlns:a16="http://schemas.microsoft.com/office/drawing/2014/main" id="{A4FB2133-37B1-4E95-AC45-4A205B2CC52E}"/>
                </a:ext>
              </a:extLst>
            </p:cNvPr>
            <p:cNvSpPr/>
            <p:nvPr/>
          </p:nvSpPr>
          <p:spPr>
            <a:xfrm>
              <a:off x="2592720" y="3229560"/>
              <a:ext cx="113760" cy="126360"/>
            </a:xfrm>
            <a:custGeom>
              <a:avLst/>
              <a:gdLst/>
              <a:ahLst/>
              <a:cxnLst>
                <a:cxn ang="3cd4">
                  <a:pos x="hc" y="t"/>
                </a:cxn>
                <a:cxn ang="cd2">
                  <a:pos x="l" y="vc"/>
                </a:cxn>
                <a:cxn ang="cd4">
                  <a:pos x="hc" y="b"/>
                </a:cxn>
                <a:cxn ang="0">
                  <a:pos x="r" y="vc"/>
                </a:cxn>
              </a:cxnLst>
              <a:rect l="l" t="t" r="r" b="b"/>
              <a:pathLst>
                <a:path w="317" h="352">
                  <a:moveTo>
                    <a:pt x="46" y="297"/>
                  </a:moveTo>
                  <a:cubicBezTo>
                    <a:pt x="44" y="310"/>
                    <a:pt x="40" y="328"/>
                    <a:pt x="40" y="332"/>
                  </a:cubicBezTo>
                  <a:cubicBezTo>
                    <a:pt x="40" y="345"/>
                    <a:pt x="51" y="352"/>
                    <a:pt x="62" y="352"/>
                  </a:cubicBezTo>
                  <a:cubicBezTo>
                    <a:pt x="70" y="352"/>
                    <a:pt x="86" y="345"/>
                    <a:pt x="90" y="330"/>
                  </a:cubicBezTo>
                  <a:cubicBezTo>
                    <a:pt x="92" y="328"/>
                    <a:pt x="119" y="222"/>
                    <a:pt x="121" y="207"/>
                  </a:cubicBezTo>
                  <a:cubicBezTo>
                    <a:pt x="128" y="183"/>
                    <a:pt x="141" y="128"/>
                    <a:pt x="147" y="106"/>
                  </a:cubicBezTo>
                  <a:cubicBezTo>
                    <a:pt x="150" y="97"/>
                    <a:pt x="172" y="59"/>
                    <a:pt x="189" y="42"/>
                  </a:cubicBezTo>
                  <a:cubicBezTo>
                    <a:pt x="196" y="37"/>
                    <a:pt x="218" y="18"/>
                    <a:pt x="253" y="18"/>
                  </a:cubicBezTo>
                  <a:cubicBezTo>
                    <a:pt x="273" y="18"/>
                    <a:pt x="284" y="26"/>
                    <a:pt x="286" y="26"/>
                  </a:cubicBezTo>
                  <a:cubicBezTo>
                    <a:pt x="262" y="31"/>
                    <a:pt x="244" y="48"/>
                    <a:pt x="244" y="68"/>
                  </a:cubicBezTo>
                  <a:cubicBezTo>
                    <a:pt x="244" y="81"/>
                    <a:pt x="253" y="97"/>
                    <a:pt x="275" y="97"/>
                  </a:cubicBezTo>
                  <a:cubicBezTo>
                    <a:pt x="295" y="97"/>
                    <a:pt x="317" y="79"/>
                    <a:pt x="317" y="51"/>
                  </a:cubicBezTo>
                  <a:cubicBezTo>
                    <a:pt x="317" y="24"/>
                    <a:pt x="293" y="0"/>
                    <a:pt x="253" y="0"/>
                  </a:cubicBezTo>
                  <a:cubicBezTo>
                    <a:pt x="202" y="0"/>
                    <a:pt x="167" y="37"/>
                    <a:pt x="152" y="59"/>
                  </a:cubicBezTo>
                  <a:cubicBezTo>
                    <a:pt x="147" y="24"/>
                    <a:pt x="119" y="0"/>
                    <a:pt x="81" y="0"/>
                  </a:cubicBezTo>
                  <a:cubicBezTo>
                    <a:pt x="46" y="0"/>
                    <a:pt x="31" y="31"/>
                    <a:pt x="24" y="44"/>
                  </a:cubicBezTo>
                  <a:cubicBezTo>
                    <a:pt x="11" y="70"/>
                    <a:pt x="0" y="117"/>
                    <a:pt x="0" y="119"/>
                  </a:cubicBezTo>
                  <a:cubicBezTo>
                    <a:pt x="0" y="128"/>
                    <a:pt x="9" y="128"/>
                    <a:pt x="9" y="128"/>
                  </a:cubicBezTo>
                  <a:cubicBezTo>
                    <a:pt x="18" y="128"/>
                    <a:pt x="18" y="128"/>
                    <a:pt x="22" y="110"/>
                  </a:cubicBezTo>
                  <a:cubicBezTo>
                    <a:pt x="35" y="55"/>
                    <a:pt x="51" y="18"/>
                    <a:pt x="79" y="18"/>
                  </a:cubicBezTo>
                  <a:cubicBezTo>
                    <a:pt x="92" y="18"/>
                    <a:pt x="103" y="24"/>
                    <a:pt x="103" y="53"/>
                  </a:cubicBezTo>
                  <a:cubicBezTo>
                    <a:pt x="103" y="68"/>
                    <a:pt x="101" y="77"/>
                    <a:pt x="90" y="11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6" name="Freeform: Shape 195">
              <a:extLst>
                <a:ext uri="{FF2B5EF4-FFF2-40B4-BE49-F238E27FC236}">
                  <a16:creationId xmlns:a16="http://schemas.microsoft.com/office/drawing/2014/main" id="{046C8F4E-1AC1-4FF7-910A-C4B7E059A871}"/>
                </a:ext>
              </a:extLst>
            </p:cNvPr>
            <p:cNvSpPr/>
            <p:nvPr/>
          </p:nvSpPr>
          <p:spPr>
            <a:xfrm>
              <a:off x="2729160" y="3159360"/>
              <a:ext cx="132840" cy="196920"/>
            </a:xfrm>
            <a:custGeom>
              <a:avLst/>
              <a:gdLst/>
              <a:ahLst/>
              <a:cxnLst>
                <a:cxn ang="3cd4">
                  <a:pos x="hc" y="t"/>
                </a:cxn>
                <a:cxn ang="cd2">
                  <a:pos x="l" y="vc"/>
                </a:cxn>
                <a:cxn ang="cd4">
                  <a:pos x="hc" y="b"/>
                </a:cxn>
                <a:cxn ang="0">
                  <a:pos x="r" y="vc"/>
                </a:cxn>
              </a:cxnLst>
              <a:rect l="l" t="t" r="r" b="b"/>
              <a:pathLst>
                <a:path w="370" h="548">
                  <a:moveTo>
                    <a:pt x="370" y="9"/>
                  </a:moveTo>
                  <a:cubicBezTo>
                    <a:pt x="370" y="9"/>
                    <a:pt x="370" y="0"/>
                    <a:pt x="361" y="0"/>
                  </a:cubicBezTo>
                  <a:cubicBezTo>
                    <a:pt x="348" y="0"/>
                    <a:pt x="275" y="7"/>
                    <a:pt x="262" y="9"/>
                  </a:cubicBezTo>
                  <a:cubicBezTo>
                    <a:pt x="255" y="9"/>
                    <a:pt x="251" y="13"/>
                    <a:pt x="251" y="24"/>
                  </a:cubicBezTo>
                  <a:cubicBezTo>
                    <a:pt x="251" y="33"/>
                    <a:pt x="257" y="33"/>
                    <a:pt x="268" y="33"/>
                  </a:cubicBezTo>
                  <a:cubicBezTo>
                    <a:pt x="306" y="33"/>
                    <a:pt x="308" y="37"/>
                    <a:pt x="308" y="46"/>
                  </a:cubicBezTo>
                  <a:lnTo>
                    <a:pt x="306" y="62"/>
                  </a:lnTo>
                  <a:lnTo>
                    <a:pt x="260" y="246"/>
                  </a:lnTo>
                  <a:cubicBezTo>
                    <a:pt x="244" y="216"/>
                    <a:pt x="222" y="196"/>
                    <a:pt x="187" y="196"/>
                  </a:cubicBezTo>
                  <a:cubicBezTo>
                    <a:pt x="97" y="196"/>
                    <a:pt x="0" y="310"/>
                    <a:pt x="0" y="422"/>
                  </a:cubicBezTo>
                  <a:cubicBezTo>
                    <a:pt x="0" y="495"/>
                    <a:pt x="42" y="548"/>
                    <a:pt x="103" y="548"/>
                  </a:cubicBezTo>
                  <a:cubicBezTo>
                    <a:pt x="119" y="548"/>
                    <a:pt x="158" y="543"/>
                    <a:pt x="205" y="488"/>
                  </a:cubicBezTo>
                  <a:cubicBezTo>
                    <a:pt x="211" y="521"/>
                    <a:pt x="238" y="548"/>
                    <a:pt x="275" y="548"/>
                  </a:cubicBezTo>
                  <a:cubicBezTo>
                    <a:pt x="304" y="548"/>
                    <a:pt x="321" y="530"/>
                    <a:pt x="332" y="504"/>
                  </a:cubicBezTo>
                  <a:cubicBezTo>
                    <a:pt x="345" y="477"/>
                    <a:pt x="356" y="429"/>
                    <a:pt x="356" y="427"/>
                  </a:cubicBezTo>
                  <a:cubicBezTo>
                    <a:pt x="356" y="420"/>
                    <a:pt x="350" y="420"/>
                    <a:pt x="348" y="420"/>
                  </a:cubicBezTo>
                  <a:cubicBezTo>
                    <a:pt x="339" y="420"/>
                    <a:pt x="339" y="422"/>
                    <a:pt x="337" y="433"/>
                  </a:cubicBezTo>
                  <a:cubicBezTo>
                    <a:pt x="323" y="484"/>
                    <a:pt x="308" y="530"/>
                    <a:pt x="277" y="530"/>
                  </a:cubicBezTo>
                  <a:cubicBezTo>
                    <a:pt x="255" y="530"/>
                    <a:pt x="253" y="510"/>
                    <a:pt x="253" y="495"/>
                  </a:cubicBezTo>
                  <a:cubicBezTo>
                    <a:pt x="253" y="475"/>
                    <a:pt x="255" y="471"/>
                    <a:pt x="257" y="458"/>
                  </a:cubicBezTo>
                  <a:close/>
                  <a:moveTo>
                    <a:pt x="209" y="447"/>
                  </a:moveTo>
                  <a:cubicBezTo>
                    <a:pt x="205" y="460"/>
                    <a:pt x="205" y="462"/>
                    <a:pt x="194" y="475"/>
                  </a:cubicBezTo>
                  <a:cubicBezTo>
                    <a:pt x="158" y="517"/>
                    <a:pt x="128" y="530"/>
                    <a:pt x="106" y="530"/>
                  </a:cubicBezTo>
                  <a:cubicBezTo>
                    <a:pt x="66" y="530"/>
                    <a:pt x="55" y="488"/>
                    <a:pt x="55" y="458"/>
                  </a:cubicBezTo>
                  <a:cubicBezTo>
                    <a:pt x="55" y="418"/>
                    <a:pt x="79" y="323"/>
                    <a:pt x="99" y="288"/>
                  </a:cubicBezTo>
                  <a:cubicBezTo>
                    <a:pt x="123" y="242"/>
                    <a:pt x="156" y="213"/>
                    <a:pt x="189" y="213"/>
                  </a:cubicBezTo>
                  <a:cubicBezTo>
                    <a:pt x="240" y="213"/>
                    <a:pt x="249" y="277"/>
                    <a:pt x="249" y="282"/>
                  </a:cubicBezTo>
                  <a:cubicBezTo>
                    <a:pt x="249" y="286"/>
                    <a:pt x="249" y="290"/>
                    <a:pt x="246" y="29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7" name="Freeform: Shape 196">
              <a:extLst>
                <a:ext uri="{FF2B5EF4-FFF2-40B4-BE49-F238E27FC236}">
                  <a16:creationId xmlns:a16="http://schemas.microsoft.com/office/drawing/2014/main" id="{7621E288-387F-4367-B212-E0CD2DF31F59}"/>
                </a:ext>
              </a:extLst>
            </p:cNvPr>
            <p:cNvSpPr/>
            <p:nvPr/>
          </p:nvSpPr>
          <p:spPr>
            <a:xfrm>
              <a:off x="2889719" y="3144239"/>
              <a:ext cx="65520" cy="278280"/>
            </a:xfrm>
            <a:custGeom>
              <a:avLst/>
              <a:gdLst/>
              <a:ahLst/>
              <a:cxnLst>
                <a:cxn ang="3cd4">
                  <a:pos x="hc" y="t"/>
                </a:cxn>
                <a:cxn ang="cd2">
                  <a:pos x="l" y="vc"/>
                </a:cxn>
                <a:cxn ang="cd4">
                  <a:pos x="hc" y="b"/>
                </a:cxn>
                <a:cxn ang="0">
                  <a:pos x="r" y="vc"/>
                </a:cxn>
              </a:cxnLst>
              <a:rect l="l" t="t" r="r" b="b"/>
              <a:pathLst>
                <a:path w="183" h="774">
                  <a:moveTo>
                    <a:pt x="183" y="768"/>
                  </a:moveTo>
                  <a:cubicBezTo>
                    <a:pt x="183" y="766"/>
                    <a:pt x="183" y="763"/>
                    <a:pt x="167" y="750"/>
                  </a:cubicBezTo>
                  <a:cubicBezTo>
                    <a:pt x="70" y="653"/>
                    <a:pt x="46" y="506"/>
                    <a:pt x="46" y="387"/>
                  </a:cubicBezTo>
                  <a:cubicBezTo>
                    <a:pt x="46" y="253"/>
                    <a:pt x="75" y="119"/>
                    <a:pt x="172" y="22"/>
                  </a:cubicBezTo>
                  <a:cubicBezTo>
                    <a:pt x="183" y="11"/>
                    <a:pt x="183" y="11"/>
                    <a:pt x="183" y="9"/>
                  </a:cubicBezTo>
                  <a:cubicBezTo>
                    <a:pt x="183" y="2"/>
                    <a:pt x="178" y="0"/>
                    <a:pt x="174" y="0"/>
                  </a:cubicBezTo>
                  <a:cubicBezTo>
                    <a:pt x="165" y="0"/>
                    <a:pt x="95" y="53"/>
                    <a:pt x="48" y="152"/>
                  </a:cubicBezTo>
                  <a:cubicBezTo>
                    <a:pt x="9" y="238"/>
                    <a:pt x="0" y="323"/>
                    <a:pt x="0" y="387"/>
                  </a:cubicBezTo>
                  <a:cubicBezTo>
                    <a:pt x="0" y="449"/>
                    <a:pt x="9" y="541"/>
                    <a:pt x="51" y="629"/>
                  </a:cubicBezTo>
                  <a:cubicBezTo>
                    <a:pt x="99" y="726"/>
                    <a:pt x="165" y="774"/>
                    <a:pt x="174" y="774"/>
                  </a:cubicBezTo>
                  <a:cubicBezTo>
                    <a:pt x="178" y="774"/>
                    <a:pt x="183" y="772"/>
                    <a:pt x="183" y="76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8" name="Freeform: Shape 197">
              <a:extLst>
                <a:ext uri="{FF2B5EF4-FFF2-40B4-BE49-F238E27FC236}">
                  <a16:creationId xmlns:a16="http://schemas.microsoft.com/office/drawing/2014/main" id="{6CAF05C9-3FFE-478C-9DA3-5B630A769DB1}"/>
                </a:ext>
              </a:extLst>
            </p:cNvPr>
            <p:cNvSpPr/>
            <p:nvPr/>
          </p:nvSpPr>
          <p:spPr>
            <a:xfrm>
              <a:off x="2980079" y="32266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99" name="Freeform: Shape 198">
              <a:extLst>
                <a:ext uri="{FF2B5EF4-FFF2-40B4-BE49-F238E27FC236}">
                  <a16:creationId xmlns:a16="http://schemas.microsoft.com/office/drawing/2014/main" id="{797B4C4E-03CC-4C0A-A1D8-B3435468C886}"/>
                </a:ext>
              </a:extLst>
            </p:cNvPr>
            <p:cNvSpPr/>
            <p:nvPr/>
          </p:nvSpPr>
          <p:spPr>
            <a:xfrm>
              <a:off x="3120120" y="3265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0" name="Freeform: Shape 199">
              <a:extLst>
                <a:ext uri="{FF2B5EF4-FFF2-40B4-BE49-F238E27FC236}">
                  <a16:creationId xmlns:a16="http://schemas.microsoft.com/office/drawing/2014/main" id="{65E62909-CA15-4A48-802C-1A4BF0D6E8A8}"/>
                </a:ext>
              </a:extLst>
            </p:cNvPr>
            <p:cNvSpPr/>
            <p:nvPr/>
          </p:nvSpPr>
          <p:spPr>
            <a:xfrm>
              <a:off x="3220200" y="3144239"/>
              <a:ext cx="65520" cy="278280"/>
            </a:xfrm>
            <a:custGeom>
              <a:avLst/>
              <a:gdLst/>
              <a:ahLst/>
              <a:cxnLst>
                <a:cxn ang="3cd4">
                  <a:pos x="hc" y="t"/>
                </a:cxn>
                <a:cxn ang="cd2">
                  <a:pos x="l" y="vc"/>
                </a:cxn>
                <a:cxn ang="cd4">
                  <a:pos x="hc" y="b"/>
                </a:cxn>
                <a:cxn ang="0">
                  <a:pos x="r" y="vc"/>
                </a:cxn>
              </a:cxnLst>
              <a:rect l="l" t="t" r="r" b="b"/>
              <a:pathLst>
                <a:path w="183" h="774">
                  <a:moveTo>
                    <a:pt x="183" y="387"/>
                  </a:moveTo>
                  <a:cubicBezTo>
                    <a:pt x="183" y="328"/>
                    <a:pt x="174" y="233"/>
                    <a:pt x="130" y="145"/>
                  </a:cubicBezTo>
                  <a:cubicBezTo>
                    <a:pt x="84" y="51"/>
                    <a:pt x="15" y="0"/>
                    <a:pt x="9" y="0"/>
                  </a:cubicBezTo>
                  <a:cubicBezTo>
                    <a:pt x="2" y="0"/>
                    <a:pt x="0" y="2"/>
                    <a:pt x="0" y="9"/>
                  </a:cubicBezTo>
                  <a:cubicBezTo>
                    <a:pt x="0" y="11"/>
                    <a:pt x="0" y="11"/>
                    <a:pt x="15" y="26"/>
                  </a:cubicBezTo>
                  <a:cubicBezTo>
                    <a:pt x="92" y="103"/>
                    <a:pt x="136" y="227"/>
                    <a:pt x="136" y="387"/>
                  </a:cubicBezTo>
                  <a:cubicBezTo>
                    <a:pt x="136" y="521"/>
                    <a:pt x="108" y="658"/>
                    <a:pt x="11" y="755"/>
                  </a:cubicBezTo>
                  <a:cubicBezTo>
                    <a:pt x="0" y="763"/>
                    <a:pt x="0" y="766"/>
                    <a:pt x="0" y="768"/>
                  </a:cubicBezTo>
                  <a:cubicBezTo>
                    <a:pt x="0" y="772"/>
                    <a:pt x="2" y="774"/>
                    <a:pt x="9" y="774"/>
                  </a:cubicBezTo>
                  <a:cubicBezTo>
                    <a:pt x="15" y="774"/>
                    <a:pt x="86" y="724"/>
                    <a:pt x="132" y="625"/>
                  </a:cubicBezTo>
                  <a:cubicBezTo>
                    <a:pt x="172" y="539"/>
                    <a:pt x="183" y="453"/>
                    <a:pt x="183" y="38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1" name="Freeform: Shape 200">
              <a:extLst>
                <a:ext uri="{FF2B5EF4-FFF2-40B4-BE49-F238E27FC236}">
                  <a16:creationId xmlns:a16="http://schemas.microsoft.com/office/drawing/2014/main" id="{176BACB3-FA4E-475C-BC90-1AC15F108854}"/>
                </a:ext>
              </a:extLst>
            </p:cNvPr>
            <p:cNvSpPr/>
            <p:nvPr/>
          </p:nvSpPr>
          <p:spPr>
            <a:xfrm>
              <a:off x="1058039" y="39290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2" name="Freeform: Shape 201">
              <a:extLst>
                <a:ext uri="{FF2B5EF4-FFF2-40B4-BE49-F238E27FC236}">
                  <a16:creationId xmlns:a16="http://schemas.microsoft.com/office/drawing/2014/main" id="{A9092F31-2DB2-48F3-9105-1EA9103A1EFD}"/>
                </a:ext>
              </a:extLst>
            </p:cNvPr>
            <p:cNvSpPr/>
            <p:nvPr/>
          </p:nvSpPr>
          <p:spPr>
            <a:xfrm>
              <a:off x="118152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3" name="Freeform: Shape 202">
              <a:extLst>
                <a:ext uri="{FF2B5EF4-FFF2-40B4-BE49-F238E27FC236}">
                  <a16:creationId xmlns:a16="http://schemas.microsoft.com/office/drawing/2014/main" id="{CA7BCFA5-576A-452E-B216-D9AC08DED188}"/>
                </a:ext>
              </a:extLst>
            </p:cNvPr>
            <p:cNvSpPr/>
            <p:nvPr/>
          </p:nvSpPr>
          <p:spPr>
            <a:xfrm>
              <a:off x="1240200" y="38829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2"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4" name="Freeform: Shape 203">
              <a:extLst>
                <a:ext uri="{FF2B5EF4-FFF2-40B4-BE49-F238E27FC236}">
                  <a16:creationId xmlns:a16="http://schemas.microsoft.com/office/drawing/2014/main" id="{DDE646BB-F33F-4F8B-9AD4-E0EE58DD65B0}"/>
                </a:ext>
              </a:extLst>
            </p:cNvPr>
            <p:cNvSpPr/>
            <p:nvPr/>
          </p:nvSpPr>
          <p:spPr>
            <a:xfrm>
              <a:off x="136692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5" name="Freeform: Shape 204">
              <a:extLst>
                <a:ext uri="{FF2B5EF4-FFF2-40B4-BE49-F238E27FC236}">
                  <a16:creationId xmlns:a16="http://schemas.microsoft.com/office/drawing/2014/main" id="{207572E5-01BC-4864-AF61-4825B62668A7}"/>
                </a:ext>
              </a:extLst>
            </p:cNvPr>
            <p:cNvSpPr/>
            <p:nvPr/>
          </p:nvSpPr>
          <p:spPr>
            <a:xfrm>
              <a:off x="1841039" y="3860279"/>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6" name="Freeform: Shape 205">
              <a:extLst>
                <a:ext uri="{FF2B5EF4-FFF2-40B4-BE49-F238E27FC236}">
                  <a16:creationId xmlns:a16="http://schemas.microsoft.com/office/drawing/2014/main" id="{1D0178E1-EA1A-4C62-A272-7F1CBB259515}"/>
                </a:ext>
              </a:extLst>
            </p:cNvPr>
            <p:cNvSpPr/>
            <p:nvPr/>
          </p:nvSpPr>
          <p:spPr>
            <a:xfrm>
              <a:off x="2000519"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7" name="Freeform: Shape 206">
              <a:extLst>
                <a:ext uri="{FF2B5EF4-FFF2-40B4-BE49-F238E27FC236}">
                  <a16:creationId xmlns:a16="http://schemas.microsoft.com/office/drawing/2014/main" id="{F9FC54F2-D2D0-4B3B-BCF8-6820DB9DD59D}"/>
                </a:ext>
              </a:extLst>
            </p:cNvPr>
            <p:cNvSpPr/>
            <p:nvPr/>
          </p:nvSpPr>
          <p:spPr>
            <a:xfrm>
              <a:off x="2127960" y="3929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8" name="Freeform: Shape 207">
              <a:extLst>
                <a:ext uri="{FF2B5EF4-FFF2-40B4-BE49-F238E27FC236}">
                  <a16:creationId xmlns:a16="http://schemas.microsoft.com/office/drawing/2014/main" id="{5D5372C4-BCF1-48A6-A376-6CAF4E088786}"/>
                </a:ext>
              </a:extLst>
            </p:cNvPr>
            <p:cNvSpPr/>
            <p:nvPr/>
          </p:nvSpPr>
          <p:spPr>
            <a:xfrm>
              <a:off x="230364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09" name="Freeform: Shape 208">
              <a:extLst>
                <a:ext uri="{FF2B5EF4-FFF2-40B4-BE49-F238E27FC236}">
                  <a16:creationId xmlns:a16="http://schemas.microsoft.com/office/drawing/2014/main" id="{611A5923-D526-410A-90E4-9CCBFAA457FC}"/>
                </a:ext>
              </a:extLst>
            </p:cNvPr>
            <p:cNvSpPr/>
            <p:nvPr/>
          </p:nvSpPr>
          <p:spPr>
            <a:xfrm>
              <a:off x="2472480" y="39790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0" name="Freeform: Shape 209">
              <a:extLst>
                <a:ext uri="{FF2B5EF4-FFF2-40B4-BE49-F238E27FC236}">
                  <a16:creationId xmlns:a16="http://schemas.microsoft.com/office/drawing/2014/main" id="{C270C8D0-9356-465E-A9CD-93E07EF96D2F}"/>
                </a:ext>
              </a:extLst>
            </p:cNvPr>
            <p:cNvSpPr/>
            <p:nvPr/>
          </p:nvSpPr>
          <p:spPr>
            <a:xfrm>
              <a:off x="2750400" y="38721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1" name="Freeform: Shape 210">
              <a:extLst>
                <a:ext uri="{FF2B5EF4-FFF2-40B4-BE49-F238E27FC236}">
                  <a16:creationId xmlns:a16="http://schemas.microsoft.com/office/drawing/2014/main" id="{2540EC64-ED75-4E84-BCFA-FB94EA6692C2}"/>
                </a:ext>
              </a:extLst>
            </p:cNvPr>
            <p:cNvSpPr/>
            <p:nvPr/>
          </p:nvSpPr>
          <p:spPr>
            <a:xfrm>
              <a:off x="2897640" y="3931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2" name="Freeform: Shape 211">
              <a:extLst>
                <a:ext uri="{FF2B5EF4-FFF2-40B4-BE49-F238E27FC236}">
                  <a16:creationId xmlns:a16="http://schemas.microsoft.com/office/drawing/2014/main" id="{A49C0D20-DE54-4514-8A58-C1C1021AC727}"/>
                </a:ext>
              </a:extLst>
            </p:cNvPr>
            <p:cNvSpPr/>
            <p:nvPr/>
          </p:nvSpPr>
          <p:spPr>
            <a:xfrm>
              <a:off x="301572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3" name="Freeform: Shape 212">
              <a:extLst>
                <a:ext uri="{FF2B5EF4-FFF2-40B4-BE49-F238E27FC236}">
                  <a16:creationId xmlns:a16="http://schemas.microsoft.com/office/drawing/2014/main" id="{E8A370EF-628F-4308-AC81-68FDBBA6C02F}"/>
                </a:ext>
              </a:extLst>
            </p:cNvPr>
            <p:cNvSpPr/>
            <p:nvPr/>
          </p:nvSpPr>
          <p:spPr>
            <a:xfrm>
              <a:off x="3106799" y="4073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4" name="Freeform: Shape 213">
              <a:extLst>
                <a:ext uri="{FF2B5EF4-FFF2-40B4-BE49-F238E27FC236}">
                  <a16:creationId xmlns:a16="http://schemas.microsoft.com/office/drawing/2014/main" id="{0D95DFFB-9C34-4426-9E53-D76802CD17D5}"/>
                </a:ext>
              </a:extLst>
            </p:cNvPr>
            <p:cNvSpPr/>
            <p:nvPr/>
          </p:nvSpPr>
          <p:spPr>
            <a:xfrm>
              <a:off x="315108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5" name="Freeform: Shape 214">
              <a:extLst>
                <a:ext uri="{FF2B5EF4-FFF2-40B4-BE49-F238E27FC236}">
                  <a16:creationId xmlns:a16="http://schemas.microsoft.com/office/drawing/2014/main" id="{730BD336-492F-4A49-A077-E0B2439B85BC}"/>
                </a:ext>
              </a:extLst>
            </p:cNvPr>
            <p:cNvSpPr/>
            <p:nvPr/>
          </p:nvSpPr>
          <p:spPr>
            <a:xfrm>
              <a:off x="3368880" y="3876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6" name="Freeform: Shape 215">
              <a:extLst>
                <a:ext uri="{FF2B5EF4-FFF2-40B4-BE49-F238E27FC236}">
                  <a16:creationId xmlns:a16="http://schemas.microsoft.com/office/drawing/2014/main" id="{FDFE3C2E-B477-4891-8621-24A7B4CB5E8C}"/>
                </a:ext>
              </a:extLst>
            </p:cNvPr>
            <p:cNvSpPr/>
            <p:nvPr/>
          </p:nvSpPr>
          <p:spPr>
            <a:xfrm>
              <a:off x="3649319" y="39283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7" name="Freeform: Shape 216">
              <a:extLst>
                <a:ext uri="{FF2B5EF4-FFF2-40B4-BE49-F238E27FC236}">
                  <a16:creationId xmlns:a16="http://schemas.microsoft.com/office/drawing/2014/main" id="{2FCBF503-3100-49A4-AB19-A54DD4B50695}"/>
                </a:ext>
              </a:extLst>
            </p:cNvPr>
            <p:cNvSpPr/>
            <p:nvPr/>
          </p:nvSpPr>
          <p:spPr>
            <a:xfrm>
              <a:off x="376488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8" name="Freeform: Shape 217">
              <a:extLst>
                <a:ext uri="{FF2B5EF4-FFF2-40B4-BE49-F238E27FC236}">
                  <a16:creationId xmlns:a16="http://schemas.microsoft.com/office/drawing/2014/main" id="{3B37B387-F461-4ABE-A48C-D72D8A3D1464}"/>
                </a:ext>
              </a:extLst>
            </p:cNvPr>
            <p:cNvSpPr/>
            <p:nvPr/>
          </p:nvSpPr>
          <p:spPr>
            <a:xfrm>
              <a:off x="3882239"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19" name="Freeform: Shape 218">
              <a:extLst>
                <a:ext uri="{FF2B5EF4-FFF2-40B4-BE49-F238E27FC236}">
                  <a16:creationId xmlns:a16="http://schemas.microsoft.com/office/drawing/2014/main" id="{A75C7A55-BBDC-4F26-9C44-D9544C9AB548}"/>
                </a:ext>
              </a:extLst>
            </p:cNvPr>
            <p:cNvSpPr/>
            <p:nvPr/>
          </p:nvSpPr>
          <p:spPr>
            <a:xfrm>
              <a:off x="4044600" y="387036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0" name="Freeform: Shape 219">
              <a:extLst>
                <a:ext uri="{FF2B5EF4-FFF2-40B4-BE49-F238E27FC236}">
                  <a16:creationId xmlns:a16="http://schemas.microsoft.com/office/drawing/2014/main" id="{5D8CE6A4-5582-46F4-B2B9-5A84B54548B7}"/>
                </a:ext>
              </a:extLst>
            </p:cNvPr>
            <p:cNvSpPr/>
            <p:nvPr/>
          </p:nvSpPr>
          <p:spPr>
            <a:xfrm>
              <a:off x="4155479" y="402480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1" name="Freeform: Shape 220">
              <a:extLst>
                <a:ext uri="{FF2B5EF4-FFF2-40B4-BE49-F238E27FC236}">
                  <a16:creationId xmlns:a16="http://schemas.microsoft.com/office/drawing/2014/main" id="{932F7B96-C139-4845-A392-E7AC819AB15A}"/>
                </a:ext>
              </a:extLst>
            </p:cNvPr>
            <p:cNvSpPr/>
            <p:nvPr/>
          </p:nvSpPr>
          <p:spPr>
            <a:xfrm>
              <a:off x="425520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2" name="Freeform: Shape 221">
              <a:extLst>
                <a:ext uri="{FF2B5EF4-FFF2-40B4-BE49-F238E27FC236}">
                  <a16:creationId xmlns:a16="http://schemas.microsoft.com/office/drawing/2014/main" id="{FF105244-1E93-4171-97CF-256F6CC96683}"/>
                </a:ext>
              </a:extLst>
            </p:cNvPr>
            <p:cNvSpPr/>
            <p:nvPr/>
          </p:nvSpPr>
          <p:spPr>
            <a:xfrm>
              <a:off x="4405679" y="387036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3" name="Freeform: Shape 222">
              <a:extLst>
                <a:ext uri="{FF2B5EF4-FFF2-40B4-BE49-F238E27FC236}">
                  <a16:creationId xmlns:a16="http://schemas.microsoft.com/office/drawing/2014/main" id="{FB8CC964-B86A-49F9-8026-258DD777E092}"/>
                </a:ext>
              </a:extLst>
            </p:cNvPr>
            <p:cNvSpPr/>
            <p:nvPr/>
          </p:nvSpPr>
          <p:spPr>
            <a:xfrm>
              <a:off x="1832400" y="4280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4" name="Freeform: Shape 223">
              <a:extLst>
                <a:ext uri="{FF2B5EF4-FFF2-40B4-BE49-F238E27FC236}">
                  <a16:creationId xmlns:a16="http://schemas.microsoft.com/office/drawing/2014/main" id="{7B4CEA74-FCF4-4420-A68C-0B87417810EF}"/>
                </a:ext>
              </a:extLst>
            </p:cNvPr>
            <p:cNvSpPr/>
            <p:nvPr/>
          </p:nvSpPr>
          <p:spPr>
            <a:xfrm>
              <a:off x="2165039" y="4321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5" name="Freeform: Shape 224">
              <a:extLst>
                <a:ext uri="{FF2B5EF4-FFF2-40B4-BE49-F238E27FC236}">
                  <a16:creationId xmlns:a16="http://schemas.microsoft.com/office/drawing/2014/main" id="{8192DC5F-3312-4EF7-8131-C594D7A7CDC3}"/>
                </a:ext>
              </a:extLst>
            </p:cNvPr>
            <p:cNvSpPr/>
            <p:nvPr/>
          </p:nvSpPr>
          <p:spPr>
            <a:xfrm>
              <a:off x="2408400" y="428148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6" name="Freeform: Shape 225">
              <a:extLst>
                <a:ext uri="{FF2B5EF4-FFF2-40B4-BE49-F238E27FC236}">
                  <a16:creationId xmlns:a16="http://schemas.microsoft.com/office/drawing/2014/main" id="{EF458EEB-2CBA-463F-8D17-78F877C3A751}"/>
                </a:ext>
              </a:extLst>
            </p:cNvPr>
            <p:cNvSpPr/>
            <p:nvPr/>
          </p:nvSpPr>
          <p:spPr>
            <a:xfrm>
              <a:off x="1832400" y="4698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7" name="Freeform: Shape 226">
              <a:extLst>
                <a:ext uri="{FF2B5EF4-FFF2-40B4-BE49-F238E27FC236}">
                  <a16:creationId xmlns:a16="http://schemas.microsoft.com/office/drawing/2014/main" id="{9960591E-BD55-4B90-80AE-F4AA28F2241F}"/>
                </a:ext>
              </a:extLst>
            </p:cNvPr>
            <p:cNvSpPr/>
            <p:nvPr/>
          </p:nvSpPr>
          <p:spPr>
            <a:xfrm>
              <a:off x="2165039" y="4739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8" name="Freeform: Shape 227">
              <a:extLst>
                <a:ext uri="{FF2B5EF4-FFF2-40B4-BE49-F238E27FC236}">
                  <a16:creationId xmlns:a16="http://schemas.microsoft.com/office/drawing/2014/main" id="{4EC8D244-AEBE-4E67-8724-F98F1752C84F}"/>
                </a:ext>
              </a:extLst>
            </p:cNvPr>
            <p:cNvSpPr/>
            <p:nvPr/>
          </p:nvSpPr>
          <p:spPr>
            <a:xfrm>
              <a:off x="2397240" y="469872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29" name="Freeform: Shape 228">
              <a:extLst>
                <a:ext uri="{FF2B5EF4-FFF2-40B4-BE49-F238E27FC236}">
                  <a16:creationId xmlns:a16="http://schemas.microsoft.com/office/drawing/2014/main" id="{41F9368A-0447-4D84-8CC2-CF0214299C59}"/>
                </a:ext>
              </a:extLst>
            </p:cNvPr>
            <p:cNvSpPr/>
            <p:nvPr/>
          </p:nvSpPr>
          <p:spPr>
            <a:xfrm>
              <a:off x="2652840" y="472247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0" name="Freeform: Shape 229">
              <a:extLst>
                <a:ext uri="{FF2B5EF4-FFF2-40B4-BE49-F238E27FC236}">
                  <a16:creationId xmlns:a16="http://schemas.microsoft.com/office/drawing/2014/main" id="{C23614D9-F7CA-4E1E-8E19-99F571091D60}"/>
                </a:ext>
              </a:extLst>
            </p:cNvPr>
            <p:cNvSpPr/>
            <p:nvPr/>
          </p:nvSpPr>
          <p:spPr>
            <a:xfrm>
              <a:off x="2896200" y="469332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231" name="Group 230" descr="22§display§\begin{equation*} \label{eq:lp_trans} \begin{aligned}&#10;\text {find }  \quad &amp;  \mathbf{X} = [ \mathbf{p}_1  \dots  \mathbf{p}_m]  &amp; \\&#10; \quad &amp; \mathbf{C} = [ \mathbf{c}_1  \dots  \mathbf{c}_n]  &amp; \\&#10;\text {min } \quad  &amp;  \sum_{i = 1}^{m} ||\mathbf{c}_i||_1  &amp; \\ &#10;\text {s.t.} \quad  &amp;  \mathbf{S}_j \mathbf{p}_i -  \mathbf{1} c_{i,j}   \leq \mathbf{s}_j  \forall i,  \forall j &amp; \\ &#10;\quad  &amp;  \mathbf{X}  \in \mathcal{F}  &amp; \\ &#10;\quad  &amp;   \mathbf{X}    \in \mathcal{I}  \cap  \mathcal{G} &amp; \\ &#10;\end{aligned} \end{equation*}§svg§600§TRUE§" title="TexMaths">
            <a:extLst>
              <a:ext uri="{FF2B5EF4-FFF2-40B4-BE49-F238E27FC236}">
                <a16:creationId xmlns:a16="http://schemas.microsoft.com/office/drawing/2014/main" id="{6A931FD5-D042-47C5-8A61-E2FCED034982}"/>
              </a:ext>
            </a:extLst>
          </p:cNvPr>
          <p:cNvGrpSpPr/>
          <p:nvPr/>
        </p:nvGrpSpPr>
        <p:grpSpPr>
          <a:xfrm>
            <a:off x="6135840" y="2055240"/>
            <a:ext cx="3551760" cy="2868120"/>
            <a:chOff x="6135840" y="2055240"/>
            <a:chExt cx="3551760" cy="2868120"/>
          </a:xfrm>
        </p:grpSpPr>
        <p:sp>
          <p:nvSpPr>
            <p:cNvPr id="232" name="Freeform: Shape 231">
              <a:extLst>
                <a:ext uri="{FF2B5EF4-FFF2-40B4-BE49-F238E27FC236}">
                  <a16:creationId xmlns:a16="http://schemas.microsoft.com/office/drawing/2014/main" id="{D2B9974C-6F62-4090-9A30-D58E0B4CFD26}"/>
                </a:ext>
              </a:extLst>
            </p:cNvPr>
            <p:cNvSpPr/>
            <p:nvPr/>
          </p:nvSpPr>
          <p:spPr>
            <a:xfrm>
              <a:off x="6135840" y="2055960"/>
              <a:ext cx="3551760" cy="2860200"/>
            </a:xfrm>
            <a:custGeom>
              <a:avLst/>
              <a:gdLst/>
              <a:ahLst/>
              <a:cxnLst>
                <a:cxn ang="3cd4">
                  <a:pos x="hc" y="t"/>
                </a:cxn>
                <a:cxn ang="cd2">
                  <a:pos x="l" y="vc"/>
                </a:cxn>
                <a:cxn ang="cd4">
                  <a:pos x="hc" y="b"/>
                </a:cxn>
                <a:cxn ang="0">
                  <a:pos x="r" y="vc"/>
                </a:cxn>
              </a:cxnLst>
              <a:rect l="l" t="t" r="r" b="b"/>
              <a:pathLst>
                <a:path w="9867" h="7946">
                  <a:moveTo>
                    <a:pt x="4932" y="7946"/>
                  </a:moveTo>
                  <a:lnTo>
                    <a:pt x="0" y="7946"/>
                  </a:lnTo>
                  <a:lnTo>
                    <a:pt x="0" y="0"/>
                  </a:lnTo>
                  <a:lnTo>
                    <a:pt x="9867" y="0"/>
                  </a:lnTo>
                  <a:lnTo>
                    <a:pt x="9867" y="7946"/>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dirty="0">
                <a:ln>
                  <a:noFill/>
                </a:ln>
                <a:latin typeface="Liberation Sans" pitchFamily="18"/>
                <a:ea typeface="Noto Sans CJK SC Regular" pitchFamily="2"/>
                <a:cs typeface="FreeSans" pitchFamily="2"/>
              </a:endParaRPr>
            </a:p>
          </p:txBody>
        </p:sp>
        <p:sp>
          <p:nvSpPr>
            <p:cNvPr id="233" name="Freeform: Shape 232">
              <a:extLst>
                <a:ext uri="{FF2B5EF4-FFF2-40B4-BE49-F238E27FC236}">
                  <a16:creationId xmlns:a16="http://schemas.microsoft.com/office/drawing/2014/main" id="{07B318F7-DCB3-47DE-9EAE-B5E68ABD807C}"/>
                </a:ext>
              </a:extLst>
            </p:cNvPr>
            <p:cNvSpPr/>
            <p:nvPr/>
          </p:nvSpPr>
          <p:spPr>
            <a:xfrm>
              <a:off x="6143040" y="2067840"/>
              <a:ext cx="139680" cy="196920"/>
            </a:xfrm>
            <a:custGeom>
              <a:avLst/>
              <a:gdLst/>
              <a:ahLst/>
              <a:cxnLst>
                <a:cxn ang="3cd4">
                  <a:pos x="hc" y="t"/>
                </a:cxn>
                <a:cxn ang="cd2">
                  <a:pos x="l" y="vc"/>
                </a:cxn>
                <a:cxn ang="cd4">
                  <a:pos x="hc" y="b"/>
                </a:cxn>
                <a:cxn ang="0">
                  <a:pos x="r" y="vc"/>
                </a:cxn>
              </a:cxnLst>
              <a:rect l="l" t="t" r="r" b="b"/>
              <a:pathLst>
                <a:path w="389" h="548">
                  <a:moveTo>
                    <a:pt x="235" y="238"/>
                  </a:moveTo>
                  <a:cubicBezTo>
                    <a:pt x="271" y="238"/>
                    <a:pt x="277" y="246"/>
                    <a:pt x="277" y="279"/>
                  </a:cubicBezTo>
                  <a:lnTo>
                    <a:pt x="277" y="488"/>
                  </a:lnTo>
                  <a:cubicBezTo>
                    <a:pt x="277" y="524"/>
                    <a:pt x="268" y="524"/>
                    <a:pt x="216" y="524"/>
                  </a:cubicBezTo>
                  <a:lnTo>
                    <a:pt x="216" y="548"/>
                  </a:lnTo>
                  <a:cubicBezTo>
                    <a:pt x="242" y="546"/>
                    <a:pt x="284" y="546"/>
                    <a:pt x="301" y="546"/>
                  </a:cubicBezTo>
                  <a:cubicBezTo>
                    <a:pt x="321" y="546"/>
                    <a:pt x="361" y="546"/>
                    <a:pt x="389" y="548"/>
                  </a:cubicBezTo>
                  <a:lnTo>
                    <a:pt x="389" y="524"/>
                  </a:lnTo>
                  <a:cubicBezTo>
                    <a:pt x="337" y="524"/>
                    <a:pt x="328" y="524"/>
                    <a:pt x="328" y="488"/>
                  </a:cubicBezTo>
                  <a:lnTo>
                    <a:pt x="328" y="202"/>
                  </a:lnTo>
                  <a:lnTo>
                    <a:pt x="231" y="211"/>
                  </a:lnTo>
                  <a:cubicBezTo>
                    <a:pt x="218" y="211"/>
                    <a:pt x="218" y="211"/>
                    <a:pt x="216" y="211"/>
                  </a:cubicBezTo>
                  <a:cubicBezTo>
                    <a:pt x="216" y="213"/>
                    <a:pt x="213" y="213"/>
                    <a:pt x="202" y="213"/>
                  </a:cubicBezTo>
                  <a:lnTo>
                    <a:pt x="110" y="213"/>
                  </a:lnTo>
                  <a:lnTo>
                    <a:pt x="110" y="125"/>
                  </a:lnTo>
                  <a:cubicBezTo>
                    <a:pt x="110" y="48"/>
                    <a:pt x="178" y="18"/>
                    <a:pt x="227" y="18"/>
                  </a:cubicBezTo>
                  <a:cubicBezTo>
                    <a:pt x="249" y="18"/>
                    <a:pt x="277" y="24"/>
                    <a:pt x="293" y="42"/>
                  </a:cubicBezTo>
                  <a:cubicBezTo>
                    <a:pt x="260" y="44"/>
                    <a:pt x="255" y="66"/>
                    <a:pt x="255" y="79"/>
                  </a:cubicBezTo>
                  <a:cubicBezTo>
                    <a:pt x="255" y="103"/>
                    <a:pt x="275" y="114"/>
                    <a:pt x="290" y="114"/>
                  </a:cubicBezTo>
                  <a:cubicBezTo>
                    <a:pt x="308" y="114"/>
                    <a:pt x="326" y="101"/>
                    <a:pt x="326" y="79"/>
                  </a:cubicBezTo>
                  <a:cubicBezTo>
                    <a:pt x="326" y="33"/>
                    <a:pt x="284" y="0"/>
                    <a:pt x="227" y="0"/>
                  </a:cubicBezTo>
                  <a:cubicBezTo>
                    <a:pt x="154" y="0"/>
                    <a:pt x="62" y="40"/>
                    <a:pt x="62" y="123"/>
                  </a:cubicBezTo>
                  <a:lnTo>
                    <a:pt x="62" y="213"/>
                  </a:lnTo>
                  <a:lnTo>
                    <a:pt x="0" y="213"/>
                  </a:lnTo>
                  <a:lnTo>
                    <a:pt x="0" y="238"/>
                  </a:lnTo>
                  <a:lnTo>
                    <a:pt x="62" y="238"/>
                  </a:lnTo>
                  <a:lnTo>
                    <a:pt x="62" y="488"/>
                  </a:lnTo>
                  <a:cubicBezTo>
                    <a:pt x="62" y="524"/>
                    <a:pt x="53" y="524"/>
                    <a:pt x="0" y="524"/>
                  </a:cubicBezTo>
                  <a:lnTo>
                    <a:pt x="0" y="548"/>
                  </a:lnTo>
                  <a:cubicBezTo>
                    <a:pt x="26" y="546"/>
                    <a:pt x="68" y="546"/>
                    <a:pt x="88" y="546"/>
                  </a:cubicBezTo>
                  <a:cubicBezTo>
                    <a:pt x="106" y="546"/>
                    <a:pt x="145" y="546"/>
                    <a:pt x="174" y="548"/>
                  </a:cubicBezTo>
                  <a:lnTo>
                    <a:pt x="174" y="524"/>
                  </a:lnTo>
                  <a:cubicBezTo>
                    <a:pt x="121" y="524"/>
                    <a:pt x="112" y="524"/>
                    <a:pt x="112" y="488"/>
                  </a:cubicBezTo>
                  <a:lnTo>
                    <a:pt x="112" y="238"/>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4" name="Freeform: Shape 233">
              <a:extLst>
                <a:ext uri="{FF2B5EF4-FFF2-40B4-BE49-F238E27FC236}">
                  <a16:creationId xmlns:a16="http://schemas.microsoft.com/office/drawing/2014/main" id="{A445E877-86D0-42C0-AFC0-94A31307F3AC}"/>
                </a:ext>
              </a:extLst>
            </p:cNvPr>
            <p:cNvSpPr/>
            <p:nvPr/>
          </p:nvSpPr>
          <p:spPr>
            <a:xfrm>
              <a:off x="6298920" y="214092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5" name="Freeform: Shape 234">
              <a:extLst>
                <a:ext uri="{FF2B5EF4-FFF2-40B4-BE49-F238E27FC236}">
                  <a16:creationId xmlns:a16="http://schemas.microsoft.com/office/drawing/2014/main" id="{7012601B-93EC-4AEB-AE01-1EF84E998A63}"/>
                </a:ext>
              </a:extLst>
            </p:cNvPr>
            <p:cNvSpPr/>
            <p:nvPr/>
          </p:nvSpPr>
          <p:spPr>
            <a:xfrm>
              <a:off x="6453359" y="2071080"/>
              <a:ext cx="137520" cy="196920"/>
            </a:xfrm>
            <a:custGeom>
              <a:avLst/>
              <a:gdLst/>
              <a:ahLst/>
              <a:cxnLst>
                <a:cxn ang="3cd4">
                  <a:pos x="hc" y="t"/>
                </a:cxn>
                <a:cxn ang="cd2">
                  <a:pos x="l" y="vc"/>
                </a:cxn>
                <a:cxn ang="cd4">
                  <a:pos x="hc" y="b"/>
                </a:cxn>
                <a:cxn ang="0">
                  <a:pos x="r" y="vc"/>
                </a:cxn>
              </a:cxnLst>
              <a:rect l="l" t="t" r="r" b="b"/>
              <a:pathLst>
                <a:path w="383" h="548">
                  <a:moveTo>
                    <a:pt x="268" y="495"/>
                  </a:moveTo>
                  <a:lnTo>
                    <a:pt x="268" y="548"/>
                  </a:lnTo>
                  <a:lnTo>
                    <a:pt x="383" y="539"/>
                  </a:lnTo>
                  <a:lnTo>
                    <a:pt x="383" y="515"/>
                  </a:lnTo>
                  <a:cubicBezTo>
                    <a:pt x="330" y="515"/>
                    <a:pt x="323" y="508"/>
                    <a:pt x="323" y="471"/>
                  </a:cubicBezTo>
                  <a:lnTo>
                    <a:pt x="323" y="0"/>
                  </a:lnTo>
                  <a:lnTo>
                    <a:pt x="211" y="9"/>
                  </a:lnTo>
                  <a:lnTo>
                    <a:pt x="211" y="33"/>
                  </a:lnTo>
                  <a:cubicBezTo>
                    <a:pt x="266" y="33"/>
                    <a:pt x="271" y="37"/>
                    <a:pt x="271" y="77"/>
                  </a:cubicBezTo>
                  <a:lnTo>
                    <a:pt x="271" y="244"/>
                  </a:lnTo>
                  <a:cubicBezTo>
                    <a:pt x="249" y="216"/>
                    <a:pt x="216" y="196"/>
                    <a:pt x="174" y="196"/>
                  </a:cubicBezTo>
                  <a:cubicBezTo>
                    <a:pt x="81" y="196"/>
                    <a:pt x="0" y="273"/>
                    <a:pt x="0" y="372"/>
                  </a:cubicBezTo>
                  <a:cubicBezTo>
                    <a:pt x="0" y="471"/>
                    <a:pt x="77" y="548"/>
                    <a:pt x="165" y="548"/>
                  </a:cubicBezTo>
                  <a:cubicBezTo>
                    <a:pt x="216" y="548"/>
                    <a:pt x="249" y="521"/>
                    <a:pt x="268" y="495"/>
                  </a:cubicBezTo>
                  <a:close/>
                  <a:moveTo>
                    <a:pt x="268" y="288"/>
                  </a:moveTo>
                  <a:lnTo>
                    <a:pt x="268" y="447"/>
                  </a:lnTo>
                  <a:cubicBezTo>
                    <a:pt x="268" y="462"/>
                    <a:pt x="268" y="462"/>
                    <a:pt x="260" y="475"/>
                  </a:cubicBezTo>
                  <a:cubicBezTo>
                    <a:pt x="238" y="513"/>
                    <a:pt x="202" y="530"/>
                    <a:pt x="169" y="530"/>
                  </a:cubicBezTo>
                  <a:cubicBezTo>
                    <a:pt x="134" y="530"/>
                    <a:pt x="106" y="510"/>
                    <a:pt x="88" y="480"/>
                  </a:cubicBezTo>
                  <a:cubicBezTo>
                    <a:pt x="66" y="449"/>
                    <a:pt x="64" y="405"/>
                    <a:pt x="64" y="372"/>
                  </a:cubicBezTo>
                  <a:cubicBezTo>
                    <a:pt x="64" y="343"/>
                    <a:pt x="66" y="297"/>
                    <a:pt x="88" y="262"/>
                  </a:cubicBezTo>
                  <a:cubicBezTo>
                    <a:pt x="106" y="238"/>
                    <a:pt x="134" y="213"/>
                    <a:pt x="176" y="213"/>
                  </a:cubicBezTo>
                  <a:cubicBezTo>
                    <a:pt x="205" y="213"/>
                    <a:pt x="235" y="224"/>
                    <a:pt x="260" y="260"/>
                  </a:cubicBezTo>
                  <a:cubicBezTo>
                    <a:pt x="268" y="273"/>
                    <a:pt x="268" y="275"/>
                    <a:pt x="268" y="28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6" name="Freeform: Shape 235">
              <a:extLst>
                <a:ext uri="{FF2B5EF4-FFF2-40B4-BE49-F238E27FC236}">
                  <a16:creationId xmlns:a16="http://schemas.microsoft.com/office/drawing/2014/main" id="{B35DA9AA-D8A2-4B52-8D58-DF8DE3E52346}"/>
                </a:ext>
              </a:extLst>
            </p:cNvPr>
            <p:cNvSpPr/>
            <p:nvPr/>
          </p:nvSpPr>
          <p:spPr>
            <a:xfrm>
              <a:off x="6980040" y="20736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7" name="Freeform: Shape 236">
              <a:extLst>
                <a:ext uri="{FF2B5EF4-FFF2-40B4-BE49-F238E27FC236}">
                  <a16:creationId xmlns:a16="http://schemas.microsoft.com/office/drawing/2014/main" id="{B87D2949-C014-43A8-A691-9C8DDD6CEAAA}"/>
                </a:ext>
              </a:extLst>
            </p:cNvPr>
            <p:cNvSpPr/>
            <p:nvPr/>
          </p:nvSpPr>
          <p:spPr>
            <a:xfrm>
              <a:off x="7304760" y="2162160"/>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8" name="Freeform: Shape 237">
              <a:extLst>
                <a:ext uri="{FF2B5EF4-FFF2-40B4-BE49-F238E27FC236}">
                  <a16:creationId xmlns:a16="http://schemas.microsoft.com/office/drawing/2014/main" id="{BEB6AA4A-2CEE-40AC-8E9E-2DC940A911B1}"/>
                </a:ext>
              </a:extLst>
            </p:cNvPr>
            <p:cNvSpPr/>
            <p:nvPr/>
          </p:nvSpPr>
          <p:spPr>
            <a:xfrm>
              <a:off x="7615440" y="205524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39" name="Freeform: Shape 238">
              <a:extLst>
                <a:ext uri="{FF2B5EF4-FFF2-40B4-BE49-F238E27FC236}">
                  <a16:creationId xmlns:a16="http://schemas.microsoft.com/office/drawing/2014/main" id="{75596907-6719-4C16-884D-63C024030F6D}"/>
                </a:ext>
              </a:extLst>
            </p:cNvPr>
            <p:cNvSpPr/>
            <p:nvPr/>
          </p:nvSpPr>
          <p:spPr>
            <a:xfrm>
              <a:off x="766980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0" name="Freeform: Shape 239">
              <a:extLst>
                <a:ext uri="{FF2B5EF4-FFF2-40B4-BE49-F238E27FC236}">
                  <a16:creationId xmlns:a16="http://schemas.microsoft.com/office/drawing/2014/main" id="{31516F72-2C5E-4CD2-8E0D-B626A38C2FA4}"/>
                </a:ext>
              </a:extLst>
            </p:cNvPr>
            <p:cNvSpPr/>
            <p:nvPr/>
          </p:nvSpPr>
          <p:spPr>
            <a:xfrm>
              <a:off x="7857720" y="217656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1" name="Freeform: Shape 240">
              <a:extLst>
                <a:ext uri="{FF2B5EF4-FFF2-40B4-BE49-F238E27FC236}">
                  <a16:creationId xmlns:a16="http://schemas.microsoft.com/office/drawing/2014/main" id="{190F2970-7349-4953-B507-FA74F7001E13}"/>
                </a:ext>
              </a:extLst>
            </p:cNvPr>
            <p:cNvSpPr/>
            <p:nvPr/>
          </p:nvSpPr>
          <p:spPr>
            <a:xfrm>
              <a:off x="803196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2" name="Freeform: Shape 241">
              <a:extLst>
                <a:ext uri="{FF2B5EF4-FFF2-40B4-BE49-F238E27FC236}">
                  <a16:creationId xmlns:a16="http://schemas.microsoft.com/office/drawing/2014/main" id="{92D6EA8D-8490-4449-AE45-E8D8FD550210}"/>
                </a:ext>
              </a:extLst>
            </p:cNvPr>
            <p:cNvSpPr/>
            <p:nvPr/>
          </p:nvSpPr>
          <p:spPr>
            <a:xfrm>
              <a:off x="815544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3" name="Freeform: Shape 242">
              <a:extLst>
                <a:ext uri="{FF2B5EF4-FFF2-40B4-BE49-F238E27FC236}">
                  <a16:creationId xmlns:a16="http://schemas.microsoft.com/office/drawing/2014/main" id="{BD0EDB08-2F48-43B9-AEBB-4C723FB9ACD2}"/>
                </a:ext>
              </a:extLst>
            </p:cNvPr>
            <p:cNvSpPr/>
            <p:nvPr/>
          </p:nvSpPr>
          <p:spPr>
            <a:xfrm>
              <a:off x="8278920" y="223416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4" name="Freeform: Shape 243">
              <a:extLst>
                <a:ext uri="{FF2B5EF4-FFF2-40B4-BE49-F238E27FC236}">
                  <a16:creationId xmlns:a16="http://schemas.microsoft.com/office/drawing/2014/main" id="{73AC7C86-10D3-4361-8F1B-8668E2DA45D2}"/>
                </a:ext>
              </a:extLst>
            </p:cNvPr>
            <p:cNvSpPr/>
            <p:nvPr/>
          </p:nvSpPr>
          <p:spPr>
            <a:xfrm>
              <a:off x="8389080" y="213840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7"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5" name="Freeform: Shape 244">
              <a:extLst>
                <a:ext uri="{FF2B5EF4-FFF2-40B4-BE49-F238E27FC236}">
                  <a16:creationId xmlns:a16="http://schemas.microsoft.com/office/drawing/2014/main" id="{7008D370-B8AA-4469-ADFD-D8361A4DF998}"/>
                </a:ext>
              </a:extLst>
            </p:cNvPr>
            <p:cNvSpPr/>
            <p:nvPr/>
          </p:nvSpPr>
          <p:spPr>
            <a:xfrm>
              <a:off x="8564760" y="22201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6" name="Freeform: Shape 245">
              <a:extLst>
                <a:ext uri="{FF2B5EF4-FFF2-40B4-BE49-F238E27FC236}">
                  <a16:creationId xmlns:a16="http://schemas.microsoft.com/office/drawing/2014/main" id="{C7423450-A3BC-4888-A2B9-BDF8E65FF8AE}"/>
                </a:ext>
              </a:extLst>
            </p:cNvPr>
            <p:cNvSpPr/>
            <p:nvPr/>
          </p:nvSpPr>
          <p:spPr>
            <a:xfrm>
              <a:off x="8773920" y="205524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7" name="Freeform: Shape 246">
              <a:extLst>
                <a:ext uri="{FF2B5EF4-FFF2-40B4-BE49-F238E27FC236}">
                  <a16:creationId xmlns:a16="http://schemas.microsoft.com/office/drawing/2014/main" id="{D8F7AC83-6E33-4393-8DEC-18B9A5038DE1}"/>
                </a:ext>
              </a:extLst>
            </p:cNvPr>
            <p:cNvSpPr/>
            <p:nvPr/>
          </p:nvSpPr>
          <p:spPr>
            <a:xfrm>
              <a:off x="6988680" y="2487600"/>
              <a:ext cx="196200" cy="197640"/>
            </a:xfrm>
            <a:custGeom>
              <a:avLst/>
              <a:gdLst/>
              <a:ahLst/>
              <a:cxnLst>
                <a:cxn ang="3cd4">
                  <a:pos x="hc" y="t"/>
                </a:cxn>
                <a:cxn ang="cd2">
                  <a:pos x="l" y="vc"/>
                </a:cxn>
                <a:cxn ang="cd4">
                  <a:pos x="hc" y="b"/>
                </a:cxn>
                <a:cxn ang="0">
                  <a:pos x="r" y="vc"/>
                </a:cxn>
              </a:cxnLst>
              <a:rect l="l" t="t" r="r" b="b"/>
              <a:pathLst>
                <a:path w="546" h="550">
                  <a:moveTo>
                    <a:pt x="546" y="22"/>
                  </a:moveTo>
                  <a:cubicBezTo>
                    <a:pt x="546" y="7"/>
                    <a:pt x="546" y="0"/>
                    <a:pt x="530" y="0"/>
                  </a:cubicBezTo>
                  <a:cubicBezTo>
                    <a:pt x="524" y="0"/>
                    <a:pt x="521" y="2"/>
                    <a:pt x="517" y="7"/>
                  </a:cubicBezTo>
                  <a:lnTo>
                    <a:pt x="464" y="53"/>
                  </a:lnTo>
                  <a:cubicBezTo>
                    <a:pt x="418" y="13"/>
                    <a:pt x="365" y="0"/>
                    <a:pt x="312" y="0"/>
                  </a:cubicBezTo>
                  <a:cubicBezTo>
                    <a:pt x="119" y="0"/>
                    <a:pt x="0" y="117"/>
                    <a:pt x="0" y="275"/>
                  </a:cubicBezTo>
                  <a:cubicBezTo>
                    <a:pt x="0" y="433"/>
                    <a:pt x="119" y="550"/>
                    <a:pt x="312" y="550"/>
                  </a:cubicBezTo>
                  <a:cubicBezTo>
                    <a:pt x="458" y="550"/>
                    <a:pt x="546" y="453"/>
                    <a:pt x="546" y="365"/>
                  </a:cubicBezTo>
                  <a:cubicBezTo>
                    <a:pt x="546" y="350"/>
                    <a:pt x="539" y="348"/>
                    <a:pt x="526" y="348"/>
                  </a:cubicBezTo>
                  <a:cubicBezTo>
                    <a:pt x="517" y="348"/>
                    <a:pt x="510" y="348"/>
                    <a:pt x="508" y="361"/>
                  </a:cubicBezTo>
                  <a:cubicBezTo>
                    <a:pt x="504" y="466"/>
                    <a:pt x="409" y="513"/>
                    <a:pt x="330" y="513"/>
                  </a:cubicBezTo>
                  <a:cubicBezTo>
                    <a:pt x="271" y="513"/>
                    <a:pt x="205" y="495"/>
                    <a:pt x="165" y="447"/>
                  </a:cubicBezTo>
                  <a:cubicBezTo>
                    <a:pt x="128" y="403"/>
                    <a:pt x="119" y="345"/>
                    <a:pt x="119" y="275"/>
                  </a:cubicBezTo>
                  <a:cubicBezTo>
                    <a:pt x="119" y="231"/>
                    <a:pt x="121" y="147"/>
                    <a:pt x="169" y="97"/>
                  </a:cubicBezTo>
                  <a:cubicBezTo>
                    <a:pt x="220" y="44"/>
                    <a:pt x="288" y="37"/>
                    <a:pt x="328" y="37"/>
                  </a:cubicBezTo>
                  <a:cubicBezTo>
                    <a:pt x="411" y="37"/>
                    <a:pt x="486" y="95"/>
                    <a:pt x="504" y="194"/>
                  </a:cubicBezTo>
                  <a:cubicBezTo>
                    <a:pt x="506" y="209"/>
                    <a:pt x="506" y="211"/>
                    <a:pt x="524" y="211"/>
                  </a:cubicBezTo>
                  <a:cubicBezTo>
                    <a:pt x="543" y="211"/>
                    <a:pt x="546" y="209"/>
                    <a:pt x="546" y="18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8" name="Freeform: Shape 247">
              <a:extLst>
                <a:ext uri="{FF2B5EF4-FFF2-40B4-BE49-F238E27FC236}">
                  <a16:creationId xmlns:a16="http://schemas.microsoft.com/office/drawing/2014/main" id="{4D318079-7DBE-48F6-AEB5-CE77A5A90523}"/>
                </a:ext>
              </a:extLst>
            </p:cNvPr>
            <p:cNvSpPr/>
            <p:nvPr/>
          </p:nvSpPr>
          <p:spPr>
            <a:xfrm>
              <a:off x="7294679" y="2579399"/>
              <a:ext cx="185760" cy="65520"/>
            </a:xfrm>
            <a:custGeom>
              <a:avLst/>
              <a:gdLst/>
              <a:ahLst/>
              <a:cxnLst>
                <a:cxn ang="3cd4">
                  <a:pos x="hc" y="t"/>
                </a:cxn>
                <a:cxn ang="cd2">
                  <a:pos x="l" y="vc"/>
                </a:cxn>
                <a:cxn ang="cd4">
                  <a:pos x="hc" y="b"/>
                </a:cxn>
                <a:cxn ang="0">
                  <a:pos x="r" y="vc"/>
                </a:cxn>
              </a:cxnLst>
              <a:rect l="l" t="t" r="r" b="b"/>
              <a:pathLst>
                <a:path w="517" h="183">
                  <a:moveTo>
                    <a:pt x="491" y="31"/>
                  </a:moveTo>
                  <a:cubicBezTo>
                    <a:pt x="502" y="31"/>
                    <a:pt x="517" y="31"/>
                    <a:pt x="517" y="15"/>
                  </a:cubicBezTo>
                  <a:cubicBezTo>
                    <a:pt x="517" y="0"/>
                    <a:pt x="502" y="0"/>
                    <a:pt x="491" y="0"/>
                  </a:cubicBezTo>
                  <a:lnTo>
                    <a:pt x="26" y="0"/>
                  </a:lnTo>
                  <a:cubicBezTo>
                    <a:pt x="15" y="0"/>
                    <a:pt x="0" y="0"/>
                    <a:pt x="0" y="15"/>
                  </a:cubicBezTo>
                  <a:cubicBezTo>
                    <a:pt x="0" y="31"/>
                    <a:pt x="15" y="31"/>
                    <a:pt x="26" y="31"/>
                  </a:cubicBezTo>
                  <a:close/>
                  <a:moveTo>
                    <a:pt x="491" y="183"/>
                  </a:moveTo>
                  <a:cubicBezTo>
                    <a:pt x="502" y="183"/>
                    <a:pt x="517" y="183"/>
                    <a:pt x="517" y="167"/>
                  </a:cubicBezTo>
                  <a:cubicBezTo>
                    <a:pt x="517" y="152"/>
                    <a:pt x="502" y="152"/>
                    <a:pt x="491" y="152"/>
                  </a:cubicBezTo>
                  <a:lnTo>
                    <a:pt x="26" y="152"/>
                  </a:lnTo>
                  <a:cubicBezTo>
                    <a:pt x="15" y="152"/>
                    <a:pt x="0" y="152"/>
                    <a:pt x="0" y="167"/>
                  </a:cubicBezTo>
                  <a:cubicBezTo>
                    <a:pt x="0" y="183"/>
                    <a:pt x="15" y="183"/>
                    <a:pt x="26" y="1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49" name="Freeform: Shape 248">
              <a:extLst>
                <a:ext uri="{FF2B5EF4-FFF2-40B4-BE49-F238E27FC236}">
                  <a16:creationId xmlns:a16="http://schemas.microsoft.com/office/drawing/2014/main" id="{E685237A-971C-49DA-9E72-DE441C3CCAA1}"/>
                </a:ext>
              </a:extLst>
            </p:cNvPr>
            <p:cNvSpPr/>
            <p:nvPr/>
          </p:nvSpPr>
          <p:spPr>
            <a:xfrm>
              <a:off x="7604280" y="2472480"/>
              <a:ext cx="38520" cy="278280"/>
            </a:xfrm>
            <a:custGeom>
              <a:avLst/>
              <a:gdLst/>
              <a:ahLst/>
              <a:cxnLst>
                <a:cxn ang="3cd4">
                  <a:pos x="hc" y="t"/>
                </a:cxn>
                <a:cxn ang="cd2">
                  <a:pos x="l" y="vc"/>
                </a:cxn>
                <a:cxn ang="cd4">
                  <a:pos x="hc" y="b"/>
                </a:cxn>
                <a:cxn ang="0">
                  <a:pos x="r" y="vc"/>
                </a:cxn>
              </a:cxnLst>
              <a:rect l="l" t="t" r="r" b="b"/>
              <a:pathLst>
                <a:path w="108" h="774">
                  <a:moveTo>
                    <a:pt x="108" y="774"/>
                  </a:moveTo>
                  <a:lnTo>
                    <a:pt x="108" y="744"/>
                  </a:lnTo>
                  <a:lnTo>
                    <a:pt x="31" y="744"/>
                  </a:lnTo>
                  <a:lnTo>
                    <a:pt x="31" y="31"/>
                  </a:lnTo>
                  <a:lnTo>
                    <a:pt x="108" y="31"/>
                  </a:lnTo>
                  <a:lnTo>
                    <a:pt x="108" y="0"/>
                  </a:lnTo>
                  <a:lnTo>
                    <a:pt x="0" y="0"/>
                  </a:lnTo>
                  <a:lnTo>
                    <a:pt x="0"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0" name="Freeform: Shape 249">
              <a:extLst>
                <a:ext uri="{FF2B5EF4-FFF2-40B4-BE49-F238E27FC236}">
                  <a16:creationId xmlns:a16="http://schemas.microsoft.com/office/drawing/2014/main" id="{159109D7-DD70-413D-BFA5-2FA3281F9A2A}"/>
                </a:ext>
              </a:extLst>
            </p:cNvPr>
            <p:cNvSpPr/>
            <p:nvPr/>
          </p:nvSpPr>
          <p:spPr>
            <a:xfrm>
              <a:off x="7658999"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8"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9"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1" name="Freeform: Shape 250">
              <a:extLst>
                <a:ext uri="{FF2B5EF4-FFF2-40B4-BE49-F238E27FC236}">
                  <a16:creationId xmlns:a16="http://schemas.microsoft.com/office/drawing/2014/main" id="{E77FAD51-C5A2-46A6-92C8-3DDFED5BA77A}"/>
                </a:ext>
              </a:extLst>
            </p:cNvPr>
            <p:cNvSpPr/>
            <p:nvPr/>
          </p:nvSpPr>
          <p:spPr>
            <a:xfrm>
              <a:off x="7811640" y="25938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2" name="Freeform: Shape 251">
              <a:extLst>
                <a:ext uri="{FF2B5EF4-FFF2-40B4-BE49-F238E27FC236}">
                  <a16:creationId xmlns:a16="http://schemas.microsoft.com/office/drawing/2014/main" id="{13E364F2-F25F-4FAE-AD13-DB0AB88F1177}"/>
                </a:ext>
              </a:extLst>
            </p:cNvPr>
            <p:cNvSpPr/>
            <p:nvPr/>
          </p:nvSpPr>
          <p:spPr>
            <a:xfrm>
              <a:off x="798516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3" name="Freeform: Shape 252">
              <a:extLst>
                <a:ext uri="{FF2B5EF4-FFF2-40B4-BE49-F238E27FC236}">
                  <a16:creationId xmlns:a16="http://schemas.microsoft.com/office/drawing/2014/main" id="{DFAE7D75-306E-4CAD-B73F-1036BEE23D50}"/>
                </a:ext>
              </a:extLst>
            </p:cNvPr>
            <p:cNvSpPr/>
            <p:nvPr/>
          </p:nvSpPr>
          <p:spPr>
            <a:xfrm>
              <a:off x="810864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4" name="Freeform: Shape 253">
              <a:extLst>
                <a:ext uri="{FF2B5EF4-FFF2-40B4-BE49-F238E27FC236}">
                  <a16:creationId xmlns:a16="http://schemas.microsoft.com/office/drawing/2014/main" id="{92A5F557-46FC-4BE0-A7DD-A6470D870FC2}"/>
                </a:ext>
              </a:extLst>
            </p:cNvPr>
            <p:cNvSpPr/>
            <p:nvPr/>
          </p:nvSpPr>
          <p:spPr>
            <a:xfrm>
              <a:off x="8232120" y="265248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5" name="Freeform: Shape 254">
              <a:extLst>
                <a:ext uri="{FF2B5EF4-FFF2-40B4-BE49-F238E27FC236}">
                  <a16:creationId xmlns:a16="http://schemas.microsoft.com/office/drawing/2014/main" id="{9E46D083-0422-48AD-AC25-EFB0DAC7D25B}"/>
                </a:ext>
              </a:extLst>
            </p:cNvPr>
            <p:cNvSpPr/>
            <p:nvPr/>
          </p:nvSpPr>
          <p:spPr>
            <a:xfrm>
              <a:off x="8343000" y="255564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6" name="Freeform: Shape 255">
              <a:extLst>
                <a:ext uri="{FF2B5EF4-FFF2-40B4-BE49-F238E27FC236}">
                  <a16:creationId xmlns:a16="http://schemas.microsoft.com/office/drawing/2014/main" id="{C9D2A656-928D-42D9-A940-7CC3D9412984}"/>
                </a:ext>
              </a:extLst>
            </p:cNvPr>
            <p:cNvSpPr/>
            <p:nvPr/>
          </p:nvSpPr>
          <p:spPr>
            <a:xfrm>
              <a:off x="8483400" y="2637360"/>
              <a:ext cx="119160" cy="88200"/>
            </a:xfrm>
            <a:custGeom>
              <a:avLst/>
              <a:gdLst/>
              <a:ahLst/>
              <a:cxnLst>
                <a:cxn ang="3cd4">
                  <a:pos x="hc" y="t"/>
                </a:cxn>
                <a:cxn ang="cd2">
                  <a:pos x="l" y="vc"/>
                </a:cxn>
                <a:cxn ang="cd4">
                  <a:pos x="hc" y="b"/>
                </a:cxn>
                <a:cxn ang="0">
                  <a:pos x="r" y="vc"/>
                </a:cxn>
              </a:cxnLst>
              <a:rect l="l" t="t" r="r" b="b"/>
              <a:pathLst>
                <a:path w="332" h="246">
                  <a:moveTo>
                    <a:pt x="42" y="207"/>
                  </a:moveTo>
                  <a:cubicBezTo>
                    <a:pt x="40" y="213"/>
                    <a:pt x="35" y="227"/>
                    <a:pt x="35" y="229"/>
                  </a:cubicBezTo>
                  <a:cubicBezTo>
                    <a:pt x="35" y="240"/>
                    <a:pt x="46" y="246"/>
                    <a:pt x="55" y="246"/>
                  </a:cubicBezTo>
                  <a:cubicBezTo>
                    <a:pt x="64" y="246"/>
                    <a:pt x="73" y="240"/>
                    <a:pt x="75" y="233"/>
                  </a:cubicBezTo>
                  <a:cubicBezTo>
                    <a:pt x="77" y="229"/>
                    <a:pt x="81" y="211"/>
                    <a:pt x="86" y="200"/>
                  </a:cubicBezTo>
                  <a:cubicBezTo>
                    <a:pt x="88" y="189"/>
                    <a:pt x="95" y="165"/>
                    <a:pt x="97" y="152"/>
                  </a:cubicBezTo>
                  <a:cubicBezTo>
                    <a:pt x="101" y="139"/>
                    <a:pt x="103" y="128"/>
                    <a:pt x="106" y="114"/>
                  </a:cubicBezTo>
                  <a:cubicBezTo>
                    <a:pt x="112" y="92"/>
                    <a:pt x="112" y="88"/>
                    <a:pt x="130" y="66"/>
                  </a:cubicBezTo>
                  <a:cubicBezTo>
                    <a:pt x="145" y="44"/>
                    <a:pt x="169" y="15"/>
                    <a:pt x="211" y="15"/>
                  </a:cubicBezTo>
                  <a:cubicBezTo>
                    <a:pt x="242" y="15"/>
                    <a:pt x="242" y="44"/>
                    <a:pt x="242" y="53"/>
                  </a:cubicBezTo>
                  <a:cubicBezTo>
                    <a:pt x="242" y="86"/>
                    <a:pt x="220" y="147"/>
                    <a:pt x="211" y="169"/>
                  </a:cubicBezTo>
                  <a:cubicBezTo>
                    <a:pt x="205" y="185"/>
                    <a:pt x="202" y="189"/>
                    <a:pt x="202" y="200"/>
                  </a:cubicBezTo>
                  <a:cubicBezTo>
                    <a:pt x="202" y="229"/>
                    <a:pt x="227" y="246"/>
                    <a:pt x="255" y="246"/>
                  </a:cubicBezTo>
                  <a:cubicBezTo>
                    <a:pt x="308" y="246"/>
                    <a:pt x="332" y="172"/>
                    <a:pt x="332" y="163"/>
                  </a:cubicBezTo>
                  <a:cubicBezTo>
                    <a:pt x="332" y="156"/>
                    <a:pt x="326" y="156"/>
                    <a:pt x="323" y="156"/>
                  </a:cubicBezTo>
                  <a:cubicBezTo>
                    <a:pt x="317" y="156"/>
                    <a:pt x="317" y="158"/>
                    <a:pt x="315" y="165"/>
                  </a:cubicBezTo>
                  <a:cubicBezTo>
                    <a:pt x="301" y="209"/>
                    <a:pt x="277" y="231"/>
                    <a:pt x="255" y="231"/>
                  </a:cubicBezTo>
                  <a:cubicBezTo>
                    <a:pt x="244" y="231"/>
                    <a:pt x="242" y="224"/>
                    <a:pt x="242" y="211"/>
                  </a:cubicBezTo>
                  <a:cubicBezTo>
                    <a:pt x="242" y="200"/>
                    <a:pt x="244" y="191"/>
                    <a:pt x="255" y="167"/>
                  </a:cubicBezTo>
                  <a:cubicBezTo>
                    <a:pt x="262" y="152"/>
                    <a:pt x="284" y="92"/>
                    <a:pt x="284" y="62"/>
                  </a:cubicBezTo>
                  <a:cubicBezTo>
                    <a:pt x="284" y="9"/>
                    <a:pt x="242"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7" name="Freeform: Shape 256">
              <a:extLst>
                <a:ext uri="{FF2B5EF4-FFF2-40B4-BE49-F238E27FC236}">
                  <a16:creationId xmlns:a16="http://schemas.microsoft.com/office/drawing/2014/main" id="{76CBDB93-D7B5-40A0-B8C6-A9005ADD7EDA}"/>
                </a:ext>
              </a:extLst>
            </p:cNvPr>
            <p:cNvSpPr/>
            <p:nvPr/>
          </p:nvSpPr>
          <p:spPr>
            <a:xfrm>
              <a:off x="8632080" y="2472480"/>
              <a:ext cx="38520" cy="278280"/>
            </a:xfrm>
            <a:custGeom>
              <a:avLst/>
              <a:gdLst/>
              <a:ahLst/>
              <a:cxnLst>
                <a:cxn ang="3cd4">
                  <a:pos x="hc" y="t"/>
                </a:cxn>
                <a:cxn ang="cd2">
                  <a:pos x="l" y="vc"/>
                </a:cxn>
                <a:cxn ang="cd4">
                  <a:pos x="hc" y="b"/>
                </a:cxn>
                <a:cxn ang="0">
                  <a:pos x="r" y="vc"/>
                </a:cxn>
              </a:cxnLst>
              <a:rect l="l" t="t" r="r" b="b"/>
              <a:pathLst>
                <a:path w="108" h="774">
                  <a:moveTo>
                    <a:pt x="108" y="0"/>
                  </a:moveTo>
                  <a:lnTo>
                    <a:pt x="0" y="0"/>
                  </a:lnTo>
                  <a:lnTo>
                    <a:pt x="0" y="31"/>
                  </a:lnTo>
                  <a:lnTo>
                    <a:pt x="77" y="31"/>
                  </a:lnTo>
                  <a:lnTo>
                    <a:pt x="77" y="744"/>
                  </a:lnTo>
                  <a:lnTo>
                    <a:pt x="0" y="744"/>
                  </a:lnTo>
                  <a:lnTo>
                    <a:pt x="0" y="774"/>
                  </a:lnTo>
                  <a:lnTo>
                    <a:pt x="108" y="77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8" name="Freeform: Shape 257">
              <a:extLst>
                <a:ext uri="{FF2B5EF4-FFF2-40B4-BE49-F238E27FC236}">
                  <a16:creationId xmlns:a16="http://schemas.microsoft.com/office/drawing/2014/main" id="{C344A3C2-3704-4CFB-97B5-E05BDF20DEC7}"/>
                </a:ext>
              </a:extLst>
            </p:cNvPr>
            <p:cNvSpPr/>
            <p:nvPr/>
          </p:nvSpPr>
          <p:spPr>
            <a:xfrm>
              <a:off x="6144479" y="3229560"/>
              <a:ext cx="217440" cy="123120"/>
            </a:xfrm>
            <a:custGeom>
              <a:avLst/>
              <a:gdLst/>
              <a:ahLst/>
              <a:cxnLst>
                <a:cxn ang="3cd4">
                  <a:pos x="hc" y="t"/>
                </a:cxn>
                <a:cxn ang="cd2">
                  <a:pos x="l" y="vc"/>
                </a:cxn>
                <a:cxn ang="cd4">
                  <a:pos x="hc" y="b"/>
                </a:cxn>
                <a:cxn ang="0">
                  <a:pos x="r" y="vc"/>
                </a:cxn>
              </a:cxnLst>
              <a:rect l="l" t="t" r="r" b="b"/>
              <a:pathLst>
                <a:path w="605" h="343">
                  <a:moveTo>
                    <a:pt x="62" y="77"/>
                  </a:moveTo>
                  <a:lnTo>
                    <a:pt x="62" y="284"/>
                  </a:lnTo>
                  <a:cubicBezTo>
                    <a:pt x="62" y="319"/>
                    <a:pt x="53" y="319"/>
                    <a:pt x="0" y="319"/>
                  </a:cubicBezTo>
                  <a:lnTo>
                    <a:pt x="0" y="343"/>
                  </a:lnTo>
                  <a:cubicBezTo>
                    <a:pt x="26" y="343"/>
                    <a:pt x="66" y="341"/>
                    <a:pt x="88" y="341"/>
                  </a:cubicBezTo>
                  <a:cubicBezTo>
                    <a:pt x="108" y="341"/>
                    <a:pt x="147" y="343"/>
                    <a:pt x="174" y="343"/>
                  </a:cubicBezTo>
                  <a:lnTo>
                    <a:pt x="174" y="319"/>
                  </a:lnTo>
                  <a:cubicBezTo>
                    <a:pt x="123" y="319"/>
                    <a:pt x="114" y="319"/>
                    <a:pt x="114" y="284"/>
                  </a:cubicBezTo>
                  <a:lnTo>
                    <a:pt x="114" y="141"/>
                  </a:lnTo>
                  <a:cubicBezTo>
                    <a:pt x="114" y="62"/>
                    <a:pt x="169" y="18"/>
                    <a:pt x="218" y="18"/>
                  </a:cubicBezTo>
                  <a:cubicBezTo>
                    <a:pt x="268" y="18"/>
                    <a:pt x="277" y="59"/>
                    <a:pt x="277" y="103"/>
                  </a:cubicBezTo>
                  <a:lnTo>
                    <a:pt x="277" y="284"/>
                  </a:lnTo>
                  <a:cubicBezTo>
                    <a:pt x="277" y="319"/>
                    <a:pt x="268" y="319"/>
                    <a:pt x="216" y="319"/>
                  </a:cubicBezTo>
                  <a:lnTo>
                    <a:pt x="216" y="343"/>
                  </a:lnTo>
                  <a:cubicBezTo>
                    <a:pt x="242" y="343"/>
                    <a:pt x="282" y="341"/>
                    <a:pt x="304" y="341"/>
                  </a:cubicBezTo>
                  <a:cubicBezTo>
                    <a:pt x="323" y="341"/>
                    <a:pt x="363" y="343"/>
                    <a:pt x="389" y="343"/>
                  </a:cubicBezTo>
                  <a:lnTo>
                    <a:pt x="389" y="319"/>
                  </a:lnTo>
                  <a:cubicBezTo>
                    <a:pt x="339" y="319"/>
                    <a:pt x="330" y="319"/>
                    <a:pt x="330" y="284"/>
                  </a:cubicBezTo>
                  <a:lnTo>
                    <a:pt x="330" y="141"/>
                  </a:lnTo>
                  <a:cubicBezTo>
                    <a:pt x="330" y="62"/>
                    <a:pt x="385" y="18"/>
                    <a:pt x="436" y="18"/>
                  </a:cubicBezTo>
                  <a:cubicBezTo>
                    <a:pt x="484" y="18"/>
                    <a:pt x="493" y="59"/>
                    <a:pt x="493" y="103"/>
                  </a:cubicBezTo>
                  <a:lnTo>
                    <a:pt x="493" y="284"/>
                  </a:lnTo>
                  <a:cubicBezTo>
                    <a:pt x="493" y="319"/>
                    <a:pt x="484" y="319"/>
                    <a:pt x="431" y="319"/>
                  </a:cubicBezTo>
                  <a:lnTo>
                    <a:pt x="431" y="343"/>
                  </a:lnTo>
                  <a:cubicBezTo>
                    <a:pt x="458" y="343"/>
                    <a:pt x="497" y="341"/>
                    <a:pt x="519" y="341"/>
                  </a:cubicBezTo>
                  <a:cubicBezTo>
                    <a:pt x="539" y="341"/>
                    <a:pt x="579" y="343"/>
                    <a:pt x="605" y="343"/>
                  </a:cubicBezTo>
                  <a:lnTo>
                    <a:pt x="605" y="319"/>
                  </a:lnTo>
                  <a:cubicBezTo>
                    <a:pt x="565" y="319"/>
                    <a:pt x="546" y="319"/>
                    <a:pt x="546" y="297"/>
                  </a:cubicBezTo>
                  <a:lnTo>
                    <a:pt x="546" y="147"/>
                  </a:lnTo>
                  <a:cubicBezTo>
                    <a:pt x="546" y="81"/>
                    <a:pt x="546" y="57"/>
                    <a:pt x="521" y="29"/>
                  </a:cubicBezTo>
                  <a:cubicBezTo>
                    <a:pt x="510" y="15"/>
                    <a:pt x="484" y="0"/>
                    <a:pt x="440" y="0"/>
                  </a:cubicBezTo>
                  <a:cubicBezTo>
                    <a:pt x="374" y="0"/>
                    <a:pt x="341" y="46"/>
                    <a:pt x="328" y="77"/>
                  </a:cubicBezTo>
                  <a:cubicBezTo>
                    <a:pt x="317" y="9"/>
                    <a:pt x="260"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59" name="Freeform: Shape 258">
              <a:extLst>
                <a:ext uri="{FF2B5EF4-FFF2-40B4-BE49-F238E27FC236}">
                  <a16:creationId xmlns:a16="http://schemas.microsoft.com/office/drawing/2014/main" id="{996C2821-170C-4A9C-9A35-EC90F82CA770}"/>
                </a:ext>
              </a:extLst>
            </p:cNvPr>
            <p:cNvSpPr/>
            <p:nvPr/>
          </p:nvSpPr>
          <p:spPr>
            <a:xfrm>
              <a:off x="6375960" y="3166200"/>
              <a:ext cx="59760" cy="186480"/>
            </a:xfrm>
            <a:custGeom>
              <a:avLst/>
              <a:gdLst/>
              <a:ahLst/>
              <a:cxnLst>
                <a:cxn ang="3cd4">
                  <a:pos x="hc" y="t"/>
                </a:cxn>
                <a:cxn ang="cd2">
                  <a:pos x="l" y="vc"/>
                </a:cxn>
                <a:cxn ang="cd4">
                  <a:pos x="hc" y="b"/>
                </a:cxn>
                <a:cxn ang="0">
                  <a:pos x="r" y="vc"/>
                </a:cxn>
              </a:cxnLst>
              <a:rect l="l" t="t" r="r" b="b"/>
              <a:pathLst>
                <a:path w="167" h="519">
                  <a:moveTo>
                    <a:pt x="112" y="176"/>
                  </a:moveTo>
                  <a:lnTo>
                    <a:pt x="2" y="185"/>
                  </a:lnTo>
                  <a:lnTo>
                    <a:pt x="2" y="209"/>
                  </a:lnTo>
                  <a:cubicBezTo>
                    <a:pt x="55" y="209"/>
                    <a:pt x="62" y="213"/>
                    <a:pt x="62" y="251"/>
                  </a:cubicBezTo>
                  <a:lnTo>
                    <a:pt x="62" y="460"/>
                  </a:lnTo>
                  <a:cubicBezTo>
                    <a:pt x="62" y="495"/>
                    <a:pt x="53" y="495"/>
                    <a:pt x="0" y="495"/>
                  </a:cubicBezTo>
                  <a:lnTo>
                    <a:pt x="0" y="519"/>
                  </a:lnTo>
                  <a:cubicBezTo>
                    <a:pt x="24" y="519"/>
                    <a:pt x="68" y="517"/>
                    <a:pt x="86" y="517"/>
                  </a:cubicBezTo>
                  <a:cubicBezTo>
                    <a:pt x="114" y="517"/>
                    <a:pt x="141" y="519"/>
                    <a:pt x="167" y="519"/>
                  </a:cubicBezTo>
                  <a:lnTo>
                    <a:pt x="167" y="495"/>
                  </a:lnTo>
                  <a:cubicBezTo>
                    <a:pt x="117" y="495"/>
                    <a:pt x="112" y="491"/>
                    <a:pt x="112" y="462"/>
                  </a:cubicBezTo>
                  <a:close/>
                  <a:moveTo>
                    <a:pt x="117" y="42"/>
                  </a:moveTo>
                  <a:cubicBezTo>
                    <a:pt x="117" y="15"/>
                    <a:pt x="97" y="0"/>
                    <a:pt x="75" y="0"/>
                  </a:cubicBezTo>
                  <a:cubicBezTo>
                    <a:pt x="51" y="0"/>
                    <a:pt x="33" y="22"/>
                    <a:pt x="33" y="42"/>
                  </a:cubicBezTo>
                  <a:cubicBezTo>
                    <a:pt x="33" y="62"/>
                    <a:pt x="51" y="81"/>
                    <a:pt x="75" y="81"/>
                  </a:cubicBezTo>
                  <a:cubicBezTo>
                    <a:pt x="97" y="81"/>
                    <a:pt x="117" y="66"/>
                    <a:pt x="117"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0" name="Freeform: Shape 259">
              <a:extLst>
                <a:ext uri="{FF2B5EF4-FFF2-40B4-BE49-F238E27FC236}">
                  <a16:creationId xmlns:a16="http://schemas.microsoft.com/office/drawing/2014/main" id="{80B3F0E8-21D6-482E-B69A-B0CBDF42ECEE}"/>
                </a:ext>
              </a:extLst>
            </p:cNvPr>
            <p:cNvSpPr/>
            <p:nvPr/>
          </p:nvSpPr>
          <p:spPr>
            <a:xfrm>
              <a:off x="6452640" y="3229560"/>
              <a:ext cx="140760" cy="123120"/>
            </a:xfrm>
            <a:custGeom>
              <a:avLst/>
              <a:gdLst/>
              <a:ahLst/>
              <a:cxnLst>
                <a:cxn ang="3cd4">
                  <a:pos x="hc" y="t"/>
                </a:cxn>
                <a:cxn ang="cd2">
                  <a:pos x="l" y="vc"/>
                </a:cxn>
                <a:cxn ang="cd4">
                  <a:pos x="hc" y="b"/>
                </a:cxn>
                <a:cxn ang="0">
                  <a:pos x="r" y="vc"/>
                </a:cxn>
              </a:cxnLst>
              <a:rect l="l" t="t" r="r" b="b"/>
              <a:pathLst>
                <a:path w="392" h="343">
                  <a:moveTo>
                    <a:pt x="62" y="77"/>
                  </a:moveTo>
                  <a:lnTo>
                    <a:pt x="62" y="284"/>
                  </a:lnTo>
                  <a:cubicBezTo>
                    <a:pt x="62" y="319"/>
                    <a:pt x="53" y="319"/>
                    <a:pt x="0" y="319"/>
                  </a:cubicBezTo>
                  <a:lnTo>
                    <a:pt x="0" y="343"/>
                  </a:lnTo>
                  <a:cubicBezTo>
                    <a:pt x="26" y="343"/>
                    <a:pt x="66" y="341"/>
                    <a:pt x="88" y="341"/>
                  </a:cubicBezTo>
                  <a:cubicBezTo>
                    <a:pt x="108" y="341"/>
                    <a:pt x="150" y="343"/>
                    <a:pt x="176" y="343"/>
                  </a:cubicBezTo>
                  <a:lnTo>
                    <a:pt x="176" y="319"/>
                  </a:lnTo>
                  <a:cubicBezTo>
                    <a:pt x="123" y="319"/>
                    <a:pt x="114" y="319"/>
                    <a:pt x="114" y="284"/>
                  </a:cubicBezTo>
                  <a:lnTo>
                    <a:pt x="114" y="141"/>
                  </a:lnTo>
                  <a:cubicBezTo>
                    <a:pt x="114" y="62"/>
                    <a:pt x="169" y="18"/>
                    <a:pt x="220" y="18"/>
                  </a:cubicBezTo>
                  <a:cubicBezTo>
                    <a:pt x="268" y="18"/>
                    <a:pt x="277" y="59"/>
                    <a:pt x="277" y="103"/>
                  </a:cubicBezTo>
                  <a:lnTo>
                    <a:pt x="277" y="284"/>
                  </a:lnTo>
                  <a:cubicBezTo>
                    <a:pt x="277" y="319"/>
                    <a:pt x="268" y="319"/>
                    <a:pt x="216" y="319"/>
                  </a:cubicBezTo>
                  <a:lnTo>
                    <a:pt x="216" y="343"/>
                  </a:lnTo>
                  <a:cubicBezTo>
                    <a:pt x="244" y="343"/>
                    <a:pt x="284" y="341"/>
                    <a:pt x="304" y="341"/>
                  </a:cubicBezTo>
                  <a:cubicBezTo>
                    <a:pt x="323" y="341"/>
                    <a:pt x="365" y="343"/>
                    <a:pt x="392" y="343"/>
                  </a:cubicBezTo>
                  <a:lnTo>
                    <a:pt x="392" y="319"/>
                  </a:lnTo>
                  <a:cubicBezTo>
                    <a:pt x="350" y="319"/>
                    <a:pt x="332" y="319"/>
                    <a:pt x="330" y="297"/>
                  </a:cubicBezTo>
                  <a:lnTo>
                    <a:pt x="330" y="147"/>
                  </a:lnTo>
                  <a:cubicBezTo>
                    <a:pt x="330" y="81"/>
                    <a:pt x="330" y="57"/>
                    <a:pt x="306" y="29"/>
                  </a:cubicBezTo>
                  <a:cubicBezTo>
                    <a:pt x="295" y="15"/>
                    <a:pt x="271" y="0"/>
                    <a:pt x="224" y="0"/>
                  </a:cubicBezTo>
                  <a:cubicBezTo>
                    <a:pt x="167" y="0"/>
                    <a:pt x="132" y="33"/>
                    <a:pt x="110" y="81"/>
                  </a:cubicBezTo>
                  <a:lnTo>
                    <a:pt x="110" y="0"/>
                  </a:lnTo>
                  <a:lnTo>
                    <a:pt x="0" y="9"/>
                  </a:lnTo>
                  <a:lnTo>
                    <a:pt x="0" y="33"/>
                  </a:lnTo>
                  <a:cubicBezTo>
                    <a:pt x="55" y="33"/>
                    <a:pt x="62" y="37"/>
                    <a:pt x="62" y="7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1" name="Freeform: Shape 260">
              <a:extLst>
                <a:ext uri="{FF2B5EF4-FFF2-40B4-BE49-F238E27FC236}">
                  <a16:creationId xmlns:a16="http://schemas.microsoft.com/office/drawing/2014/main" id="{FC7506C5-2D54-4B68-99FC-6158AA822029}"/>
                </a:ext>
              </a:extLst>
            </p:cNvPr>
            <p:cNvSpPr/>
            <p:nvPr/>
          </p:nvSpPr>
          <p:spPr>
            <a:xfrm>
              <a:off x="7129080" y="2918519"/>
              <a:ext cx="179280" cy="88200"/>
            </a:xfrm>
            <a:custGeom>
              <a:avLst/>
              <a:gdLst/>
              <a:ahLst/>
              <a:cxnLst>
                <a:cxn ang="3cd4">
                  <a:pos x="hc" y="t"/>
                </a:cxn>
                <a:cxn ang="cd2">
                  <a:pos x="l" y="vc"/>
                </a:cxn>
                <a:cxn ang="cd4">
                  <a:pos x="hc" y="b"/>
                </a:cxn>
                <a:cxn ang="0">
                  <a:pos x="r" y="vc"/>
                </a:cxn>
              </a:cxnLst>
              <a:rect l="l" t="t" r="r" b="b"/>
              <a:pathLst>
                <a:path w="499" h="246">
                  <a:moveTo>
                    <a:pt x="211" y="196"/>
                  </a:moveTo>
                  <a:cubicBezTo>
                    <a:pt x="207" y="207"/>
                    <a:pt x="202" y="227"/>
                    <a:pt x="202" y="229"/>
                  </a:cubicBezTo>
                  <a:cubicBezTo>
                    <a:pt x="202" y="240"/>
                    <a:pt x="213" y="246"/>
                    <a:pt x="222" y="246"/>
                  </a:cubicBezTo>
                  <a:cubicBezTo>
                    <a:pt x="231" y="246"/>
                    <a:pt x="240" y="240"/>
                    <a:pt x="242" y="233"/>
                  </a:cubicBezTo>
                  <a:cubicBezTo>
                    <a:pt x="244" y="229"/>
                    <a:pt x="249" y="211"/>
                    <a:pt x="253" y="200"/>
                  </a:cubicBezTo>
                  <a:cubicBezTo>
                    <a:pt x="255" y="189"/>
                    <a:pt x="262" y="165"/>
                    <a:pt x="264" y="152"/>
                  </a:cubicBezTo>
                  <a:cubicBezTo>
                    <a:pt x="268" y="139"/>
                    <a:pt x="271" y="128"/>
                    <a:pt x="273" y="114"/>
                  </a:cubicBezTo>
                  <a:cubicBezTo>
                    <a:pt x="279" y="90"/>
                    <a:pt x="279" y="90"/>
                    <a:pt x="290" y="73"/>
                  </a:cubicBezTo>
                  <a:cubicBezTo>
                    <a:pt x="308" y="46"/>
                    <a:pt x="334" y="15"/>
                    <a:pt x="376" y="15"/>
                  </a:cubicBezTo>
                  <a:cubicBezTo>
                    <a:pt x="407" y="15"/>
                    <a:pt x="409" y="40"/>
                    <a:pt x="409" y="53"/>
                  </a:cubicBezTo>
                  <a:cubicBezTo>
                    <a:pt x="409" y="86"/>
                    <a:pt x="385" y="147"/>
                    <a:pt x="376" y="169"/>
                  </a:cubicBezTo>
                  <a:cubicBezTo>
                    <a:pt x="372" y="185"/>
                    <a:pt x="370" y="189"/>
                    <a:pt x="370" y="200"/>
                  </a:cubicBezTo>
                  <a:cubicBezTo>
                    <a:pt x="370" y="229"/>
                    <a:pt x="394" y="246"/>
                    <a:pt x="420" y="246"/>
                  </a:cubicBezTo>
                  <a:cubicBezTo>
                    <a:pt x="475" y="246"/>
                    <a:pt x="499" y="172"/>
                    <a:pt x="499" y="163"/>
                  </a:cubicBezTo>
                  <a:cubicBezTo>
                    <a:pt x="499" y="156"/>
                    <a:pt x="493" y="156"/>
                    <a:pt x="491" y="156"/>
                  </a:cubicBezTo>
                  <a:cubicBezTo>
                    <a:pt x="482" y="156"/>
                    <a:pt x="482" y="158"/>
                    <a:pt x="480" y="165"/>
                  </a:cubicBezTo>
                  <a:cubicBezTo>
                    <a:pt x="469" y="209"/>
                    <a:pt x="444" y="231"/>
                    <a:pt x="422" y="231"/>
                  </a:cubicBezTo>
                  <a:cubicBezTo>
                    <a:pt x="411" y="231"/>
                    <a:pt x="409" y="224"/>
                    <a:pt x="409" y="211"/>
                  </a:cubicBezTo>
                  <a:cubicBezTo>
                    <a:pt x="409" y="200"/>
                    <a:pt x="411" y="191"/>
                    <a:pt x="422" y="167"/>
                  </a:cubicBezTo>
                  <a:cubicBezTo>
                    <a:pt x="427" y="152"/>
                    <a:pt x="451" y="92"/>
                    <a:pt x="451" y="62"/>
                  </a:cubicBezTo>
                  <a:cubicBezTo>
                    <a:pt x="451" y="53"/>
                    <a:pt x="451" y="31"/>
                    <a:pt x="429" y="15"/>
                  </a:cubicBezTo>
                  <a:cubicBezTo>
                    <a:pt x="420" y="7"/>
                    <a:pt x="405" y="0"/>
                    <a:pt x="378" y="0"/>
                  </a:cubicBezTo>
                  <a:cubicBezTo>
                    <a:pt x="330" y="0"/>
                    <a:pt x="301" y="33"/>
                    <a:pt x="284" y="55"/>
                  </a:cubicBezTo>
                  <a:cubicBezTo>
                    <a:pt x="279" y="9"/>
                    <a:pt x="240" y="0"/>
                    <a:pt x="213" y="0"/>
                  </a:cubicBezTo>
                  <a:cubicBezTo>
                    <a:pt x="167" y="0"/>
                    <a:pt x="136" y="29"/>
                    <a:pt x="121" y="51"/>
                  </a:cubicBezTo>
                  <a:cubicBezTo>
                    <a:pt x="117" y="11"/>
                    <a:pt x="86" y="0"/>
                    <a:pt x="62" y="0"/>
                  </a:cubicBezTo>
                  <a:cubicBezTo>
                    <a:pt x="40" y="0"/>
                    <a:pt x="26" y="18"/>
                    <a:pt x="20" y="29"/>
                  </a:cubicBezTo>
                  <a:cubicBezTo>
                    <a:pt x="7" y="51"/>
                    <a:pt x="0" y="81"/>
                    <a:pt x="0" y="84"/>
                  </a:cubicBezTo>
                  <a:cubicBezTo>
                    <a:pt x="0" y="90"/>
                    <a:pt x="7" y="90"/>
                    <a:pt x="9" y="90"/>
                  </a:cubicBezTo>
                  <a:cubicBezTo>
                    <a:pt x="18" y="90"/>
                    <a:pt x="18" y="88"/>
                    <a:pt x="22" y="75"/>
                  </a:cubicBezTo>
                  <a:cubicBezTo>
                    <a:pt x="29" y="42"/>
                    <a:pt x="40" y="15"/>
                    <a:pt x="62" y="15"/>
                  </a:cubicBezTo>
                  <a:cubicBezTo>
                    <a:pt x="75" y="15"/>
                    <a:pt x="79" y="26"/>
                    <a:pt x="79" y="42"/>
                  </a:cubicBezTo>
                  <a:cubicBezTo>
                    <a:pt x="79" y="53"/>
                    <a:pt x="75" y="73"/>
                    <a:pt x="70" y="88"/>
                  </a:cubicBezTo>
                  <a:cubicBezTo>
                    <a:pt x="66" y="101"/>
                    <a:pt x="62" y="125"/>
                    <a:pt x="57" y="136"/>
                  </a:cubicBezTo>
                  <a:lnTo>
                    <a:pt x="42" y="207"/>
                  </a:lnTo>
                  <a:cubicBezTo>
                    <a:pt x="40" y="213"/>
                    <a:pt x="35" y="227"/>
                    <a:pt x="35" y="229"/>
                  </a:cubicBezTo>
                  <a:cubicBezTo>
                    <a:pt x="35" y="240"/>
                    <a:pt x="46" y="246"/>
                    <a:pt x="53" y="246"/>
                  </a:cubicBezTo>
                  <a:cubicBezTo>
                    <a:pt x="64" y="246"/>
                    <a:pt x="73" y="240"/>
                    <a:pt x="75" y="233"/>
                  </a:cubicBezTo>
                  <a:cubicBezTo>
                    <a:pt x="77" y="229"/>
                    <a:pt x="81" y="211"/>
                    <a:pt x="86" y="200"/>
                  </a:cubicBezTo>
                  <a:cubicBezTo>
                    <a:pt x="88" y="189"/>
                    <a:pt x="95" y="165"/>
                    <a:pt x="97" y="152"/>
                  </a:cubicBezTo>
                  <a:cubicBezTo>
                    <a:pt x="99" y="139"/>
                    <a:pt x="103" y="128"/>
                    <a:pt x="106" y="114"/>
                  </a:cubicBezTo>
                  <a:cubicBezTo>
                    <a:pt x="112" y="92"/>
                    <a:pt x="112" y="88"/>
                    <a:pt x="130" y="66"/>
                  </a:cubicBezTo>
                  <a:cubicBezTo>
                    <a:pt x="143" y="44"/>
                    <a:pt x="169" y="15"/>
                    <a:pt x="211" y="15"/>
                  </a:cubicBezTo>
                  <a:cubicBezTo>
                    <a:pt x="242" y="15"/>
                    <a:pt x="242" y="44"/>
                    <a:pt x="242" y="53"/>
                  </a:cubicBezTo>
                  <a:cubicBezTo>
                    <a:pt x="242" y="68"/>
                    <a:pt x="240" y="75"/>
                    <a:pt x="233" y="10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2" name="Freeform: Shape 261">
              <a:extLst>
                <a:ext uri="{FF2B5EF4-FFF2-40B4-BE49-F238E27FC236}">
                  <a16:creationId xmlns:a16="http://schemas.microsoft.com/office/drawing/2014/main" id="{836DC0E0-C545-4F4E-B559-B54BB55DD12E}"/>
                </a:ext>
              </a:extLst>
            </p:cNvPr>
            <p:cNvSpPr/>
            <p:nvPr/>
          </p:nvSpPr>
          <p:spPr>
            <a:xfrm>
              <a:off x="7033320" y="3088080"/>
              <a:ext cx="371159" cy="390240"/>
            </a:xfrm>
            <a:custGeom>
              <a:avLst/>
              <a:gdLst/>
              <a:ahLst/>
              <a:cxnLst>
                <a:cxn ang="3cd4">
                  <a:pos x="hc" y="t"/>
                </a:cxn>
                <a:cxn ang="cd2">
                  <a:pos x="l" y="vc"/>
                </a:cxn>
                <a:cxn ang="cd4">
                  <a:pos x="hc" y="b"/>
                </a:cxn>
                <a:cxn ang="0">
                  <a:pos x="r" y="vc"/>
                </a:cxn>
              </a:cxnLst>
              <a:rect l="l" t="t" r="r" b="b"/>
              <a:pathLst>
                <a:path w="1032" h="1085">
                  <a:moveTo>
                    <a:pt x="937" y="1085"/>
                  </a:moveTo>
                  <a:lnTo>
                    <a:pt x="1032" y="836"/>
                  </a:lnTo>
                  <a:lnTo>
                    <a:pt x="1012" y="836"/>
                  </a:lnTo>
                  <a:cubicBezTo>
                    <a:pt x="981" y="917"/>
                    <a:pt x="900" y="970"/>
                    <a:pt x="810" y="992"/>
                  </a:cubicBezTo>
                  <a:cubicBezTo>
                    <a:pt x="794" y="997"/>
                    <a:pt x="717" y="1016"/>
                    <a:pt x="570" y="1016"/>
                  </a:cubicBezTo>
                  <a:lnTo>
                    <a:pt x="101" y="1016"/>
                  </a:lnTo>
                  <a:lnTo>
                    <a:pt x="497" y="554"/>
                  </a:lnTo>
                  <a:cubicBezTo>
                    <a:pt x="502" y="548"/>
                    <a:pt x="504" y="546"/>
                    <a:pt x="504" y="543"/>
                  </a:cubicBezTo>
                  <a:cubicBezTo>
                    <a:pt x="504" y="541"/>
                    <a:pt x="504" y="539"/>
                    <a:pt x="497" y="530"/>
                  </a:cubicBezTo>
                  <a:lnTo>
                    <a:pt x="136" y="37"/>
                  </a:lnTo>
                  <a:lnTo>
                    <a:pt x="561" y="37"/>
                  </a:lnTo>
                  <a:cubicBezTo>
                    <a:pt x="667" y="37"/>
                    <a:pt x="737" y="48"/>
                    <a:pt x="744" y="51"/>
                  </a:cubicBezTo>
                  <a:cubicBezTo>
                    <a:pt x="785" y="55"/>
                    <a:pt x="851" y="68"/>
                    <a:pt x="913" y="108"/>
                  </a:cubicBezTo>
                  <a:cubicBezTo>
                    <a:pt x="933" y="121"/>
                    <a:pt x="986" y="154"/>
                    <a:pt x="1012" y="218"/>
                  </a:cubicBezTo>
                  <a:lnTo>
                    <a:pt x="1032" y="218"/>
                  </a:lnTo>
                  <a:lnTo>
                    <a:pt x="937" y="0"/>
                  </a:lnTo>
                  <a:lnTo>
                    <a:pt x="22" y="0"/>
                  </a:lnTo>
                  <a:cubicBezTo>
                    <a:pt x="4" y="0"/>
                    <a:pt x="2" y="0"/>
                    <a:pt x="0" y="4"/>
                  </a:cubicBezTo>
                  <a:cubicBezTo>
                    <a:pt x="0" y="9"/>
                    <a:pt x="0" y="22"/>
                    <a:pt x="0" y="31"/>
                  </a:cubicBezTo>
                  <a:lnTo>
                    <a:pt x="409" y="592"/>
                  </a:lnTo>
                  <a:lnTo>
                    <a:pt x="9" y="1063"/>
                  </a:lnTo>
                  <a:cubicBezTo>
                    <a:pt x="0" y="1071"/>
                    <a:pt x="0" y="1076"/>
                    <a:pt x="0" y="1076"/>
                  </a:cubicBezTo>
                  <a:cubicBezTo>
                    <a:pt x="0" y="1085"/>
                    <a:pt x="9" y="1085"/>
                    <a:pt x="22" y="108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3" name="Freeform: Shape 262">
              <a:extLst>
                <a:ext uri="{FF2B5EF4-FFF2-40B4-BE49-F238E27FC236}">
                  <a16:creationId xmlns:a16="http://schemas.microsoft.com/office/drawing/2014/main" id="{669D72B9-F2C0-47A2-8126-A22DA77996BF}"/>
                </a:ext>
              </a:extLst>
            </p:cNvPr>
            <p:cNvSpPr/>
            <p:nvPr/>
          </p:nvSpPr>
          <p:spPr>
            <a:xfrm>
              <a:off x="7047360" y="355212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30"/>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4" name="Freeform: Shape 263">
              <a:extLst>
                <a:ext uri="{FF2B5EF4-FFF2-40B4-BE49-F238E27FC236}">
                  <a16:creationId xmlns:a16="http://schemas.microsoft.com/office/drawing/2014/main" id="{74C9CE1C-2C0D-4FDD-AF87-81D446EBB2ED}"/>
                </a:ext>
              </a:extLst>
            </p:cNvPr>
            <p:cNvSpPr/>
            <p:nvPr/>
          </p:nvSpPr>
          <p:spPr>
            <a:xfrm>
              <a:off x="7129800" y="3605760"/>
              <a:ext cx="143640" cy="52560"/>
            </a:xfrm>
            <a:custGeom>
              <a:avLst/>
              <a:gdLst/>
              <a:ahLst/>
              <a:cxnLst>
                <a:cxn ang="3cd4">
                  <a:pos x="hc" y="t"/>
                </a:cxn>
                <a:cxn ang="cd2">
                  <a:pos x="l" y="vc"/>
                </a:cxn>
                <a:cxn ang="cd4">
                  <a:pos x="hc" y="b"/>
                </a:cxn>
                <a:cxn ang="0">
                  <a:pos x="r" y="vc"/>
                </a:cxn>
              </a:cxnLst>
              <a:rect l="l" t="t" r="r" b="b"/>
              <a:pathLst>
                <a:path w="400" h="147">
                  <a:moveTo>
                    <a:pt x="381" y="26"/>
                  </a:moveTo>
                  <a:cubicBezTo>
                    <a:pt x="387" y="26"/>
                    <a:pt x="400" y="26"/>
                    <a:pt x="400" y="13"/>
                  </a:cubicBezTo>
                  <a:cubicBezTo>
                    <a:pt x="400" y="0"/>
                    <a:pt x="387" y="0"/>
                    <a:pt x="381" y="0"/>
                  </a:cubicBezTo>
                  <a:lnTo>
                    <a:pt x="20" y="0"/>
                  </a:lnTo>
                  <a:cubicBezTo>
                    <a:pt x="13" y="0"/>
                    <a:pt x="0" y="0"/>
                    <a:pt x="0" y="13"/>
                  </a:cubicBezTo>
                  <a:cubicBezTo>
                    <a:pt x="0" y="26"/>
                    <a:pt x="13" y="26"/>
                    <a:pt x="20" y="26"/>
                  </a:cubicBezTo>
                  <a:close/>
                  <a:moveTo>
                    <a:pt x="381" y="147"/>
                  </a:moveTo>
                  <a:cubicBezTo>
                    <a:pt x="387" y="147"/>
                    <a:pt x="400" y="147"/>
                    <a:pt x="400" y="134"/>
                  </a:cubicBezTo>
                  <a:cubicBezTo>
                    <a:pt x="400" y="121"/>
                    <a:pt x="387" y="121"/>
                    <a:pt x="381" y="121"/>
                  </a:cubicBezTo>
                  <a:lnTo>
                    <a:pt x="20" y="121"/>
                  </a:lnTo>
                  <a:cubicBezTo>
                    <a:pt x="13" y="121"/>
                    <a:pt x="0" y="121"/>
                    <a:pt x="0" y="134"/>
                  </a:cubicBezTo>
                  <a:cubicBezTo>
                    <a:pt x="0" y="147"/>
                    <a:pt x="13" y="147"/>
                    <a:pt x="20" y="14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5" name="Freeform: Shape 264">
              <a:extLst>
                <a:ext uri="{FF2B5EF4-FFF2-40B4-BE49-F238E27FC236}">
                  <a16:creationId xmlns:a16="http://schemas.microsoft.com/office/drawing/2014/main" id="{95E00AC3-DACB-4B54-92B8-9A150EBD5894}"/>
                </a:ext>
              </a:extLst>
            </p:cNvPr>
            <p:cNvSpPr/>
            <p:nvPr/>
          </p:nvSpPr>
          <p:spPr>
            <a:xfrm>
              <a:off x="7308000" y="355212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6" name="Freeform: Shape 265">
              <a:extLst>
                <a:ext uri="{FF2B5EF4-FFF2-40B4-BE49-F238E27FC236}">
                  <a16:creationId xmlns:a16="http://schemas.microsoft.com/office/drawing/2014/main" id="{6B24C1DF-6BA4-4E63-9234-F8987652BE04}"/>
                </a:ext>
              </a:extLst>
            </p:cNvPr>
            <p:cNvSpPr/>
            <p:nvPr/>
          </p:nvSpPr>
          <p:spPr>
            <a:xfrm>
              <a:off x="749880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7" name="Freeform: Shape 266">
              <a:extLst>
                <a:ext uri="{FF2B5EF4-FFF2-40B4-BE49-F238E27FC236}">
                  <a16:creationId xmlns:a16="http://schemas.microsoft.com/office/drawing/2014/main" id="{9A101AE0-8A3D-4187-91F3-D3207D68109B}"/>
                </a:ext>
              </a:extLst>
            </p:cNvPr>
            <p:cNvSpPr/>
            <p:nvPr/>
          </p:nvSpPr>
          <p:spPr>
            <a:xfrm>
              <a:off x="757584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8" name="Freeform: Shape 267">
              <a:extLst>
                <a:ext uri="{FF2B5EF4-FFF2-40B4-BE49-F238E27FC236}">
                  <a16:creationId xmlns:a16="http://schemas.microsoft.com/office/drawing/2014/main" id="{525212C1-369A-48F0-980B-3C6AD9366CC8}"/>
                </a:ext>
              </a:extLst>
            </p:cNvPr>
            <p:cNvSpPr/>
            <p:nvPr/>
          </p:nvSpPr>
          <p:spPr>
            <a:xfrm>
              <a:off x="7630200" y="3226680"/>
              <a:ext cx="123120" cy="127800"/>
            </a:xfrm>
            <a:custGeom>
              <a:avLst/>
              <a:gdLst/>
              <a:ahLst/>
              <a:cxnLst>
                <a:cxn ang="3cd4">
                  <a:pos x="hc" y="t"/>
                </a:cxn>
                <a:cxn ang="cd2">
                  <a:pos x="l" y="vc"/>
                </a:cxn>
                <a:cxn ang="cd4">
                  <a:pos x="hc" y="b"/>
                </a:cxn>
                <a:cxn ang="0">
                  <a:pos x="r" y="vc"/>
                </a:cxn>
              </a:cxnLst>
              <a:rect l="l" t="t" r="r" b="b"/>
              <a:pathLst>
                <a:path w="343" h="356">
                  <a:moveTo>
                    <a:pt x="251" y="35"/>
                  </a:moveTo>
                  <a:cubicBezTo>
                    <a:pt x="238" y="48"/>
                    <a:pt x="235" y="64"/>
                    <a:pt x="235" y="73"/>
                  </a:cubicBezTo>
                  <a:cubicBezTo>
                    <a:pt x="235" y="106"/>
                    <a:pt x="262" y="121"/>
                    <a:pt x="284" y="121"/>
                  </a:cubicBezTo>
                  <a:cubicBezTo>
                    <a:pt x="308" y="121"/>
                    <a:pt x="332" y="103"/>
                    <a:pt x="332" y="73"/>
                  </a:cubicBezTo>
                  <a:cubicBezTo>
                    <a:pt x="332" y="4"/>
                    <a:pt x="242" y="0"/>
                    <a:pt x="196" y="0"/>
                  </a:cubicBezTo>
                  <a:cubicBezTo>
                    <a:pt x="57" y="0"/>
                    <a:pt x="0" y="90"/>
                    <a:pt x="0" y="180"/>
                  </a:cubicBezTo>
                  <a:cubicBezTo>
                    <a:pt x="0" y="284"/>
                    <a:pt x="73" y="356"/>
                    <a:pt x="194" y="356"/>
                  </a:cubicBezTo>
                  <a:cubicBezTo>
                    <a:pt x="319" y="356"/>
                    <a:pt x="343" y="266"/>
                    <a:pt x="343" y="262"/>
                  </a:cubicBezTo>
                  <a:cubicBezTo>
                    <a:pt x="343" y="251"/>
                    <a:pt x="332" y="251"/>
                    <a:pt x="323" y="251"/>
                  </a:cubicBezTo>
                  <a:cubicBezTo>
                    <a:pt x="310" y="251"/>
                    <a:pt x="308" y="253"/>
                    <a:pt x="306" y="262"/>
                  </a:cubicBezTo>
                  <a:cubicBezTo>
                    <a:pt x="284" y="310"/>
                    <a:pt x="246" y="326"/>
                    <a:pt x="207" y="326"/>
                  </a:cubicBezTo>
                  <a:cubicBezTo>
                    <a:pt x="99" y="326"/>
                    <a:pt x="99" y="211"/>
                    <a:pt x="99" y="176"/>
                  </a:cubicBezTo>
                  <a:cubicBezTo>
                    <a:pt x="99" y="132"/>
                    <a:pt x="99" y="31"/>
                    <a:pt x="200" y="31"/>
                  </a:cubicBezTo>
                  <a:cubicBezTo>
                    <a:pt x="227" y="31"/>
                    <a:pt x="240" y="33"/>
                    <a:pt x="251" y="3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69" name="Freeform: Shape 268">
              <a:extLst>
                <a:ext uri="{FF2B5EF4-FFF2-40B4-BE49-F238E27FC236}">
                  <a16:creationId xmlns:a16="http://schemas.microsoft.com/office/drawing/2014/main" id="{5F8C4C06-7769-4B67-90FE-3D34B3780B0D}"/>
                </a:ext>
              </a:extLst>
            </p:cNvPr>
            <p:cNvSpPr/>
            <p:nvPr/>
          </p:nvSpPr>
          <p:spPr>
            <a:xfrm>
              <a:off x="7770599" y="3265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0" name="Freeform: Shape 269">
              <a:extLst>
                <a:ext uri="{FF2B5EF4-FFF2-40B4-BE49-F238E27FC236}">
                  <a16:creationId xmlns:a16="http://schemas.microsoft.com/office/drawing/2014/main" id="{030148CB-CCB0-4273-B35E-7C39BC46D9C0}"/>
                </a:ext>
              </a:extLst>
            </p:cNvPr>
            <p:cNvSpPr/>
            <p:nvPr/>
          </p:nvSpPr>
          <p:spPr>
            <a:xfrm>
              <a:off x="788760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1" name="Freeform: Shape 270">
              <a:extLst>
                <a:ext uri="{FF2B5EF4-FFF2-40B4-BE49-F238E27FC236}">
                  <a16:creationId xmlns:a16="http://schemas.microsoft.com/office/drawing/2014/main" id="{146761AB-165C-460E-9865-E1A5CD1EC196}"/>
                </a:ext>
              </a:extLst>
            </p:cNvPr>
            <p:cNvSpPr/>
            <p:nvPr/>
          </p:nvSpPr>
          <p:spPr>
            <a:xfrm>
              <a:off x="7964640" y="3144239"/>
              <a:ext cx="11520" cy="278280"/>
            </a:xfrm>
            <a:custGeom>
              <a:avLst/>
              <a:gdLst/>
              <a:ahLst/>
              <a:cxnLst>
                <a:cxn ang="3cd4">
                  <a:pos x="hc" y="t"/>
                </a:cxn>
                <a:cxn ang="cd2">
                  <a:pos x="l" y="vc"/>
                </a:cxn>
                <a:cxn ang="cd4">
                  <a:pos x="hc" y="b"/>
                </a:cxn>
                <a:cxn ang="0">
                  <a:pos x="r" y="vc"/>
                </a:cxn>
              </a:cxnLst>
              <a:rect l="l" t="t" r="r" b="b"/>
              <a:pathLst>
                <a:path w="33" h="774">
                  <a:moveTo>
                    <a:pt x="33" y="29"/>
                  </a:moveTo>
                  <a:cubicBezTo>
                    <a:pt x="33" y="13"/>
                    <a:pt x="33" y="0"/>
                    <a:pt x="18" y="0"/>
                  </a:cubicBezTo>
                  <a:cubicBezTo>
                    <a:pt x="0" y="0"/>
                    <a:pt x="0" y="13"/>
                    <a:pt x="0" y="29"/>
                  </a:cubicBezTo>
                  <a:lnTo>
                    <a:pt x="0" y="748"/>
                  </a:lnTo>
                  <a:cubicBezTo>
                    <a:pt x="0" y="761"/>
                    <a:pt x="0" y="774"/>
                    <a:pt x="18" y="774"/>
                  </a:cubicBezTo>
                  <a:cubicBezTo>
                    <a:pt x="33" y="774"/>
                    <a:pt x="33" y="761"/>
                    <a:pt x="33" y="7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2" name="Freeform: Shape 271">
              <a:extLst>
                <a:ext uri="{FF2B5EF4-FFF2-40B4-BE49-F238E27FC236}">
                  <a16:creationId xmlns:a16="http://schemas.microsoft.com/office/drawing/2014/main" id="{D092A1EC-42CF-4562-ABB6-8D291B589556}"/>
                </a:ext>
              </a:extLst>
            </p:cNvPr>
            <p:cNvSpPr/>
            <p:nvPr/>
          </p:nvSpPr>
          <p:spPr>
            <a:xfrm>
              <a:off x="8029440" y="3265200"/>
              <a:ext cx="71640" cy="129600"/>
            </a:xfrm>
            <a:custGeom>
              <a:avLst/>
              <a:gdLst/>
              <a:ahLst/>
              <a:cxnLst>
                <a:cxn ang="3cd4">
                  <a:pos x="hc" y="t"/>
                </a:cxn>
                <a:cxn ang="cd2">
                  <a:pos x="l" y="vc"/>
                </a:cxn>
                <a:cxn ang="cd4">
                  <a:pos x="hc" y="b"/>
                </a:cxn>
                <a:cxn ang="0">
                  <a:pos x="r" y="vc"/>
                </a:cxn>
              </a:cxnLst>
              <a:rect l="l" t="t" r="r" b="b"/>
              <a:pathLst>
                <a:path w="200" h="361">
                  <a:moveTo>
                    <a:pt x="123" y="15"/>
                  </a:moveTo>
                  <a:cubicBezTo>
                    <a:pt x="123" y="0"/>
                    <a:pt x="123" y="0"/>
                    <a:pt x="108" y="0"/>
                  </a:cubicBezTo>
                  <a:cubicBezTo>
                    <a:pt x="73" y="35"/>
                    <a:pt x="22" y="35"/>
                    <a:pt x="0" y="35"/>
                  </a:cubicBezTo>
                  <a:lnTo>
                    <a:pt x="0" y="55"/>
                  </a:lnTo>
                  <a:cubicBezTo>
                    <a:pt x="13" y="55"/>
                    <a:pt x="48" y="55"/>
                    <a:pt x="79" y="40"/>
                  </a:cubicBezTo>
                  <a:lnTo>
                    <a:pt x="79" y="317"/>
                  </a:lnTo>
                  <a:cubicBezTo>
                    <a:pt x="79" y="334"/>
                    <a:pt x="79" y="341"/>
                    <a:pt x="24" y="341"/>
                  </a:cubicBezTo>
                  <a:lnTo>
                    <a:pt x="4" y="341"/>
                  </a:lnTo>
                  <a:lnTo>
                    <a:pt x="4" y="361"/>
                  </a:lnTo>
                  <a:cubicBezTo>
                    <a:pt x="13" y="361"/>
                    <a:pt x="81" y="359"/>
                    <a:pt x="101" y="359"/>
                  </a:cubicBezTo>
                  <a:cubicBezTo>
                    <a:pt x="119" y="359"/>
                    <a:pt x="187" y="361"/>
                    <a:pt x="200" y="361"/>
                  </a:cubicBezTo>
                  <a:lnTo>
                    <a:pt x="200" y="341"/>
                  </a:lnTo>
                  <a:lnTo>
                    <a:pt x="178" y="341"/>
                  </a:lnTo>
                  <a:cubicBezTo>
                    <a:pt x="123" y="341"/>
                    <a:pt x="123" y="334"/>
                    <a:pt x="123" y="31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3" name="Freeform: Shape 272">
              <a:extLst>
                <a:ext uri="{FF2B5EF4-FFF2-40B4-BE49-F238E27FC236}">
                  <a16:creationId xmlns:a16="http://schemas.microsoft.com/office/drawing/2014/main" id="{3BFAC0C4-9E03-4FBC-9FCF-C7751503D6EF}"/>
                </a:ext>
              </a:extLst>
            </p:cNvPr>
            <p:cNvSpPr/>
            <p:nvPr/>
          </p:nvSpPr>
          <p:spPr>
            <a:xfrm>
              <a:off x="6329160" y="3929040"/>
              <a:ext cx="91440" cy="127800"/>
            </a:xfrm>
            <a:custGeom>
              <a:avLst/>
              <a:gdLst/>
              <a:ahLst/>
              <a:cxnLst>
                <a:cxn ang="3cd4">
                  <a:pos x="hc" y="t"/>
                </a:cxn>
                <a:cxn ang="cd2">
                  <a:pos x="l" y="vc"/>
                </a:cxn>
                <a:cxn ang="cd4">
                  <a:pos x="hc" y="b"/>
                </a:cxn>
                <a:cxn ang="0">
                  <a:pos x="r" y="vc"/>
                </a:cxn>
              </a:cxnLst>
              <a:rect l="l" t="t" r="r" b="b"/>
              <a:pathLst>
                <a:path w="255" h="356">
                  <a:moveTo>
                    <a:pt x="136" y="198"/>
                  </a:moveTo>
                  <a:cubicBezTo>
                    <a:pt x="154" y="200"/>
                    <a:pt x="218" y="213"/>
                    <a:pt x="218" y="268"/>
                  </a:cubicBezTo>
                  <a:cubicBezTo>
                    <a:pt x="218" y="308"/>
                    <a:pt x="191" y="341"/>
                    <a:pt x="130" y="341"/>
                  </a:cubicBezTo>
                  <a:cubicBezTo>
                    <a:pt x="64" y="341"/>
                    <a:pt x="35" y="295"/>
                    <a:pt x="22" y="229"/>
                  </a:cubicBezTo>
                  <a:cubicBezTo>
                    <a:pt x="20" y="220"/>
                    <a:pt x="18" y="216"/>
                    <a:pt x="11" y="216"/>
                  </a:cubicBezTo>
                  <a:cubicBezTo>
                    <a:pt x="0" y="216"/>
                    <a:pt x="0" y="222"/>
                    <a:pt x="0" y="235"/>
                  </a:cubicBezTo>
                  <a:lnTo>
                    <a:pt x="0" y="339"/>
                  </a:lnTo>
                  <a:cubicBezTo>
                    <a:pt x="0" y="352"/>
                    <a:pt x="0" y="356"/>
                    <a:pt x="9" y="356"/>
                  </a:cubicBezTo>
                  <a:cubicBezTo>
                    <a:pt x="13" y="356"/>
                    <a:pt x="13" y="356"/>
                    <a:pt x="29" y="341"/>
                  </a:cubicBezTo>
                  <a:cubicBezTo>
                    <a:pt x="29" y="341"/>
                    <a:pt x="29" y="339"/>
                    <a:pt x="44" y="323"/>
                  </a:cubicBezTo>
                  <a:cubicBezTo>
                    <a:pt x="77" y="356"/>
                    <a:pt x="112" y="356"/>
                    <a:pt x="130" y="356"/>
                  </a:cubicBezTo>
                  <a:cubicBezTo>
                    <a:pt x="220" y="356"/>
                    <a:pt x="255" y="306"/>
                    <a:pt x="255" y="249"/>
                  </a:cubicBezTo>
                  <a:cubicBezTo>
                    <a:pt x="255" y="207"/>
                    <a:pt x="231" y="185"/>
                    <a:pt x="222" y="176"/>
                  </a:cubicBezTo>
                  <a:cubicBezTo>
                    <a:pt x="196" y="150"/>
                    <a:pt x="167" y="143"/>
                    <a:pt x="134" y="139"/>
                  </a:cubicBezTo>
                  <a:cubicBezTo>
                    <a:pt x="90" y="130"/>
                    <a:pt x="37" y="119"/>
                    <a:pt x="37" y="75"/>
                  </a:cubicBezTo>
                  <a:cubicBezTo>
                    <a:pt x="37" y="46"/>
                    <a:pt x="57" y="15"/>
                    <a:pt x="125" y="15"/>
                  </a:cubicBezTo>
                  <a:cubicBezTo>
                    <a:pt x="211" y="15"/>
                    <a:pt x="213" y="86"/>
                    <a:pt x="216" y="108"/>
                  </a:cubicBezTo>
                  <a:cubicBezTo>
                    <a:pt x="218" y="117"/>
                    <a:pt x="224" y="117"/>
                    <a:pt x="224" y="117"/>
                  </a:cubicBezTo>
                  <a:cubicBezTo>
                    <a:pt x="235" y="117"/>
                    <a:pt x="235" y="112"/>
                    <a:pt x="235" y="97"/>
                  </a:cubicBezTo>
                  <a:lnTo>
                    <a:pt x="235" y="18"/>
                  </a:lnTo>
                  <a:cubicBezTo>
                    <a:pt x="235" y="4"/>
                    <a:pt x="235" y="0"/>
                    <a:pt x="227" y="0"/>
                  </a:cubicBezTo>
                  <a:cubicBezTo>
                    <a:pt x="222" y="0"/>
                    <a:pt x="222" y="0"/>
                    <a:pt x="211" y="9"/>
                  </a:cubicBezTo>
                  <a:cubicBezTo>
                    <a:pt x="209" y="13"/>
                    <a:pt x="200" y="20"/>
                    <a:pt x="198" y="22"/>
                  </a:cubicBezTo>
                  <a:cubicBezTo>
                    <a:pt x="169" y="0"/>
                    <a:pt x="136" y="0"/>
                    <a:pt x="125" y="0"/>
                  </a:cubicBezTo>
                  <a:cubicBezTo>
                    <a:pt x="29" y="0"/>
                    <a:pt x="0" y="53"/>
                    <a:pt x="0" y="95"/>
                  </a:cubicBezTo>
                  <a:cubicBezTo>
                    <a:pt x="0" y="123"/>
                    <a:pt x="13" y="145"/>
                    <a:pt x="33" y="163"/>
                  </a:cubicBezTo>
                  <a:cubicBezTo>
                    <a:pt x="59" y="183"/>
                    <a:pt x="81" y="187"/>
                    <a:pt x="136" y="19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4" name="Freeform: Shape 273">
              <a:extLst>
                <a:ext uri="{FF2B5EF4-FFF2-40B4-BE49-F238E27FC236}">
                  <a16:creationId xmlns:a16="http://schemas.microsoft.com/office/drawing/2014/main" id="{F6EB3147-9D77-4F8A-A4A0-3A2C937D4BCA}"/>
                </a:ext>
              </a:extLst>
            </p:cNvPr>
            <p:cNvSpPr/>
            <p:nvPr/>
          </p:nvSpPr>
          <p:spPr>
            <a:xfrm>
              <a:off x="6453359"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5" name="Freeform: Shape 274">
              <a:extLst>
                <a:ext uri="{FF2B5EF4-FFF2-40B4-BE49-F238E27FC236}">
                  <a16:creationId xmlns:a16="http://schemas.microsoft.com/office/drawing/2014/main" id="{687F85E4-2CA4-4907-98CF-A755C13B4560}"/>
                </a:ext>
              </a:extLst>
            </p:cNvPr>
            <p:cNvSpPr/>
            <p:nvPr/>
          </p:nvSpPr>
          <p:spPr>
            <a:xfrm>
              <a:off x="6511320" y="3882960"/>
              <a:ext cx="87480" cy="174600"/>
            </a:xfrm>
            <a:custGeom>
              <a:avLst/>
              <a:gdLst/>
              <a:ahLst/>
              <a:cxnLst>
                <a:cxn ang="3cd4">
                  <a:pos x="hc" y="t"/>
                </a:cxn>
                <a:cxn ang="cd2">
                  <a:pos x="l" y="vc"/>
                </a:cxn>
                <a:cxn ang="cd4">
                  <a:pos x="hc" y="b"/>
                </a:cxn>
                <a:cxn ang="0">
                  <a:pos x="r" y="vc"/>
                </a:cxn>
              </a:cxnLst>
              <a:rect l="l" t="t" r="r" b="b"/>
              <a:pathLst>
                <a:path w="244" h="486">
                  <a:moveTo>
                    <a:pt x="121" y="167"/>
                  </a:moveTo>
                  <a:lnTo>
                    <a:pt x="231" y="167"/>
                  </a:lnTo>
                  <a:lnTo>
                    <a:pt x="231" y="143"/>
                  </a:lnTo>
                  <a:lnTo>
                    <a:pt x="121" y="143"/>
                  </a:lnTo>
                  <a:lnTo>
                    <a:pt x="121" y="0"/>
                  </a:lnTo>
                  <a:lnTo>
                    <a:pt x="101" y="0"/>
                  </a:lnTo>
                  <a:cubicBezTo>
                    <a:pt x="99" y="64"/>
                    <a:pt x="77" y="147"/>
                    <a:pt x="0" y="150"/>
                  </a:cubicBezTo>
                  <a:lnTo>
                    <a:pt x="0" y="167"/>
                  </a:lnTo>
                  <a:lnTo>
                    <a:pt x="66" y="167"/>
                  </a:lnTo>
                  <a:lnTo>
                    <a:pt x="66" y="381"/>
                  </a:lnTo>
                  <a:cubicBezTo>
                    <a:pt x="66" y="477"/>
                    <a:pt x="139" y="486"/>
                    <a:pt x="167" y="486"/>
                  </a:cubicBezTo>
                  <a:cubicBezTo>
                    <a:pt x="222" y="486"/>
                    <a:pt x="244" y="431"/>
                    <a:pt x="244" y="381"/>
                  </a:cubicBezTo>
                  <a:lnTo>
                    <a:pt x="244" y="337"/>
                  </a:lnTo>
                  <a:lnTo>
                    <a:pt x="224" y="337"/>
                  </a:lnTo>
                  <a:lnTo>
                    <a:pt x="224" y="381"/>
                  </a:lnTo>
                  <a:cubicBezTo>
                    <a:pt x="224" y="438"/>
                    <a:pt x="200" y="466"/>
                    <a:pt x="172" y="466"/>
                  </a:cubicBezTo>
                  <a:cubicBezTo>
                    <a:pt x="121" y="466"/>
                    <a:pt x="121" y="396"/>
                    <a:pt x="121" y="38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6" name="Freeform: Shape 275">
              <a:extLst>
                <a:ext uri="{FF2B5EF4-FFF2-40B4-BE49-F238E27FC236}">
                  <a16:creationId xmlns:a16="http://schemas.microsoft.com/office/drawing/2014/main" id="{AE16D493-6741-4CF8-AFF0-876600143B76}"/>
                </a:ext>
              </a:extLst>
            </p:cNvPr>
            <p:cNvSpPr/>
            <p:nvPr/>
          </p:nvSpPr>
          <p:spPr>
            <a:xfrm>
              <a:off x="6638040" y="4024800"/>
              <a:ext cx="29880" cy="29880"/>
            </a:xfrm>
            <a:custGeom>
              <a:avLst/>
              <a:gdLst/>
              <a:ahLst/>
              <a:cxnLst>
                <a:cxn ang="3cd4">
                  <a:pos x="hc" y="t"/>
                </a:cxn>
                <a:cxn ang="cd2">
                  <a:pos x="l" y="vc"/>
                </a:cxn>
                <a:cxn ang="cd4">
                  <a:pos x="hc" y="b"/>
                </a:cxn>
                <a:cxn ang="0">
                  <a:pos x="r" y="vc"/>
                </a:cxn>
              </a:cxnLst>
              <a:rect l="l" t="t" r="r" b="b"/>
              <a:pathLst>
                <a:path w="84" h="84">
                  <a:moveTo>
                    <a:pt x="84" y="42"/>
                  </a:moveTo>
                  <a:cubicBezTo>
                    <a:pt x="84" y="20"/>
                    <a:pt x="66" y="0"/>
                    <a:pt x="42" y="0"/>
                  </a:cubicBezTo>
                  <a:cubicBezTo>
                    <a:pt x="20" y="0"/>
                    <a:pt x="0" y="20"/>
                    <a:pt x="0" y="42"/>
                  </a:cubicBezTo>
                  <a:cubicBezTo>
                    <a:pt x="0" y="66"/>
                    <a:pt x="20" y="84"/>
                    <a:pt x="42" y="84"/>
                  </a:cubicBezTo>
                  <a:cubicBezTo>
                    <a:pt x="66" y="84"/>
                    <a:pt x="84" y="66"/>
                    <a:pt x="84" y="4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7" name="Freeform: Shape 276">
              <a:extLst>
                <a:ext uri="{FF2B5EF4-FFF2-40B4-BE49-F238E27FC236}">
                  <a16:creationId xmlns:a16="http://schemas.microsoft.com/office/drawing/2014/main" id="{0447D482-1E8D-4027-B5B6-559BF17CF9E0}"/>
                </a:ext>
              </a:extLst>
            </p:cNvPr>
            <p:cNvSpPr/>
            <p:nvPr/>
          </p:nvSpPr>
          <p:spPr>
            <a:xfrm>
              <a:off x="6988680" y="3860279"/>
              <a:ext cx="142200" cy="197640"/>
            </a:xfrm>
            <a:custGeom>
              <a:avLst/>
              <a:gdLst/>
              <a:ahLst/>
              <a:cxnLst>
                <a:cxn ang="3cd4">
                  <a:pos x="hc" y="t"/>
                </a:cxn>
                <a:cxn ang="cd2">
                  <a:pos x="l" y="vc"/>
                </a:cxn>
                <a:cxn ang="cd4">
                  <a:pos x="hc" y="b"/>
                </a:cxn>
                <a:cxn ang="0">
                  <a:pos x="r" y="vc"/>
                </a:cxn>
              </a:cxnLst>
              <a:rect l="l" t="t" r="r" b="b"/>
              <a:pathLst>
                <a:path w="396" h="550">
                  <a:moveTo>
                    <a:pt x="262" y="220"/>
                  </a:moveTo>
                  <a:lnTo>
                    <a:pt x="150" y="196"/>
                  </a:lnTo>
                  <a:cubicBezTo>
                    <a:pt x="119" y="189"/>
                    <a:pt x="75" y="163"/>
                    <a:pt x="75" y="114"/>
                  </a:cubicBezTo>
                  <a:cubicBezTo>
                    <a:pt x="75" y="81"/>
                    <a:pt x="97" y="33"/>
                    <a:pt x="176" y="33"/>
                  </a:cubicBezTo>
                  <a:cubicBezTo>
                    <a:pt x="238" y="33"/>
                    <a:pt x="315" y="59"/>
                    <a:pt x="334" y="165"/>
                  </a:cubicBezTo>
                  <a:cubicBezTo>
                    <a:pt x="337" y="185"/>
                    <a:pt x="337" y="185"/>
                    <a:pt x="352" y="185"/>
                  </a:cubicBezTo>
                  <a:cubicBezTo>
                    <a:pt x="372" y="185"/>
                    <a:pt x="372" y="183"/>
                    <a:pt x="372" y="163"/>
                  </a:cubicBezTo>
                  <a:lnTo>
                    <a:pt x="372" y="22"/>
                  </a:lnTo>
                  <a:cubicBezTo>
                    <a:pt x="372" y="7"/>
                    <a:pt x="372" y="0"/>
                    <a:pt x="359" y="0"/>
                  </a:cubicBezTo>
                  <a:cubicBezTo>
                    <a:pt x="352" y="0"/>
                    <a:pt x="350" y="0"/>
                    <a:pt x="343" y="9"/>
                  </a:cubicBezTo>
                  <a:lnTo>
                    <a:pt x="308" y="42"/>
                  </a:lnTo>
                  <a:cubicBezTo>
                    <a:pt x="262" y="7"/>
                    <a:pt x="211" y="0"/>
                    <a:pt x="174" y="0"/>
                  </a:cubicBezTo>
                  <a:cubicBezTo>
                    <a:pt x="55" y="0"/>
                    <a:pt x="0" y="75"/>
                    <a:pt x="0" y="156"/>
                  </a:cubicBezTo>
                  <a:cubicBezTo>
                    <a:pt x="0" y="207"/>
                    <a:pt x="26" y="242"/>
                    <a:pt x="42" y="260"/>
                  </a:cubicBezTo>
                  <a:cubicBezTo>
                    <a:pt x="79" y="297"/>
                    <a:pt x="106" y="304"/>
                    <a:pt x="191" y="321"/>
                  </a:cubicBezTo>
                  <a:cubicBezTo>
                    <a:pt x="260" y="337"/>
                    <a:pt x="273" y="339"/>
                    <a:pt x="290" y="354"/>
                  </a:cubicBezTo>
                  <a:cubicBezTo>
                    <a:pt x="301" y="367"/>
                    <a:pt x="321" y="387"/>
                    <a:pt x="321" y="422"/>
                  </a:cubicBezTo>
                  <a:cubicBezTo>
                    <a:pt x="321" y="460"/>
                    <a:pt x="301" y="513"/>
                    <a:pt x="220" y="513"/>
                  </a:cubicBezTo>
                  <a:cubicBezTo>
                    <a:pt x="161" y="513"/>
                    <a:pt x="42" y="497"/>
                    <a:pt x="37" y="383"/>
                  </a:cubicBezTo>
                  <a:cubicBezTo>
                    <a:pt x="35" y="367"/>
                    <a:pt x="35" y="363"/>
                    <a:pt x="18" y="363"/>
                  </a:cubicBezTo>
                  <a:cubicBezTo>
                    <a:pt x="0" y="363"/>
                    <a:pt x="0" y="370"/>
                    <a:pt x="0" y="387"/>
                  </a:cubicBezTo>
                  <a:lnTo>
                    <a:pt x="0" y="528"/>
                  </a:lnTo>
                  <a:cubicBezTo>
                    <a:pt x="0" y="543"/>
                    <a:pt x="0" y="550"/>
                    <a:pt x="13" y="550"/>
                  </a:cubicBezTo>
                  <a:cubicBezTo>
                    <a:pt x="22" y="550"/>
                    <a:pt x="22" y="548"/>
                    <a:pt x="29" y="543"/>
                  </a:cubicBezTo>
                  <a:lnTo>
                    <a:pt x="64" y="506"/>
                  </a:lnTo>
                  <a:cubicBezTo>
                    <a:pt x="117" y="546"/>
                    <a:pt x="189" y="550"/>
                    <a:pt x="220" y="550"/>
                  </a:cubicBezTo>
                  <a:cubicBezTo>
                    <a:pt x="348" y="550"/>
                    <a:pt x="396" y="462"/>
                    <a:pt x="396" y="383"/>
                  </a:cubicBezTo>
                  <a:cubicBezTo>
                    <a:pt x="396" y="297"/>
                    <a:pt x="334" y="235"/>
                    <a:pt x="262" y="22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8" name="Freeform: Shape 277">
              <a:extLst>
                <a:ext uri="{FF2B5EF4-FFF2-40B4-BE49-F238E27FC236}">
                  <a16:creationId xmlns:a16="http://schemas.microsoft.com/office/drawing/2014/main" id="{CC42753C-AA41-4DCE-A45F-FCC4321EAA48}"/>
                </a:ext>
              </a:extLst>
            </p:cNvPr>
            <p:cNvSpPr/>
            <p:nvPr/>
          </p:nvSpPr>
          <p:spPr>
            <a:xfrm>
              <a:off x="714816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9" name="Freeform: Shape 278">
              <a:extLst>
                <a:ext uri="{FF2B5EF4-FFF2-40B4-BE49-F238E27FC236}">
                  <a16:creationId xmlns:a16="http://schemas.microsoft.com/office/drawing/2014/main" id="{00378650-D6F5-492C-AAA2-EB8031D6A791}"/>
                </a:ext>
              </a:extLst>
            </p:cNvPr>
            <p:cNvSpPr/>
            <p:nvPr/>
          </p:nvSpPr>
          <p:spPr>
            <a:xfrm>
              <a:off x="7275600" y="3929040"/>
              <a:ext cx="157320" cy="179280"/>
            </a:xfrm>
            <a:custGeom>
              <a:avLst/>
              <a:gdLst/>
              <a:ahLst/>
              <a:cxnLst>
                <a:cxn ang="3cd4">
                  <a:pos x="hc" y="t"/>
                </a:cxn>
                <a:cxn ang="cd2">
                  <a:pos x="l" y="vc"/>
                </a:cxn>
                <a:cxn ang="cd4">
                  <a:pos x="hc" y="b"/>
                </a:cxn>
                <a:cxn ang="0">
                  <a:pos x="r" y="vc"/>
                </a:cxn>
              </a:cxnLst>
              <a:rect l="l" t="t" r="r" b="b"/>
              <a:pathLst>
                <a:path w="438" h="499">
                  <a:moveTo>
                    <a:pt x="143" y="95"/>
                  </a:moveTo>
                  <a:cubicBezTo>
                    <a:pt x="143" y="79"/>
                    <a:pt x="143" y="79"/>
                    <a:pt x="154" y="68"/>
                  </a:cubicBezTo>
                  <a:cubicBezTo>
                    <a:pt x="185" y="35"/>
                    <a:pt x="224" y="31"/>
                    <a:pt x="242" y="31"/>
                  </a:cubicBezTo>
                  <a:cubicBezTo>
                    <a:pt x="295" y="31"/>
                    <a:pt x="339" y="79"/>
                    <a:pt x="339" y="176"/>
                  </a:cubicBezTo>
                  <a:cubicBezTo>
                    <a:pt x="339" y="286"/>
                    <a:pt x="284" y="326"/>
                    <a:pt x="233" y="326"/>
                  </a:cubicBezTo>
                  <a:cubicBezTo>
                    <a:pt x="222" y="326"/>
                    <a:pt x="185" y="326"/>
                    <a:pt x="152" y="284"/>
                  </a:cubicBezTo>
                  <a:cubicBezTo>
                    <a:pt x="143" y="275"/>
                    <a:pt x="143" y="273"/>
                    <a:pt x="143" y="260"/>
                  </a:cubicBezTo>
                  <a:close/>
                  <a:moveTo>
                    <a:pt x="143" y="319"/>
                  </a:moveTo>
                  <a:cubicBezTo>
                    <a:pt x="176" y="345"/>
                    <a:pt x="209" y="354"/>
                    <a:pt x="242" y="354"/>
                  </a:cubicBezTo>
                  <a:cubicBezTo>
                    <a:pt x="359" y="354"/>
                    <a:pt x="438" y="284"/>
                    <a:pt x="438" y="176"/>
                  </a:cubicBezTo>
                  <a:cubicBezTo>
                    <a:pt x="438" y="73"/>
                    <a:pt x="367" y="0"/>
                    <a:pt x="255" y="0"/>
                  </a:cubicBezTo>
                  <a:cubicBezTo>
                    <a:pt x="196" y="0"/>
                    <a:pt x="156" y="24"/>
                    <a:pt x="139" y="37"/>
                  </a:cubicBezTo>
                  <a:lnTo>
                    <a:pt x="139" y="0"/>
                  </a:lnTo>
                  <a:lnTo>
                    <a:pt x="0" y="7"/>
                  </a:lnTo>
                  <a:lnTo>
                    <a:pt x="0" y="42"/>
                  </a:lnTo>
                  <a:cubicBezTo>
                    <a:pt x="48" y="42"/>
                    <a:pt x="53" y="42"/>
                    <a:pt x="53" y="73"/>
                  </a:cubicBezTo>
                  <a:lnTo>
                    <a:pt x="53" y="464"/>
                  </a:lnTo>
                  <a:lnTo>
                    <a:pt x="0" y="464"/>
                  </a:lnTo>
                  <a:lnTo>
                    <a:pt x="0" y="499"/>
                  </a:lnTo>
                  <a:cubicBezTo>
                    <a:pt x="22" y="499"/>
                    <a:pt x="68" y="497"/>
                    <a:pt x="99" y="497"/>
                  </a:cubicBezTo>
                  <a:cubicBezTo>
                    <a:pt x="128" y="497"/>
                    <a:pt x="174" y="499"/>
                    <a:pt x="196" y="499"/>
                  </a:cubicBezTo>
                  <a:lnTo>
                    <a:pt x="196" y="464"/>
                  </a:lnTo>
                  <a:lnTo>
                    <a:pt x="143" y="464"/>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0" name="Freeform: Shape 279">
              <a:extLst>
                <a:ext uri="{FF2B5EF4-FFF2-40B4-BE49-F238E27FC236}">
                  <a16:creationId xmlns:a16="http://schemas.microsoft.com/office/drawing/2014/main" id="{BD607FE6-A90C-44D9-AD9B-D552F53EF7E2}"/>
                </a:ext>
              </a:extLst>
            </p:cNvPr>
            <p:cNvSpPr/>
            <p:nvPr/>
          </p:nvSpPr>
          <p:spPr>
            <a:xfrm>
              <a:off x="745128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7"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1" name="Freeform: Shape 280">
              <a:extLst>
                <a:ext uri="{FF2B5EF4-FFF2-40B4-BE49-F238E27FC236}">
                  <a16:creationId xmlns:a16="http://schemas.microsoft.com/office/drawing/2014/main" id="{06FF658D-E13E-4DA1-91D1-1F5A9360A19B}"/>
                </a:ext>
              </a:extLst>
            </p:cNvPr>
            <p:cNvSpPr/>
            <p:nvPr/>
          </p:nvSpPr>
          <p:spPr>
            <a:xfrm>
              <a:off x="7620120" y="3979080"/>
              <a:ext cx="170640" cy="11520"/>
            </a:xfrm>
            <a:custGeom>
              <a:avLst/>
              <a:gdLst/>
              <a:ahLst/>
              <a:cxnLst>
                <a:cxn ang="3cd4">
                  <a:pos x="hc" y="t"/>
                </a:cxn>
                <a:cxn ang="cd2">
                  <a:pos x="l" y="vc"/>
                </a:cxn>
                <a:cxn ang="cd4">
                  <a:pos x="hc" y="b"/>
                </a:cxn>
                <a:cxn ang="0">
                  <a:pos x="r" y="vc"/>
                </a:cxn>
              </a:cxnLst>
              <a:rect l="l" t="t" r="r" b="b"/>
              <a:pathLst>
                <a:path w="475" h="33">
                  <a:moveTo>
                    <a:pt x="447" y="33"/>
                  </a:moveTo>
                  <a:cubicBezTo>
                    <a:pt x="460" y="33"/>
                    <a:pt x="475" y="33"/>
                    <a:pt x="475" y="18"/>
                  </a:cubicBezTo>
                  <a:cubicBezTo>
                    <a:pt x="475" y="0"/>
                    <a:pt x="460" y="0"/>
                    <a:pt x="447" y="0"/>
                  </a:cubicBezTo>
                  <a:lnTo>
                    <a:pt x="26" y="0"/>
                  </a:lnTo>
                  <a:cubicBezTo>
                    <a:pt x="13" y="0"/>
                    <a:pt x="0" y="0"/>
                    <a:pt x="0" y="18"/>
                  </a:cubicBezTo>
                  <a:cubicBezTo>
                    <a:pt x="0" y="33"/>
                    <a:pt x="13" y="33"/>
                    <a:pt x="26" y="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2" name="Freeform: Shape 281">
              <a:extLst>
                <a:ext uri="{FF2B5EF4-FFF2-40B4-BE49-F238E27FC236}">
                  <a16:creationId xmlns:a16="http://schemas.microsoft.com/office/drawing/2014/main" id="{2702C798-48C9-461A-96EB-3067E3FDE4DE}"/>
                </a:ext>
              </a:extLst>
            </p:cNvPr>
            <p:cNvSpPr/>
            <p:nvPr/>
          </p:nvSpPr>
          <p:spPr>
            <a:xfrm>
              <a:off x="7898040" y="3872160"/>
              <a:ext cx="114480" cy="182520"/>
            </a:xfrm>
            <a:custGeom>
              <a:avLst/>
              <a:gdLst/>
              <a:ahLst/>
              <a:cxnLst>
                <a:cxn ang="3cd4">
                  <a:pos x="hc" y="t"/>
                </a:cxn>
                <a:cxn ang="cd2">
                  <a:pos x="l" y="vc"/>
                </a:cxn>
                <a:cxn ang="cd4">
                  <a:pos x="hc" y="b"/>
                </a:cxn>
                <a:cxn ang="0">
                  <a:pos x="r" y="vc"/>
                </a:cxn>
              </a:cxnLst>
              <a:rect l="l" t="t" r="r" b="b"/>
              <a:pathLst>
                <a:path w="319" h="508">
                  <a:moveTo>
                    <a:pt x="209" y="24"/>
                  </a:moveTo>
                  <a:cubicBezTo>
                    <a:pt x="209" y="9"/>
                    <a:pt x="209" y="0"/>
                    <a:pt x="189" y="0"/>
                  </a:cubicBezTo>
                  <a:cubicBezTo>
                    <a:pt x="180" y="0"/>
                    <a:pt x="178" y="0"/>
                    <a:pt x="172" y="4"/>
                  </a:cubicBezTo>
                  <a:cubicBezTo>
                    <a:pt x="112" y="51"/>
                    <a:pt x="33" y="51"/>
                    <a:pt x="15" y="51"/>
                  </a:cubicBezTo>
                  <a:lnTo>
                    <a:pt x="0" y="51"/>
                  </a:lnTo>
                  <a:lnTo>
                    <a:pt x="0" y="86"/>
                  </a:lnTo>
                  <a:lnTo>
                    <a:pt x="15" y="86"/>
                  </a:lnTo>
                  <a:cubicBezTo>
                    <a:pt x="29" y="86"/>
                    <a:pt x="70" y="86"/>
                    <a:pt x="117" y="70"/>
                  </a:cubicBezTo>
                  <a:lnTo>
                    <a:pt x="117" y="473"/>
                  </a:lnTo>
                  <a:lnTo>
                    <a:pt x="9" y="473"/>
                  </a:lnTo>
                  <a:lnTo>
                    <a:pt x="9" y="508"/>
                  </a:lnTo>
                  <a:cubicBezTo>
                    <a:pt x="42" y="506"/>
                    <a:pt x="125" y="506"/>
                    <a:pt x="163" y="506"/>
                  </a:cubicBezTo>
                  <a:cubicBezTo>
                    <a:pt x="202" y="506"/>
                    <a:pt x="284" y="506"/>
                    <a:pt x="319" y="508"/>
                  </a:cubicBezTo>
                  <a:lnTo>
                    <a:pt x="319" y="473"/>
                  </a:lnTo>
                  <a:lnTo>
                    <a:pt x="209" y="473"/>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3" name="Freeform: Shape 282">
              <a:extLst>
                <a:ext uri="{FF2B5EF4-FFF2-40B4-BE49-F238E27FC236}">
                  <a16:creationId xmlns:a16="http://schemas.microsoft.com/office/drawing/2014/main" id="{7A0D11A8-649B-4809-9281-7D634A7CDDFF}"/>
                </a:ext>
              </a:extLst>
            </p:cNvPr>
            <p:cNvSpPr/>
            <p:nvPr/>
          </p:nvSpPr>
          <p:spPr>
            <a:xfrm>
              <a:off x="8045280" y="3931560"/>
              <a:ext cx="109080" cy="126360"/>
            </a:xfrm>
            <a:custGeom>
              <a:avLst/>
              <a:gdLst/>
              <a:ahLst/>
              <a:cxnLst>
                <a:cxn ang="3cd4">
                  <a:pos x="hc" y="t"/>
                </a:cxn>
                <a:cxn ang="cd2">
                  <a:pos x="l" y="vc"/>
                </a:cxn>
                <a:cxn ang="cd4">
                  <a:pos x="hc" y="b"/>
                </a:cxn>
                <a:cxn ang="0">
                  <a:pos x="r" y="vc"/>
                </a:cxn>
              </a:cxnLst>
              <a:rect l="l" t="t" r="r" b="b"/>
              <a:pathLst>
                <a:path w="304" h="352">
                  <a:moveTo>
                    <a:pt x="277" y="48"/>
                  </a:moveTo>
                  <a:cubicBezTo>
                    <a:pt x="264" y="48"/>
                    <a:pt x="253" y="48"/>
                    <a:pt x="242" y="59"/>
                  </a:cubicBezTo>
                  <a:cubicBezTo>
                    <a:pt x="229" y="70"/>
                    <a:pt x="229" y="84"/>
                    <a:pt x="229" y="90"/>
                  </a:cubicBezTo>
                  <a:cubicBezTo>
                    <a:pt x="229" y="108"/>
                    <a:pt x="242" y="117"/>
                    <a:pt x="257" y="117"/>
                  </a:cubicBezTo>
                  <a:cubicBezTo>
                    <a:pt x="279" y="117"/>
                    <a:pt x="301" y="99"/>
                    <a:pt x="301" y="66"/>
                  </a:cubicBezTo>
                  <a:cubicBezTo>
                    <a:pt x="301" y="29"/>
                    <a:pt x="264" y="0"/>
                    <a:pt x="209" y="0"/>
                  </a:cubicBezTo>
                  <a:cubicBezTo>
                    <a:pt x="103" y="0"/>
                    <a:pt x="0" y="112"/>
                    <a:pt x="0" y="220"/>
                  </a:cubicBezTo>
                  <a:cubicBezTo>
                    <a:pt x="0" y="290"/>
                    <a:pt x="46" y="352"/>
                    <a:pt x="125" y="352"/>
                  </a:cubicBezTo>
                  <a:cubicBezTo>
                    <a:pt x="238" y="352"/>
                    <a:pt x="304" y="271"/>
                    <a:pt x="304" y="260"/>
                  </a:cubicBezTo>
                  <a:cubicBezTo>
                    <a:pt x="304" y="255"/>
                    <a:pt x="299" y="251"/>
                    <a:pt x="293" y="251"/>
                  </a:cubicBezTo>
                  <a:cubicBezTo>
                    <a:pt x="290" y="251"/>
                    <a:pt x="288" y="253"/>
                    <a:pt x="284" y="257"/>
                  </a:cubicBezTo>
                  <a:cubicBezTo>
                    <a:pt x="222" y="334"/>
                    <a:pt x="136" y="334"/>
                    <a:pt x="128" y="334"/>
                  </a:cubicBezTo>
                  <a:cubicBezTo>
                    <a:pt x="79" y="334"/>
                    <a:pt x="57" y="297"/>
                    <a:pt x="57" y="251"/>
                  </a:cubicBezTo>
                  <a:cubicBezTo>
                    <a:pt x="57" y="218"/>
                    <a:pt x="73" y="143"/>
                    <a:pt x="99" y="95"/>
                  </a:cubicBezTo>
                  <a:cubicBezTo>
                    <a:pt x="123" y="51"/>
                    <a:pt x="167" y="18"/>
                    <a:pt x="209" y="18"/>
                  </a:cubicBezTo>
                  <a:cubicBezTo>
                    <a:pt x="235" y="18"/>
                    <a:pt x="266" y="26"/>
                    <a:pt x="277" y="4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4" name="Freeform: Shape 283">
              <a:extLst>
                <a:ext uri="{FF2B5EF4-FFF2-40B4-BE49-F238E27FC236}">
                  <a16:creationId xmlns:a16="http://schemas.microsoft.com/office/drawing/2014/main" id="{55B9FF6A-F6EE-44A0-8494-A00070098A77}"/>
                </a:ext>
              </a:extLst>
            </p:cNvPr>
            <p:cNvSpPr/>
            <p:nvPr/>
          </p:nvSpPr>
          <p:spPr>
            <a:xfrm>
              <a:off x="8163360" y="3967200"/>
              <a:ext cx="59760" cy="131760"/>
            </a:xfrm>
            <a:custGeom>
              <a:avLst/>
              <a:gdLst/>
              <a:ahLst/>
              <a:cxnLst>
                <a:cxn ang="3cd4">
                  <a:pos x="hc" y="t"/>
                </a:cxn>
                <a:cxn ang="cd2">
                  <a:pos x="l" y="vc"/>
                </a:cxn>
                <a:cxn ang="cd4">
                  <a:pos x="hc" y="b"/>
                </a:cxn>
                <a:cxn ang="0">
                  <a:pos x="r" y="vc"/>
                </a:cxn>
              </a:cxnLst>
              <a:rect l="l" t="t" r="r" b="b"/>
              <a:pathLst>
                <a:path w="167" h="367">
                  <a:moveTo>
                    <a:pt x="152" y="20"/>
                  </a:moveTo>
                  <a:cubicBezTo>
                    <a:pt x="152" y="11"/>
                    <a:pt x="145" y="0"/>
                    <a:pt x="130" y="0"/>
                  </a:cubicBezTo>
                  <a:cubicBezTo>
                    <a:pt x="114" y="0"/>
                    <a:pt x="99" y="13"/>
                    <a:pt x="99" y="31"/>
                  </a:cubicBezTo>
                  <a:cubicBezTo>
                    <a:pt x="99" y="40"/>
                    <a:pt x="106" y="51"/>
                    <a:pt x="121" y="51"/>
                  </a:cubicBezTo>
                  <a:cubicBezTo>
                    <a:pt x="136" y="51"/>
                    <a:pt x="152" y="35"/>
                    <a:pt x="152" y="20"/>
                  </a:cubicBezTo>
                  <a:close/>
                  <a:moveTo>
                    <a:pt x="40" y="297"/>
                  </a:moveTo>
                  <a:cubicBezTo>
                    <a:pt x="37" y="304"/>
                    <a:pt x="35" y="310"/>
                    <a:pt x="35" y="321"/>
                  </a:cubicBezTo>
                  <a:cubicBezTo>
                    <a:pt x="35" y="345"/>
                    <a:pt x="57" y="367"/>
                    <a:pt x="88" y="367"/>
                  </a:cubicBezTo>
                  <a:cubicBezTo>
                    <a:pt x="143" y="367"/>
                    <a:pt x="167" y="290"/>
                    <a:pt x="167" y="284"/>
                  </a:cubicBezTo>
                  <a:cubicBezTo>
                    <a:pt x="167" y="275"/>
                    <a:pt x="158" y="275"/>
                    <a:pt x="158" y="275"/>
                  </a:cubicBezTo>
                  <a:cubicBezTo>
                    <a:pt x="150" y="275"/>
                    <a:pt x="150" y="279"/>
                    <a:pt x="147" y="286"/>
                  </a:cubicBezTo>
                  <a:cubicBezTo>
                    <a:pt x="134" y="328"/>
                    <a:pt x="110" y="352"/>
                    <a:pt x="88" y="352"/>
                  </a:cubicBezTo>
                  <a:cubicBezTo>
                    <a:pt x="77" y="352"/>
                    <a:pt x="75" y="343"/>
                    <a:pt x="75" y="332"/>
                  </a:cubicBezTo>
                  <a:cubicBezTo>
                    <a:pt x="75" y="319"/>
                    <a:pt x="79" y="310"/>
                    <a:pt x="84" y="297"/>
                  </a:cubicBezTo>
                  <a:cubicBezTo>
                    <a:pt x="90" y="282"/>
                    <a:pt x="95" y="268"/>
                    <a:pt x="101" y="253"/>
                  </a:cubicBezTo>
                  <a:cubicBezTo>
                    <a:pt x="106" y="240"/>
                    <a:pt x="125" y="191"/>
                    <a:pt x="128" y="185"/>
                  </a:cubicBezTo>
                  <a:cubicBezTo>
                    <a:pt x="130" y="178"/>
                    <a:pt x="132" y="172"/>
                    <a:pt x="132" y="167"/>
                  </a:cubicBezTo>
                  <a:cubicBezTo>
                    <a:pt x="132" y="141"/>
                    <a:pt x="110" y="121"/>
                    <a:pt x="79" y="121"/>
                  </a:cubicBezTo>
                  <a:cubicBezTo>
                    <a:pt x="24" y="121"/>
                    <a:pt x="0" y="196"/>
                    <a:pt x="0" y="205"/>
                  </a:cubicBezTo>
                  <a:cubicBezTo>
                    <a:pt x="0" y="211"/>
                    <a:pt x="9" y="211"/>
                    <a:pt x="9" y="211"/>
                  </a:cubicBezTo>
                  <a:cubicBezTo>
                    <a:pt x="18" y="211"/>
                    <a:pt x="18" y="209"/>
                    <a:pt x="20" y="202"/>
                  </a:cubicBezTo>
                  <a:cubicBezTo>
                    <a:pt x="33" y="156"/>
                    <a:pt x="57" y="136"/>
                    <a:pt x="77" y="136"/>
                  </a:cubicBezTo>
                  <a:cubicBezTo>
                    <a:pt x="86" y="136"/>
                    <a:pt x="92" y="141"/>
                    <a:pt x="92" y="156"/>
                  </a:cubicBezTo>
                  <a:cubicBezTo>
                    <a:pt x="92" y="167"/>
                    <a:pt x="88" y="176"/>
                    <a:pt x="75" y="2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5" name="Freeform: Shape 284">
              <a:extLst>
                <a:ext uri="{FF2B5EF4-FFF2-40B4-BE49-F238E27FC236}">
                  <a16:creationId xmlns:a16="http://schemas.microsoft.com/office/drawing/2014/main" id="{A358538C-269C-4815-87B7-8AD4A59FAF2E}"/>
                </a:ext>
              </a:extLst>
            </p:cNvPr>
            <p:cNvSpPr/>
            <p:nvPr/>
          </p:nvSpPr>
          <p:spPr>
            <a:xfrm>
              <a:off x="8254439" y="4073040"/>
              <a:ext cx="24840" cy="60480"/>
            </a:xfrm>
            <a:custGeom>
              <a:avLst/>
              <a:gdLst/>
              <a:ahLst/>
              <a:cxnLst>
                <a:cxn ang="3cd4">
                  <a:pos x="hc" y="t"/>
                </a:cxn>
                <a:cxn ang="cd2">
                  <a:pos x="l" y="vc"/>
                </a:cxn>
                <a:cxn ang="cd4">
                  <a:pos x="hc" y="b"/>
                </a:cxn>
                <a:cxn ang="0">
                  <a:pos x="r" y="vc"/>
                </a:cxn>
              </a:cxnLst>
              <a:rect l="l" t="t" r="r" b="b"/>
              <a:pathLst>
                <a:path w="70" h="169">
                  <a:moveTo>
                    <a:pt x="55" y="55"/>
                  </a:moveTo>
                  <a:cubicBezTo>
                    <a:pt x="55" y="84"/>
                    <a:pt x="51" y="119"/>
                    <a:pt x="11" y="154"/>
                  </a:cubicBezTo>
                  <a:cubicBezTo>
                    <a:pt x="9" y="156"/>
                    <a:pt x="9" y="158"/>
                    <a:pt x="9" y="161"/>
                  </a:cubicBezTo>
                  <a:cubicBezTo>
                    <a:pt x="9" y="165"/>
                    <a:pt x="13" y="169"/>
                    <a:pt x="15" y="169"/>
                  </a:cubicBezTo>
                  <a:cubicBezTo>
                    <a:pt x="24" y="169"/>
                    <a:pt x="70" y="125"/>
                    <a:pt x="70" y="59"/>
                  </a:cubicBezTo>
                  <a:cubicBezTo>
                    <a:pt x="70" y="26"/>
                    <a:pt x="57" y="0"/>
                    <a:pt x="31" y="0"/>
                  </a:cubicBezTo>
                  <a:cubicBezTo>
                    <a:pt x="13" y="0"/>
                    <a:pt x="0" y="15"/>
                    <a:pt x="0" y="31"/>
                  </a:cubicBezTo>
                  <a:cubicBezTo>
                    <a:pt x="0" y="48"/>
                    <a:pt x="13" y="64"/>
                    <a:pt x="33" y="64"/>
                  </a:cubicBezTo>
                  <a:cubicBezTo>
                    <a:pt x="46" y="64"/>
                    <a:pt x="55" y="55"/>
                    <a:pt x="55" y="5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6" name="Freeform: Shape 285">
              <a:extLst>
                <a:ext uri="{FF2B5EF4-FFF2-40B4-BE49-F238E27FC236}">
                  <a16:creationId xmlns:a16="http://schemas.microsoft.com/office/drawing/2014/main" id="{1FFBF976-DD84-4CE1-8F9E-133DD961CCF8}"/>
                </a:ext>
              </a:extLst>
            </p:cNvPr>
            <p:cNvSpPr/>
            <p:nvPr/>
          </p:nvSpPr>
          <p:spPr>
            <a:xfrm>
              <a:off x="829872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8"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61"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7" name="Freeform: Shape 286">
              <a:extLst>
                <a:ext uri="{FF2B5EF4-FFF2-40B4-BE49-F238E27FC236}">
                  <a16:creationId xmlns:a16="http://schemas.microsoft.com/office/drawing/2014/main" id="{94DCAC32-AF35-4314-B07F-7959B4760F91}"/>
                </a:ext>
              </a:extLst>
            </p:cNvPr>
            <p:cNvSpPr/>
            <p:nvPr/>
          </p:nvSpPr>
          <p:spPr>
            <a:xfrm>
              <a:off x="8516520" y="3876840"/>
              <a:ext cx="170640" cy="216000"/>
            </a:xfrm>
            <a:custGeom>
              <a:avLst/>
              <a:gdLst/>
              <a:ahLst/>
              <a:cxnLst>
                <a:cxn ang="3cd4">
                  <a:pos x="hc" y="t"/>
                </a:cxn>
                <a:cxn ang="cd2">
                  <a:pos x="l" y="vc"/>
                </a:cxn>
                <a:cxn ang="cd4">
                  <a:pos x="hc" y="b"/>
                </a:cxn>
                <a:cxn ang="0">
                  <a:pos x="r" y="vc"/>
                </a:cxn>
              </a:cxnLst>
              <a:rect l="l" t="t" r="r" b="b"/>
              <a:pathLst>
                <a:path w="475" h="601">
                  <a:moveTo>
                    <a:pt x="460" y="33"/>
                  </a:moveTo>
                  <a:cubicBezTo>
                    <a:pt x="469" y="29"/>
                    <a:pt x="475" y="24"/>
                    <a:pt x="475" y="15"/>
                  </a:cubicBezTo>
                  <a:cubicBezTo>
                    <a:pt x="475" y="7"/>
                    <a:pt x="469" y="0"/>
                    <a:pt x="460" y="0"/>
                  </a:cubicBezTo>
                  <a:cubicBezTo>
                    <a:pt x="455" y="0"/>
                    <a:pt x="449" y="2"/>
                    <a:pt x="444" y="4"/>
                  </a:cubicBezTo>
                  <a:lnTo>
                    <a:pt x="15" y="207"/>
                  </a:lnTo>
                  <a:cubicBezTo>
                    <a:pt x="2" y="213"/>
                    <a:pt x="0" y="218"/>
                    <a:pt x="0" y="224"/>
                  </a:cubicBezTo>
                  <a:cubicBezTo>
                    <a:pt x="0" y="231"/>
                    <a:pt x="4" y="238"/>
                    <a:pt x="15" y="242"/>
                  </a:cubicBezTo>
                  <a:lnTo>
                    <a:pt x="444" y="444"/>
                  </a:lnTo>
                  <a:cubicBezTo>
                    <a:pt x="455" y="449"/>
                    <a:pt x="458" y="449"/>
                    <a:pt x="460" y="449"/>
                  </a:cubicBezTo>
                  <a:cubicBezTo>
                    <a:pt x="469" y="449"/>
                    <a:pt x="475" y="442"/>
                    <a:pt x="475" y="433"/>
                  </a:cubicBezTo>
                  <a:cubicBezTo>
                    <a:pt x="475" y="427"/>
                    <a:pt x="471" y="422"/>
                    <a:pt x="458" y="416"/>
                  </a:cubicBezTo>
                  <a:lnTo>
                    <a:pt x="53" y="224"/>
                  </a:lnTo>
                  <a:close/>
                  <a:moveTo>
                    <a:pt x="447" y="601"/>
                  </a:moveTo>
                  <a:cubicBezTo>
                    <a:pt x="460" y="601"/>
                    <a:pt x="475" y="601"/>
                    <a:pt x="475" y="585"/>
                  </a:cubicBezTo>
                  <a:cubicBezTo>
                    <a:pt x="475" y="570"/>
                    <a:pt x="458" y="570"/>
                    <a:pt x="447" y="570"/>
                  </a:cubicBezTo>
                  <a:lnTo>
                    <a:pt x="29" y="570"/>
                  </a:lnTo>
                  <a:cubicBezTo>
                    <a:pt x="15" y="570"/>
                    <a:pt x="0" y="570"/>
                    <a:pt x="0" y="585"/>
                  </a:cubicBezTo>
                  <a:cubicBezTo>
                    <a:pt x="0" y="601"/>
                    <a:pt x="13" y="601"/>
                    <a:pt x="26" y="60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8" name="Freeform: Shape 287">
              <a:extLst>
                <a:ext uri="{FF2B5EF4-FFF2-40B4-BE49-F238E27FC236}">
                  <a16:creationId xmlns:a16="http://schemas.microsoft.com/office/drawing/2014/main" id="{D364F1C8-303F-4CC2-8CC2-9F95297D2D9A}"/>
                </a:ext>
              </a:extLst>
            </p:cNvPr>
            <p:cNvSpPr/>
            <p:nvPr/>
          </p:nvSpPr>
          <p:spPr>
            <a:xfrm>
              <a:off x="8796960" y="3928320"/>
              <a:ext cx="105120" cy="127800"/>
            </a:xfrm>
            <a:custGeom>
              <a:avLst/>
              <a:gdLst/>
              <a:ahLst/>
              <a:cxnLst>
                <a:cxn ang="3cd4">
                  <a:pos x="hc" y="t"/>
                </a:cxn>
                <a:cxn ang="cd2">
                  <a:pos x="l" y="vc"/>
                </a:cxn>
                <a:cxn ang="cd4">
                  <a:pos x="hc" y="b"/>
                </a:cxn>
                <a:cxn ang="0">
                  <a:pos x="r" y="vc"/>
                </a:cxn>
              </a:cxnLst>
              <a:rect l="l" t="t" r="r" b="b"/>
              <a:pathLst>
                <a:path w="293" h="356">
                  <a:moveTo>
                    <a:pt x="134" y="123"/>
                  </a:moveTo>
                  <a:cubicBezTo>
                    <a:pt x="106" y="119"/>
                    <a:pt x="55" y="110"/>
                    <a:pt x="55" y="73"/>
                  </a:cubicBezTo>
                  <a:cubicBezTo>
                    <a:pt x="55" y="24"/>
                    <a:pt x="128" y="24"/>
                    <a:pt x="143" y="24"/>
                  </a:cubicBezTo>
                  <a:cubicBezTo>
                    <a:pt x="200" y="24"/>
                    <a:pt x="231" y="48"/>
                    <a:pt x="235" y="90"/>
                  </a:cubicBezTo>
                  <a:cubicBezTo>
                    <a:pt x="235" y="101"/>
                    <a:pt x="235" y="106"/>
                    <a:pt x="253" y="106"/>
                  </a:cubicBezTo>
                  <a:cubicBezTo>
                    <a:pt x="271" y="106"/>
                    <a:pt x="271" y="101"/>
                    <a:pt x="271" y="84"/>
                  </a:cubicBezTo>
                  <a:lnTo>
                    <a:pt x="271" y="22"/>
                  </a:lnTo>
                  <a:cubicBezTo>
                    <a:pt x="271" y="7"/>
                    <a:pt x="271" y="0"/>
                    <a:pt x="257" y="0"/>
                  </a:cubicBezTo>
                  <a:cubicBezTo>
                    <a:pt x="253" y="0"/>
                    <a:pt x="253" y="0"/>
                    <a:pt x="222" y="15"/>
                  </a:cubicBezTo>
                  <a:cubicBezTo>
                    <a:pt x="202" y="4"/>
                    <a:pt x="174" y="0"/>
                    <a:pt x="143" y="0"/>
                  </a:cubicBezTo>
                  <a:cubicBezTo>
                    <a:pt x="121" y="0"/>
                    <a:pt x="0" y="0"/>
                    <a:pt x="0" y="101"/>
                  </a:cubicBezTo>
                  <a:cubicBezTo>
                    <a:pt x="0" y="132"/>
                    <a:pt x="15" y="154"/>
                    <a:pt x="31" y="167"/>
                  </a:cubicBezTo>
                  <a:cubicBezTo>
                    <a:pt x="62" y="194"/>
                    <a:pt x="92" y="200"/>
                    <a:pt x="152" y="209"/>
                  </a:cubicBezTo>
                  <a:cubicBezTo>
                    <a:pt x="180" y="216"/>
                    <a:pt x="238" y="224"/>
                    <a:pt x="238" y="271"/>
                  </a:cubicBezTo>
                  <a:cubicBezTo>
                    <a:pt x="238" y="330"/>
                    <a:pt x="167" y="330"/>
                    <a:pt x="150" y="330"/>
                  </a:cubicBezTo>
                  <a:cubicBezTo>
                    <a:pt x="66" y="330"/>
                    <a:pt x="46" y="273"/>
                    <a:pt x="37" y="240"/>
                  </a:cubicBezTo>
                  <a:cubicBezTo>
                    <a:pt x="33" y="229"/>
                    <a:pt x="29" y="229"/>
                    <a:pt x="20" y="229"/>
                  </a:cubicBezTo>
                  <a:cubicBezTo>
                    <a:pt x="0" y="229"/>
                    <a:pt x="0" y="233"/>
                    <a:pt x="0" y="251"/>
                  </a:cubicBezTo>
                  <a:lnTo>
                    <a:pt x="0" y="334"/>
                  </a:lnTo>
                  <a:cubicBezTo>
                    <a:pt x="0" y="350"/>
                    <a:pt x="0" y="356"/>
                    <a:pt x="13" y="356"/>
                  </a:cubicBezTo>
                  <a:cubicBezTo>
                    <a:pt x="20" y="356"/>
                    <a:pt x="22" y="356"/>
                    <a:pt x="37" y="345"/>
                  </a:cubicBezTo>
                  <a:cubicBezTo>
                    <a:pt x="37" y="345"/>
                    <a:pt x="55" y="334"/>
                    <a:pt x="57" y="332"/>
                  </a:cubicBezTo>
                  <a:cubicBezTo>
                    <a:pt x="95" y="356"/>
                    <a:pt x="134" y="356"/>
                    <a:pt x="150" y="356"/>
                  </a:cubicBezTo>
                  <a:cubicBezTo>
                    <a:pt x="174" y="356"/>
                    <a:pt x="293" y="356"/>
                    <a:pt x="293" y="244"/>
                  </a:cubicBezTo>
                  <a:cubicBezTo>
                    <a:pt x="293" y="209"/>
                    <a:pt x="277" y="183"/>
                    <a:pt x="251" y="161"/>
                  </a:cubicBezTo>
                  <a:cubicBezTo>
                    <a:pt x="220" y="139"/>
                    <a:pt x="196" y="134"/>
                    <a:pt x="134" y="12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9" name="Freeform: Shape 288">
              <a:extLst>
                <a:ext uri="{FF2B5EF4-FFF2-40B4-BE49-F238E27FC236}">
                  <a16:creationId xmlns:a16="http://schemas.microsoft.com/office/drawing/2014/main" id="{41CD9A4E-21CF-4FB6-B9E4-D3194501FEF9}"/>
                </a:ext>
              </a:extLst>
            </p:cNvPr>
            <p:cNvSpPr/>
            <p:nvPr/>
          </p:nvSpPr>
          <p:spPr>
            <a:xfrm>
              <a:off x="8912520" y="3967200"/>
              <a:ext cx="86040" cy="169200"/>
            </a:xfrm>
            <a:custGeom>
              <a:avLst/>
              <a:gdLst/>
              <a:ahLst/>
              <a:cxnLst>
                <a:cxn ang="3cd4">
                  <a:pos x="hc" y="t"/>
                </a:cxn>
                <a:cxn ang="cd2">
                  <a:pos x="l" y="vc"/>
                </a:cxn>
                <a:cxn ang="cd4">
                  <a:pos x="hc" y="b"/>
                </a:cxn>
                <a:cxn ang="0">
                  <a:pos x="r" y="vc"/>
                </a:cxn>
              </a:cxnLst>
              <a:rect l="l" t="t" r="r" b="b"/>
              <a:pathLst>
                <a:path w="240" h="471">
                  <a:moveTo>
                    <a:pt x="240" y="20"/>
                  </a:moveTo>
                  <a:cubicBezTo>
                    <a:pt x="240" y="11"/>
                    <a:pt x="233" y="0"/>
                    <a:pt x="218" y="0"/>
                  </a:cubicBezTo>
                  <a:cubicBezTo>
                    <a:pt x="202" y="0"/>
                    <a:pt x="187" y="15"/>
                    <a:pt x="187" y="31"/>
                  </a:cubicBezTo>
                  <a:cubicBezTo>
                    <a:pt x="187" y="40"/>
                    <a:pt x="194" y="51"/>
                    <a:pt x="209" y="51"/>
                  </a:cubicBezTo>
                  <a:cubicBezTo>
                    <a:pt x="224" y="51"/>
                    <a:pt x="240" y="37"/>
                    <a:pt x="240" y="20"/>
                  </a:cubicBezTo>
                  <a:close/>
                  <a:moveTo>
                    <a:pt x="123" y="387"/>
                  </a:moveTo>
                  <a:cubicBezTo>
                    <a:pt x="114" y="425"/>
                    <a:pt x="86" y="455"/>
                    <a:pt x="53" y="455"/>
                  </a:cubicBezTo>
                  <a:cubicBezTo>
                    <a:pt x="46" y="455"/>
                    <a:pt x="40" y="455"/>
                    <a:pt x="33" y="453"/>
                  </a:cubicBezTo>
                  <a:cubicBezTo>
                    <a:pt x="48" y="447"/>
                    <a:pt x="53" y="433"/>
                    <a:pt x="53" y="425"/>
                  </a:cubicBezTo>
                  <a:cubicBezTo>
                    <a:pt x="53" y="411"/>
                    <a:pt x="42" y="405"/>
                    <a:pt x="31" y="405"/>
                  </a:cubicBezTo>
                  <a:cubicBezTo>
                    <a:pt x="13" y="405"/>
                    <a:pt x="0" y="420"/>
                    <a:pt x="0" y="438"/>
                  </a:cubicBezTo>
                  <a:cubicBezTo>
                    <a:pt x="0" y="458"/>
                    <a:pt x="22" y="471"/>
                    <a:pt x="55" y="471"/>
                  </a:cubicBezTo>
                  <a:cubicBezTo>
                    <a:pt x="86" y="471"/>
                    <a:pt x="152" y="451"/>
                    <a:pt x="167" y="385"/>
                  </a:cubicBezTo>
                  <a:lnTo>
                    <a:pt x="218" y="191"/>
                  </a:lnTo>
                  <a:cubicBezTo>
                    <a:pt x="218" y="185"/>
                    <a:pt x="220" y="180"/>
                    <a:pt x="220" y="172"/>
                  </a:cubicBezTo>
                  <a:cubicBezTo>
                    <a:pt x="220" y="143"/>
                    <a:pt x="194" y="121"/>
                    <a:pt x="161" y="121"/>
                  </a:cubicBezTo>
                  <a:cubicBezTo>
                    <a:pt x="101" y="121"/>
                    <a:pt x="66" y="196"/>
                    <a:pt x="66" y="205"/>
                  </a:cubicBezTo>
                  <a:cubicBezTo>
                    <a:pt x="66" y="211"/>
                    <a:pt x="73" y="211"/>
                    <a:pt x="75" y="211"/>
                  </a:cubicBezTo>
                  <a:cubicBezTo>
                    <a:pt x="81" y="211"/>
                    <a:pt x="81" y="209"/>
                    <a:pt x="86" y="200"/>
                  </a:cubicBezTo>
                  <a:cubicBezTo>
                    <a:pt x="99" y="169"/>
                    <a:pt x="128" y="136"/>
                    <a:pt x="158" y="136"/>
                  </a:cubicBezTo>
                  <a:cubicBezTo>
                    <a:pt x="174" y="136"/>
                    <a:pt x="178" y="145"/>
                    <a:pt x="178" y="163"/>
                  </a:cubicBezTo>
                  <a:cubicBezTo>
                    <a:pt x="178" y="169"/>
                    <a:pt x="176" y="176"/>
                    <a:pt x="176" y="178"/>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0" name="Freeform: Shape 289">
              <a:extLst>
                <a:ext uri="{FF2B5EF4-FFF2-40B4-BE49-F238E27FC236}">
                  <a16:creationId xmlns:a16="http://schemas.microsoft.com/office/drawing/2014/main" id="{EDC89724-6C19-4190-808B-A1D64DA28D99}"/>
                </a:ext>
              </a:extLst>
            </p:cNvPr>
            <p:cNvSpPr/>
            <p:nvPr/>
          </p:nvSpPr>
          <p:spPr>
            <a:xfrm>
              <a:off x="902988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1" name="Freeform: Shape 290">
              <a:extLst>
                <a:ext uri="{FF2B5EF4-FFF2-40B4-BE49-F238E27FC236}">
                  <a16:creationId xmlns:a16="http://schemas.microsoft.com/office/drawing/2014/main" id="{0EB123AC-EFB4-4667-8E8A-43696F041B8A}"/>
                </a:ext>
              </a:extLst>
            </p:cNvPr>
            <p:cNvSpPr/>
            <p:nvPr/>
          </p:nvSpPr>
          <p:spPr>
            <a:xfrm>
              <a:off x="9192240" y="3870360"/>
              <a:ext cx="74160" cy="187200"/>
            </a:xfrm>
            <a:custGeom>
              <a:avLst/>
              <a:gdLst/>
              <a:ahLst/>
              <a:cxnLst>
                <a:cxn ang="3cd4">
                  <a:pos x="hc" y="t"/>
                </a:cxn>
                <a:cxn ang="cd2">
                  <a:pos x="l" y="vc"/>
                </a:cxn>
                <a:cxn ang="cd4">
                  <a:pos x="hc" y="b"/>
                </a:cxn>
                <a:cxn ang="0">
                  <a:pos x="r" y="vc"/>
                </a:cxn>
              </a:cxnLst>
              <a:rect l="l" t="t" r="r" b="b"/>
              <a:pathLst>
                <a:path w="207" h="521">
                  <a:moveTo>
                    <a:pt x="200" y="29"/>
                  </a:moveTo>
                  <a:cubicBezTo>
                    <a:pt x="200" y="13"/>
                    <a:pt x="189" y="0"/>
                    <a:pt x="169" y="0"/>
                  </a:cubicBezTo>
                  <a:cubicBezTo>
                    <a:pt x="150" y="0"/>
                    <a:pt x="128" y="20"/>
                    <a:pt x="128" y="42"/>
                  </a:cubicBezTo>
                  <a:cubicBezTo>
                    <a:pt x="128" y="55"/>
                    <a:pt x="139" y="68"/>
                    <a:pt x="158" y="68"/>
                  </a:cubicBezTo>
                  <a:cubicBezTo>
                    <a:pt x="176" y="68"/>
                    <a:pt x="200" y="51"/>
                    <a:pt x="200" y="29"/>
                  </a:cubicBezTo>
                  <a:close/>
                  <a:moveTo>
                    <a:pt x="141" y="319"/>
                  </a:moveTo>
                  <a:cubicBezTo>
                    <a:pt x="150" y="297"/>
                    <a:pt x="150" y="295"/>
                    <a:pt x="156" y="275"/>
                  </a:cubicBezTo>
                  <a:cubicBezTo>
                    <a:pt x="163" y="260"/>
                    <a:pt x="167" y="249"/>
                    <a:pt x="167" y="233"/>
                  </a:cubicBezTo>
                  <a:cubicBezTo>
                    <a:pt x="167" y="198"/>
                    <a:pt x="143" y="169"/>
                    <a:pt x="103" y="169"/>
                  </a:cubicBezTo>
                  <a:cubicBezTo>
                    <a:pt x="31" y="169"/>
                    <a:pt x="0" y="282"/>
                    <a:pt x="0" y="290"/>
                  </a:cubicBezTo>
                  <a:cubicBezTo>
                    <a:pt x="0" y="297"/>
                    <a:pt x="9" y="297"/>
                    <a:pt x="9" y="297"/>
                  </a:cubicBezTo>
                  <a:cubicBezTo>
                    <a:pt x="18" y="297"/>
                    <a:pt x="18" y="295"/>
                    <a:pt x="22" y="284"/>
                  </a:cubicBezTo>
                  <a:cubicBezTo>
                    <a:pt x="44" y="211"/>
                    <a:pt x="75" y="187"/>
                    <a:pt x="101" y="187"/>
                  </a:cubicBezTo>
                  <a:cubicBezTo>
                    <a:pt x="108" y="187"/>
                    <a:pt x="121" y="187"/>
                    <a:pt x="121" y="211"/>
                  </a:cubicBezTo>
                  <a:cubicBezTo>
                    <a:pt x="121" y="229"/>
                    <a:pt x="114" y="244"/>
                    <a:pt x="112" y="253"/>
                  </a:cubicBezTo>
                  <a:cubicBezTo>
                    <a:pt x="106" y="273"/>
                    <a:pt x="70" y="363"/>
                    <a:pt x="57" y="396"/>
                  </a:cubicBezTo>
                  <a:cubicBezTo>
                    <a:pt x="51" y="416"/>
                    <a:pt x="40" y="442"/>
                    <a:pt x="40" y="458"/>
                  </a:cubicBezTo>
                  <a:cubicBezTo>
                    <a:pt x="40" y="495"/>
                    <a:pt x="66" y="521"/>
                    <a:pt x="103" y="521"/>
                  </a:cubicBezTo>
                  <a:cubicBezTo>
                    <a:pt x="178" y="521"/>
                    <a:pt x="207" y="409"/>
                    <a:pt x="207" y="403"/>
                  </a:cubicBezTo>
                  <a:cubicBezTo>
                    <a:pt x="207" y="394"/>
                    <a:pt x="200" y="394"/>
                    <a:pt x="198" y="394"/>
                  </a:cubicBezTo>
                  <a:cubicBezTo>
                    <a:pt x="189" y="394"/>
                    <a:pt x="189" y="396"/>
                    <a:pt x="185" y="409"/>
                  </a:cubicBezTo>
                  <a:cubicBezTo>
                    <a:pt x="172" y="458"/>
                    <a:pt x="145" y="504"/>
                    <a:pt x="106" y="504"/>
                  </a:cubicBezTo>
                  <a:cubicBezTo>
                    <a:pt x="92" y="504"/>
                    <a:pt x="86" y="497"/>
                    <a:pt x="86" y="480"/>
                  </a:cubicBezTo>
                  <a:cubicBezTo>
                    <a:pt x="86" y="460"/>
                    <a:pt x="92" y="449"/>
                    <a:pt x="110" y="40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2" name="Freeform: Shape 291">
              <a:extLst>
                <a:ext uri="{FF2B5EF4-FFF2-40B4-BE49-F238E27FC236}">
                  <a16:creationId xmlns:a16="http://schemas.microsoft.com/office/drawing/2014/main" id="{1C272E60-23B8-4154-BAF3-85AD3DF3F1E5}"/>
                </a:ext>
              </a:extLst>
            </p:cNvPr>
            <p:cNvSpPr/>
            <p:nvPr/>
          </p:nvSpPr>
          <p:spPr>
            <a:xfrm>
              <a:off x="9303120" y="4024800"/>
              <a:ext cx="32760" cy="83520"/>
            </a:xfrm>
            <a:custGeom>
              <a:avLst/>
              <a:gdLst/>
              <a:ahLst/>
              <a:cxnLst>
                <a:cxn ang="3cd4">
                  <a:pos x="hc" y="t"/>
                </a:cxn>
                <a:cxn ang="cd2">
                  <a:pos x="l" y="vc"/>
                </a:cxn>
                <a:cxn ang="cd4">
                  <a:pos x="hc" y="b"/>
                </a:cxn>
                <a:cxn ang="0">
                  <a:pos x="r" y="vc"/>
                </a:cxn>
              </a:cxnLst>
              <a:rect l="l" t="t" r="r" b="b"/>
              <a:pathLst>
                <a:path w="92" h="233">
                  <a:moveTo>
                    <a:pt x="92" y="81"/>
                  </a:moveTo>
                  <a:cubicBezTo>
                    <a:pt x="92" y="31"/>
                    <a:pt x="73" y="0"/>
                    <a:pt x="42" y="0"/>
                  </a:cubicBezTo>
                  <a:cubicBezTo>
                    <a:pt x="15" y="0"/>
                    <a:pt x="0" y="20"/>
                    <a:pt x="0" y="42"/>
                  </a:cubicBezTo>
                  <a:cubicBezTo>
                    <a:pt x="0" y="62"/>
                    <a:pt x="15" y="84"/>
                    <a:pt x="42" y="84"/>
                  </a:cubicBezTo>
                  <a:cubicBezTo>
                    <a:pt x="51" y="84"/>
                    <a:pt x="62" y="79"/>
                    <a:pt x="70" y="73"/>
                  </a:cubicBezTo>
                  <a:cubicBezTo>
                    <a:pt x="73" y="70"/>
                    <a:pt x="73" y="70"/>
                    <a:pt x="75" y="70"/>
                  </a:cubicBezTo>
                  <a:lnTo>
                    <a:pt x="75" y="81"/>
                  </a:lnTo>
                  <a:cubicBezTo>
                    <a:pt x="75" y="139"/>
                    <a:pt x="48" y="187"/>
                    <a:pt x="22" y="213"/>
                  </a:cubicBezTo>
                  <a:cubicBezTo>
                    <a:pt x="13" y="220"/>
                    <a:pt x="13" y="222"/>
                    <a:pt x="13" y="224"/>
                  </a:cubicBezTo>
                  <a:cubicBezTo>
                    <a:pt x="13" y="231"/>
                    <a:pt x="18" y="233"/>
                    <a:pt x="20" y="233"/>
                  </a:cubicBezTo>
                  <a:cubicBezTo>
                    <a:pt x="29" y="233"/>
                    <a:pt x="92" y="174"/>
                    <a:pt x="92" y="8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3" name="Freeform: Shape 292">
              <a:extLst>
                <a:ext uri="{FF2B5EF4-FFF2-40B4-BE49-F238E27FC236}">
                  <a16:creationId xmlns:a16="http://schemas.microsoft.com/office/drawing/2014/main" id="{F8D2B2B6-8909-445F-A49B-61802C0CADF2}"/>
                </a:ext>
              </a:extLst>
            </p:cNvPr>
            <p:cNvSpPr/>
            <p:nvPr/>
          </p:nvSpPr>
          <p:spPr>
            <a:xfrm>
              <a:off x="9402840" y="3861000"/>
              <a:ext cx="154800" cy="200160"/>
            </a:xfrm>
            <a:custGeom>
              <a:avLst/>
              <a:gdLst/>
              <a:ahLst/>
              <a:cxnLst>
                <a:cxn ang="3cd4">
                  <a:pos x="hc" y="t"/>
                </a:cxn>
                <a:cxn ang="cd2">
                  <a:pos x="l" y="vc"/>
                </a:cxn>
                <a:cxn ang="cd4">
                  <a:pos x="hc" y="b"/>
                </a:cxn>
                <a:cxn ang="0">
                  <a:pos x="r" y="vc"/>
                </a:cxn>
              </a:cxnLst>
              <a:rect l="l" t="t" r="r" b="b"/>
              <a:pathLst>
                <a:path w="431" h="557">
                  <a:moveTo>
                    <a:pt x="429" y="29"/>
                  </a:moveTo>
                  <a:cubicBezTo>
                    <a:pt x="431" y="22"/>
                    <a:pt x="431" y="20"/>
                    <a:pt x="431" y="15"/>
                  </a:cubicBezTo>
                  <a:cubicBezTo>
                    <a:pt x="431" y="9"/>
                    <a:pt x="427" y="0"/>
                    <a:pt x="416" y="0"/>
                  </a:cubicBezTo>
                  <a:cubicBezTo>
                    <a:pt x="407" y="0"/>
                    <a:pt x="403" y="9"/>
                    <a:pt x="398" y="18"/>
                  </a:cubicBezTo>
                  <a:lnTo>
                    <a:pt x="334" y="189"/>
                  </a:lnTo>
                  <a:lnTo>
                    <a:pt x="99" y="189"/>
                  </a:lnTo>
                  <a:lnTo>
                    <a:pt x="33" y="18"/>
                  </a:lnTo>
                  <a:cubicBezTo>
                    <a:pt x="29" y="7"/>
                    <a:pt x="26" y="0"/>
                    <a:pt x="15" y="0"/>
                  </a:cubicBezTo>
                  <a:cubicBezTo>
                    <a:pt x="9" y="0"/>
                    <a:pt x="0" y="9"/>
                    <a:pt x="0" y="15"/>
                  </a:cubicBezTo>
                  <a:cubicBezTo>
                    <a:pt x="0" y="18"/>
                    <a:pt x="0" y="18"/>
                    <a:pt x="4" y="29"/>
                  </a:cubicBezTo>
                  <a:lnTo>
                    <a:pt x="198" y="539"/>
                  </a:lnTo>
                  <a:cubicBezTo>
                    <a:pt x="202" y="548"/>
                    <a:pt x="207" y="557"/>
                    <a:pt x="216" y="557"/>
                  </a:cubicBezTo>
                  <a:cubicBezTo>
                    <a:pt x="227" y="557"/>
                    <a:pt x="231" y="548"/>
                    <a:pt x="233" y="539"/>
                  </a:cubicBezTo>
                  <a:close/>
                  <a:moveTo>
                    <a:pt x="110" y="220"/>
                  </a:moveTo>
                  <a:lnTo>
                    <a:pt x="321" y="220"/>
                  </a:lnTo>
                  <a:lnTo>
                    <a:pt x="216" y="495"/>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4" name="Freeform: Shape 293">
              <a:extLst>
                <a:ext uri="{FF2B5EF4-FFF2-40B4-BE49-F238E27FC236}">
                  <a16:creationId xmlns:a16="http://schemas.microsoft.com/office/drawing/2014/main" id="{04DB074D-A280-41EB-9996-0B481022DC88}"/>
                </a:ext>
              </a:extLst>
            </p:cNvPr>
            <p:cNvSpPr/>
            <p:nvPr/>
          </p:nvSpPr>
          <p:spPr>
            <a:xfrm>
              <a:off x="9553320" y="3870360"/>
              <a:ext cx="114480" cy="241200"/>
            </a:xfrm>
            <a:custGeom>
              <a:avLst/>
              <a:gdLst/>
              <a:ahLst/>
              <a:cxnLst>
                <a:cxn ang="3cd4">
                  <a:pos x="hc" y="t"/>
                </a:cxn>
                <a:cxn ang="cd2">
                  <a:pos x="l" y="vc"/>
                </a:cxn>
                <a:cxn ang="cd4">
                  <a:pos x="hc" y="b"/>
                </a:cxn>
                <a:cxn ang="0">
                  <a:pos x="r" y="vc"/>
                </a:cxn>
              </a:cxnLst>
              <a:rect l="l" t="t" r="r" b="b"/>
              <a:pathLst>
                <a:path w="319" h="671">
                  <a:moveTo>
                    <a:pt x="319" y="29"/>
                  </a:moveTo>
                  <a:cubicBezTo>
                    <a:pt x="319" y="13"/>
                    <a:pt x="308" y="0"/>
                    <a:pt x="290" y="0"/>
                  </a:cubicBezTo>
                  <a:cubicBezTo>
                    <a:pt x="273" y="0"/>
                    <a:pt x="249" y="18"/>
                    <a:pt x="249" y="42"/>
                  </a:cubicBezTo>
                  <a:cubicBezTo>
                    <a:pt x="249" y="57"/>
                    <a:pt x="260" y="68"/>
                    <a:pt x="277" y="68"/>
                  </a:cubicBezTo>
                  <a:cubicBezTo>
                    <a:pt x="299" y="68"/>
                    <a:pt x="319" y="48"/>
                    <a:pt x="319" y="29"/>
                  </a:cubicBezTo>
                  <a:close/>
                  <a:moveTo>
                    <a:pt x="163" y="552"/>
                  </a:moveTo>
                  <a:cubicBezTo>
                    <a:pt x="147" y="609"/>
                    <a:pt x="110" y="656"/>
                    <a:pt x="66" y="656"/>
                  </a:cubicBezTo>
                  <a:cubicBezTo>
                    <a:pt x="62" y="656"/>
                    <a:pt x="51" y="656"/>
                    <a:pt x="37" y="647"/>
                  </a:cubicBezTo>
                  <a:cubicBezTo>
                    <a:pt x="59" y="642"/>
                    <a:pt x="73" y="623"/>
                    <a:pt x="73" y="607"/>
                  </a:cubicBezTo>
                  <a:cubicBezTo>
                    <a:pt x="73" y="594"/>
                    <a:pt x="64" y="579"/>
                    <a:pt x="42" y="579"/>
                  </a:cubicBezTo>
                  <a:cubicBezTo>
                    <a:pt x="22" y="579"/>
                    <a:pt x="0" y="596"/>
                    <a:pt x="0" y="625"/>
                  </a:cubicBezTo>
                  <a:cubicBezTo>
                    <a:pt x="0" y="656"/>
                    <a:pt x="31" y="671"/>
                    <a:pt x="68" y="671"/>
                  </a:cubicBezTo>
                  <a:cubicBezTo>
                    <a:pt x="123" y="671"/>
                    <a:pt x="196" y="631"/>
                    <a:pt x="216" y="554"/>
                  </a:cubicBezTo>
                  <a:lnTo>
                    <a:pt x="286" y="271"/>
                  </a:lnTo>
                  <a:cubicBezTo>
                    <a:pt x="290" y="255"/>
                    <a:pt x="290" y="244"/>
                    <a:pt x="290" y="242"/>
                  </a:cubicBezTo>
                  <a:cubicBezTo>
                    <a:pt x="290" y="198"/>
                    <a:pt x="257" y="169"/>
                    <a:pt x="218" y="169"/>
                  </a:cubicBezTo>
                  <a:cubicBezTo>
                    <a:pt x="139" y="169"/>
                    <a:pt x="95" y="282"/>
                    <a:pt x="95" y="290"/>
                  </a:cubicBezTo>
                  <a:cubicBezTo>
                    <a:pt x="95" y="297"/>
                    <a:pt x="103" y="297"/>
                    <a:pt x="103" y="297"/>
                  </a:cubicBezTo>
                  <a:cubicBezTo>
                    <a:pt x="112" y="297"/>
                    <a:pt x="112" y="297"/>
                    <a:pt x="119" y="282"/>
                  </a:cubicBezTo>
                  <a:cubicBezTo>
                    <a:pt x="139" y="233"/>
                    <a:pt x="174" y="187"/>
                    <a:pt x="216" y="187"/>
                  </a:cubicBezTo>
                  <a:cubicBezTo>
                    <a:pt x="227" y="187"/>
                    <a:pt x="242" y="189"/>
                    <a:pt x="242" y="222"/>
                  </a:cubicBezTo>
                  <a:cubicBezTo>
                    <a:pt x="242" y="240"/>
                    <a:pt x="240" y="249"/>
                    <a:pt x="235" y="262"/>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5" name="Freeform: Shape 294">
              <a:extLst>
                <a:ext uri="{FF2B5EF4-FFF2-40B4-BE49-F238E27FC236}">
                  <a16:creationId xmlns:a16="http://schemas.microsoft.com/office/drawing/2014/main" id="{F9BA904A-EE15-471A-A41A-7E2FC889F5C7}"/>
                </a:ext>
              </a:extLst>
            </p:cNvPr>
            <p:cNvSpPr/>
            <p:nvPr/>
          </p:nvSpPr>
          <p:spPr>
            <a:xfrm>
              <a:off x="6980040" y="428076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6" name="Freeform: Shape 295">
              <a:extLst>
                <a:ext uri="{FF2B5EF4-FFF2-40B4-BE49-F238E27FC236}">
                  <a16:creationId xmlns:a16="http://schemas.microsoft.com/office/drawing/2014/main" id="{E6E10053-F8E4-4178-8541-E0CBF1664C0E}"/>
                </a:ext>
              </a:extLst>
            </p:cNvPr>
            <p:cNvSpPr/>
            <p:nvPr/>
          </p:nvSpPr>
          <p:spPr>
            <a:xfrm>
              <a:off x="7312680" y="432108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7" name="Freeform: Shape 296">
              <a:extLst>
                <a:ext uri="{FF2B5EF4-FFF2-40B4-BE49-F238E27FC236}">
                  <a16:creationId xmlns:a16="http://schemas.microsoft.com/office/drawing/2014/main" id="{CA99AEE1-B344-4E32-A78F-E7C098F28F08}"/>
                </a:ext>
              </a:extLst>
            </p:cNvPr>
            <p:cNvSpPr/>
            <p:nvPr/>
          </p:nvSpPr>
          <p:spPr>
            <a:xfrm>
              <a:off x="7556039" y="4281480"/>
              <a:ext cx="226800" cy="200160"/>
            </a:xfrm>
            <a:custGeom>
              <a:avLst/>
              <a:gdLst/>
              <a:ahLst/>
              <a:cxnLst>
                <a:cxn ang="3cd4">
                  <a:pos x="hc" y="t"/>
                </a:cxn>
                <a:cxn ang="cd2">
                  <a:pos x="l" y="vc"/>
                </a:cxn>
                <a:cxn ang="cd4">
                  <a:pos x="hc" y="b"/>
                </a:cxn>
                <a:cxn ang="0">
                  <a:pos x="r" y="vc"/>
                </a:cxn>
              </a:cxnLst>
              <a:rect l="l" t="t" r="r" b="b"/>
              <a:pathLst>
                <a:path w="631" h="557">
                  <a:moveTo>
                    <a:pt x="631" y="31"/>
                  </a:moveTo>
                  <a:cubicBezTo>
                    <a:pt x="631" y="-4"/>
                    <a:pt x="572" y="0"/>
                    <a:pt x="548" y="0"/>
                  </a:cubicBezTo>
                  <a:lnTo>
                    <a:pt x="255" y="0"/>
                  </a:lnTo>
                  <a:cubicBezTo>
                    <a:pt x="216" y="0"/>
                    <a:pt x="147" y="22"/>
                    <a:pt x="134" y="64"/>
                  </a:cubicBezTo>
                  <a:cubicBezTo>
                    <a:pt x="136" y="71"/>
                    <a:pt x="136" y="71"/>
                    <a:pt x="143" y="71"/>
                  </a:cubicBezTo>
                  <a:cubicBezTo>
                    <a:pt x="158" y="71"/>
                    <a:pt x="183" y="57"/>
                    <a:pt x="194" y="44"/>
                  </a:cubicBezTo>
                  <a:cubicBezTo>
                    <a:pt x="218" y="44"/>
                    <a:pt x="240" y="44"/>
                    <a:pt x="264" y="44"/>
                  </a:cubicBezTo>
                  <a:lnTo>
                    <a:pt x="312" y="44"/>
                  </a:lnTo>
                  <a:lnTo>
                    <a:pt x="310" y="57"/>
                  </a:lnTo>
                  <a:cubicBezTo>
                    <a:pt x="279" y="200"/>
                    <a:pt x="233" y="321"/>
                    <a:pt x="200" y="396"/>
                  </a:cubicBezTo>
                  <a:cubicBezTo>
                    <a:pt x="196" y="407"/>
                    <a:pt x="152" y="504"/>
                    <a:pt x="143" y="513"/>
                  </a:cubicBezTo>
                  <a:cubicBezTo>
                    <a:pt x="108" y="513"/>
                    <a:pt x="81" y="495"/>
                    <a:pt x="68" y="464"/>
                  </a:cubicBezTo>
                  <a:cubicBezTo>
                    <a:pt x="66" y="460"/>
                    <a:pt x="66" y="456"/>
                    <a:pt x="62" y="456"/>
                  </a:cubicBezTo>
                  <a:cubicBezTo>
                    <a:pt x="42" y="456"/>
                    <a:pt x="0" y="482"/>
                    <a:pt x="0" y="495"/>
                  </a:cubicBezTo>
                  <a:cubicBezTo>
                    <a:pt x="0" y="495"/>
                    <a:pt x="0" y="497"/>
                    <a:pt x="2" y="500"/>
                  </a:cubicBezTo>
                  <a:cubicBezTo>
                    <a:pt x="15" y="535"/>
                    <a:pt x="51" y="557"/>
                    <a:pt x="88" y="557"/>
                  </a:cubicBezTo>
                  <a:cubicBezTo>
                    <a:pt x="128" y="557"/>
                    <a:pt x="174" y="528"/>
                    <a:pt x="198" y="500"/>
                  </a:cubicBezTo>
                  <a:cubicBezTo>
                    <a:pt x="224" y="469"/>
                    <a:pt x="275" y="341"/>
                    <a:pt x="295" y="295"/>
                  </a:cubicBezTo>
                  <a:lnTo>
                    <a:pt x="444" y="295"/>
                  </a:lnTo>
                  <a:cubicBezTo>
                    <a:pt x="444" y="297"/>
                    <a:pt x="444" y="297"/>
                    <a:pt x="444" y="297"/>
                  </a:cubicBezTo>
                  <a:cubicBezTo>
                    <a:pt x="444" y="302"/>
                    <a:pt x="449" y="304"/>
                    <a:pt x="451" y="304"/>
                  </a:cubicBezTo>
                  <a:cubicBezTo>
                    <a:pt x="469" y="304"/>
                    <a:pt x="513" y="282"/>
                    <a:pt x="513" y="258"/>
                  </a:cubicBezTo>
                  <a:cubicBezTo>
                    <a:pt x="513" y="251"/>
                    <a:pt x="508" y="253"/>
                    <a:pt x="497" y="253"/>
                  </a:cubicBezTo>
                  <a:lnTo>
                    <a:pt x="312" y="253"/>
                  </a:lnTo>
                  <a:cubicBezTo>
                    <a:pt x="332" y="183"/>
                    <a:pt x="359" y="115"/>
                    <a:pt x="372" y="44"/>
                  </a:cubicBezTo>
                  <a:lnTo>
                    <a:pt x="475" y="44"/>
                  </a:lnTo>
                  <a:cubicBezTo>
                    <a:pt x="495" y="44"/>
                    <a:pt x="548" y="40"/>
                    <a:pt x="563" y="57"/>
                  </a:cubicBezTo>
                  <a:cubicBezTo>
                    <a:pt x="563" y="62"/>
                    <a:pt x="561" y="68"/>
                    <a:pt x="563" y="73"/>
                  </a:cubicBezTo>
                  <a:cubicBezTo>
                    <a:pt x="565" y="75"/>
                    <a:pt x="568" y="75"/>
                    <a:pt x="570" y="75"/>
                  </a:cubicBezTo>
                  <a:cubicBezTo>
                    <a:pt x="590" y="75"/>
                    <a:pt x="631" y="51"/>
                    <a:pt x="631" y="3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8" name="Freeform: Shape 297">
              <a:extLst>
                <a:ext uri="{FF2B5EF4-FFF2-40B4-BE49-F238E27FC236}">
                  <a16:creationId xmlns:a16="http://schemas.microsoft.com/office/drawing/2014/main" id="{7EF08EA5-9AF7-447B-B550-6A717B86B3E8}"/>
                </a:ext>
              </a:extLst>
            </p:cNvPr>
            <p:cNvSpPr/>
            <p:nvPr/>
          </p:nvSpPr>
          <p:spPr>
            <a:xfrm>
              <a:off x="6980040" y="4698000"/>
              <a:ext cx="223920" cy="191160"/>
            </a:xfrm>
            <a:custGeom>
              <a:avLst/>
              <a:gdLst/>
              <a:ahLst/>
              <a:cxnLst>
                <a:cxn ang="3cd4">
                  <a:pos x="hc" y="t"/>
                </a:cxn>
                <a:cxn ang="cd2">
                  <a:pos x="l" y="vc"/>
                </a:cxn>
                <a:cxn ang="cd4">
                  <a:pos x="hc" y="b"/>
                </a:cxn>
                <a:cxn ang="0">
                  <a:pos x="r" y="vc"/>
                </a:cxn>
              </a:cxnLst>
              <a:rect l="l" t="t" r="r" b="b"/>
              <a:pathLst>
                <a:path w="623" h="532">
                  <a:moveTo>
                    <a:pt x="350" y="224"/>
                  </a:moveTo>
                  <a:lnTo>
                    <a:pt x="480" y="53"/>
                  </a:lnTo>
                  <a:cubicBezTo>
                    <a:pt x="488" y="42"/>
                    <a:pt x="488" y="42"/>
                    <a:pt x="517" y="40"/>
                  </a:cubicBezTo>
                  <a:cubicBezTo>
                    <a:pt x="535" y="37"/>
                    <a:pt x="539" y="37"/>
                    <a:pt x="561" y="37"/>
                  </a:cubicBezTo>
                  <a:lnTo>
                    <a:pt x="583" y="37"/>
                  </a:lnTo>
                  <a:lnTo>
                    <a:pt x="583" y="0"/>
                  </a:lnTo>
                  <a:cubicBezTo>
                    <a:pt x="550" y="2"/>
                    <a:pt x="513" y="2"/>
                    <a:pt x="480" y="2"/>
                  </a:cubicBezTo>
                  <a:cubicBezTo>
                    <a:pt x="449" y="2"/>
                    <a:pt x="389" y="2"/>
                    <a:pt x="361" y="0"/>
                  </a:cubicBezTo>
                  <a:lnTo>
                    <a:pt x="361" y="37"/>
                  </a:lnTo>
                  <a:cubicBezTo>
                    <a:pt x="376" y="37"/>
                    <a:pt x="405" y="37"/>
                    <a:pt x="433" y="44"/>
                  </a:cubicBezTo>
                  <a:cubicBezTo>
                    <a:pt x="431" y="46"/>
                    <a:pt x="429" y="51"/>
                    <a:pt x="427" y="53"/>
                  </a:cubicBezTo>
                  <a:lnTo>
                    <a:pt x="323" y="189"/>
                  </a:lnTo>
                  <a:lnTo>
                    <a:pt x="213" y="37"/>
                  </a:lnTo>
                  <a:lnTo>
                    <a:pt x="277" y="37"/>
                  </a:lnTo>
                  <a:lnTo>
                    <a:pt x="277" y="0"/>
                  </a:lnTo>
                  <a:cubicBezTo>
                    <a:pt x="246" y="2"/>
                    <a:pt x="172" y="2"/>
                    <a:pt x="136" y="2"/>
                  </a:cubicBezTo>
                  <a:cubicBezTo>
                    <a:pt x="106" y="2"/>
                    <a:pt x="40" y="2"/>
                    <a:pt x="11" y="0"/>
                  </a:cubicBezTo>
                  <a:lnTo>
                    <a:pt x="11" y="37"/>
                  </a:lnTo>
                  <a:lnTo>
                    <a:pt x="88" y="37"/>
                  </a:lnTo>
                  <a:lnTo>
                    <a:pt x="260" y="275"/>
                  </a:lnTo>
                  <a:lnTo>
                    <a:pt x="103" y="480"/>
                  </a:lnTo>
                  <a:cubicBezTo>
                    <a:pt x="97" y="491"/>
                    <a:pt x="95" y="491"/>
                    <a:pt x="70" y="493"/>
                  </a:cubicBezTo>
                  <a:cubicBezTo>
                    <a:pt x="55" y="495"/>
                    <a:pt x="37" y="497"/>
                    <a:pt x="22" y="497"/>
                  </a:cubicBezTo>
                  <a:lnTo>
                    <a:pt x="0" y="497"/>
                  </a:lnTo>
                  <a:lnTo>
                    <a:pt x="0" y="532"/>
                  </a:lnTo>
                  <a:cubicBezTo>
                    <a:pt x="33" y="530"/>
                    <a:pt x="70" y="530"/>
                    <a:pt x="103" y="530"/>
                  </a:cubicBezTo>
                  <a:cubicBezTo>
                    <a:pt x="134" y="530"/>
                    <a:pt x="194" y="530"/>
                    <a:pt x="222" y="532"/>
                  </a:cubicBezTo>
                  <a:lnTo>
                    <a:pt x="222" y="497"/>
                  </a:lnTo>
                  <a:cubicBezTo>
                    <a:pt x="209" y="497"/>
                    <a:pt x="178" y="497"/>
                    <a:pt x="150" y="488"/>
                  </a:cubicBezTo>
                  <a:cubicBezTo>
                    <a:pt x="152" y="486"/>
                    <a:pt x="156" y="482"/>
                    <a:pt x="156" y="480"/>
                  </a:cubicBezTo>
                  <a:lnTo>
                    <a:pt x="284" y="308"/>
                  </a:lnTo>
                  <a:lnTo>
                    <a:pt x="420" y="497"/>
                  </a:lnTo>
                  <a:lnTo>
                    <a:pt x="356" y="497"/>
                  </a:lnTo>
                  <a:lnTo>
                    <a:pt x="356" y="532"/>
                  </a:lnTo>
                  <a:cubicBezTo>
                    <a:pt x="387" y="530"/>
                    <a:pt x="462" y="530"/>
                    <a:pt x="495" y="530"/>
                  </a:cubicBezTo>
                  <a:cubicBezTo>
                    <a:pt x="528" y="530"/>
                    <a:pt x="594" y="530"/>
                    <a:pt x="623" y="532"/>
                  </a:cubicBezTo>
                  <a:lnTo>
                    <a:pt x="623" y="497"/>
                  </a:lnTo>
                  <a:lnTo>
                    <a:pt x="546" y="497"/>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9" name="Freeform: Shape 298">
              <a:extLst>
                <a:ext uri="{FF2B5EF4-FFF2-40B4-BE49-F238E27FC236}">
                  <a16:creationId xmlns:a16="http://schemas.microsoft.com/office/drawing/2014/main" id="{DEF7A262-3491-4681-BCDE-733876206A29}"/>
                </a:ext>
              </a:extLst>
            </p:cNvPr>
            <p:cNvSpPr/>
            <p:nvPr/>
          </p:nvSpPr>
          <p:spPr>
            <a:xfrm>
              <a:off x="7312680" y="4739040"/>
              <a:ext cx="139680" cy="162000"/>
            </a:xfrm>
            <a:custGeom>
              <a:avLst/>
              <a:gdLst/>
              <a:ahLst/>
              <a:cxnLst>
                <a:cxn ang="3cd4">
                  <a:pos x="hc" y="t"/>
                </a:cxn>
                <a:cxn ang="cd2">
                  <a:pos x="l" y="vc"/>
                </a:cxn>
                <a:cxn ang="cd4">
                  <a:pos x="hc" y="b"/>
                </a:cxn>
                <a:cxn ang="0">
                  <a:pos x="r" y="vc"/>
                </a:cxn>
              </a:cxnLst>
              <a:rect l="l" t="t" r="r" b="b"/>
              <a:pathLst>
                <a:path w="389" h="451">
                  <a:moveTo>
                    <a:pt x="361" y="240"/>
                  </a:moveTo>
                  <a:cubicBezTo>
                    <a:pt x="374" y="240"/>
                    <a:pt x="389" y="240"/>
                    <a:pt x="389" y="224"/>
                  </a:cubicBezTo>
                  <a:cubicBezTo>
                    <a:pt x="389" y="209"/>
                    <a:pt x="374" y="209"/>
                    <a:pt x="361" y="209"/>
                  </a:cubicBezTo>
                  <a:lnTo>
                    <a:pt x="33" y="209"/>
                  </a:lnTo>
                  <a:cubicBezTo>
                    <a:pt x="42" y="106"/>
                    <a:pt x="130" y="31"/>
                    <a:pt x="240" y="31"/>
                  </a:cubicBezTo>
                  <a:lnTo>
                    <a:pt x="361" y="31"/>
                  </a:lnTo>
                  <a:cubicBezTo>
                    <a:pt x="374" y="31"/>
                    <a:pt x="389" y="31"/>
                    <a:pt x="389" y="15"/>
                  </a:cubicBezTo>
                  <a:cubicBezTo>
                    <a:pt x="389" y="0"/>
                    <a:pt x="374" y="0"/>
                    <a:pt x="361" y="0"/>
                  </a:cubicBezTo>
                  <a:lnTo>
                    <a:pt x="240" y="0"/>
                  </a:lnTo>
                  <a:cubicBezTo>
                    <a:pt x="106" y="0"/>
                    <a:pt x="0" y="101"/>
                    <a:pt x="0" y="224"/>
                  </a:cubicBezTo>
                  <a:cubicBezTo>
                    <a:pt x="0" y="350"/>
                    <a:pt x="106" y="451"/>
                    <a:pt x="240" y="451"/>
                  </a:cubicBezTo>
                  <a:lnTo>
                    <a:pt x="361" y="451"/>
                  </a:lnTo>
                  <a:cubicBezTo>
                    <a:pt x="374" y="451"/>
                    <a:pt x="389" y="451"/>
                    <a:pt x="389" y="436"/>
                  </a:cubicBezTo>
                  <a:cubicBezTo>
                    <a:pt x="389" y="420"/>
                    <a:pt x="374" y="420"/>
                    <a:pt x="361" y="420"/>
                  </a:cubicBezTo>
                  <a:lnTo>
                    <a:pt x="240" y="420"/>
                  </a:lnTo>
                  <a:cubicBezTo>
                    <a:pt x="130" y="420"/>
                    <a:pt x="42" y="345"/>
                    <a:pt x="33" y="24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0" name="Freeform: Shape 299">
              <a:extLst>
                <a:ext uri="{FF2B5EF4-FFF2-40B4-BE49-F238E27FC236}">
                  <a16:creationId xmlns:a16="http://schemas.microsoft.com/office/drawing/2014/main" id="{654D2CAD-999F-4476-8041-256F82930940}"/>
                </a:ext>
              </a:extLst>
            </p:cNvPr>
            <p:cNvSpPr/>
            <p:nvPr/>
          </p:nvSpPr>
          <p:spPr>
            <a:xfrm>
              <a:off x="7544879" y="4698720"/>
              <a:ext cx="184320" cy="190440"/>
            </a:xfrm>
            <a:custGeom>
              <a:avLst/>
              <a:gdLst/>
              <a:ahLst/>
              <a:cxnLst>
                <a:cxn ang="3cd4">
                  <a:pos x="hc" y="t"/>
                </a:cxn>
                <a:cxn ang="cd2">
                  <a:pos x="l" y="vc"/>
                </a:cxn>
                <a:cxn ang="cd4">
                  <a:pos x="hc" y="b"/>
                </a:cxn>
                <a:cxn ang="0">
                  <a:pos x="r" y="vc"/>
                </a:cxn>
              </a:cxnLst>
              <a:rect l="l" t="t" r="r" b="b"/>
              <a:pathLst>
                <a:path w="513" h="530">
                  <a:moveTo>
                    <a:pt x="295" y="0"/>
                  </a:moveTo>
                  <a:cubicBezTo>
                    <a:pt x="198" y="0"/>
                    <a:pt x="156" y="18"/>
                    <a:pt x="136" y="24"/>
                  </a:cubicBezTo>
                  <a:cubicBezTo>
                    <a:pt x="57" y="57"/>
                    <a:pt x="40" y="110"/>
                    <a:pt x="40" y="121"/>
                  </a:cubicBezTo>
                  <a:cubicBezTo>
                    <a:pt x="40" y="128"/>
                    <a:pt x="44" y="128"/>
                    <a:pt x="48" y="128"/>
                  </a:cubicBezTo>
                  <a:cubicBezTo>
                    <a:pt x="64" y="128"/>
                    <a:pt x="101" y="108"/>
                    <a:pt x="106" y="90"/>
                  </a:cubicBezTo>
                  <a:cubicBezTo>
                    <a:pt x="117" y="62"/>
                    <a:pt x="119" y="55"/>
                    <a:pt x="169" y="48"/>
                  </a:cubicBezTo>
                  <a:cubicBezTo>
                    <a:pt x="196" y="44"/>
                    <a:pt x="222" y="42"/>
                    <a:pt x="249" y="42"/>
                  </a:cubicBezTo>
                  <a:lnTo>
                    <a:pt x="319" y="42"/>
                  </a:lnTo>
                  <a:cubicBezTo>
                    <a:pt x="271" y="90"/>
                    <a:pt x="249" y="174"/>
                    <a:pt x="220" y="286"/>
                  </a:cubicBezTo>
                  <a:cubicBezTo>
                    <a:pt x="198" y="376"/>
                    <a:pt x="180" y="438"/>
                    <a:pt x="147" y="477"/>
                  </a:cubicBezTo>
                  <a:cubicBezTo>
                    <a:pt x="141" y="486"/>
                    <a:pt x="139" y="488"/>
                    <a:pt x="119" y="488"/>
                  </a:cubicBezTo>
                  <a:lnTo>
                    <a:pt x="68" y="488"/>
                  </a:lnTo>
                  <a:cubicBezTo>
                    <a:pt x="53" y="488"/>
                    <a:pt x="44" y="488"/>
                    <a:pt x="26" y="499"/>
                  </a:cubicBezTo>
                  <a:cubicBezTo>
                    <a:pt x="18" y="504"/>
                    <a:pt x="0" y="517"/>
                    <a:pt x="0" y="526"/>
                  </a:cubicBezTo>
                  <a:cubicBezTo>
                    <a:pt x="0" y="530"/>
                    <a:pt x="0" y="530"/>
                    <a:pt x="18" y="530"/>
                  </a:cubicBezTo>
                  <a:lnTo>
                    <a:pt x="284" y="530"/>
                  </a:lnTo>
                  <a:cubicBezTo>
                    <a:pt x="374" y="530"/>
                    <a:pt x="442" y="462"/>
                    <a:pt x="442" y="436"/>
                  </a:cubicBezTo>
                  <a:cubicBezTo>
                    <a:pt x="442" y="429"/>
                    <a:pt x="436" y="429"/>
                    <a:pt x="433" y="429"/>
                  </a:cubicBezTo>
                  <a:cubicBezTo>
                    <a:pt x="420" y="429"/>
                    <a:pt x="383" y="447"/>
                    <a:pt x="376" y="466"/>
                  </a:cubicBezTo>
                  <a:cubicBezTo>
                    <a:pt x="370" y="484"/>
                    <a:pt x="367" y="488"/>
                    <a:pt x="330" y="488"/>
                  </a:cubicBezTo>
                  <a:lnTo>
                    <a:pt x="180" y="488"/>
                  </a:lnTo>
                  <a:cubicBezTo>
                    <a:pt x="235" y="440"/>
                    <a:pt x="260" y="363"/>
                    <a:pt x="286" y="257"/>
                  </a:cubicBezTo>
                  <a:cubicBezTo>
                    <a:pt x="306" y="174"/>
                    <a:pt x="326" y="97"/>
                    <a:pt x="356" y="51"/>
                  </a:cubicBezTo>
                  <a:cubicBezTo>
                    <a:pt x="361" y="44"/>
                    <a:pt x="363" y="42"/>
                    <a:pt x="378" y="42"/>
                  </a:cubicBezTo>
                  <a:lnTo>
                    <a:pt x="444" y="42"/>
                  </a:lnTo>
                  <a:cubicBezTo>
                    <a:pt x="460" y="42"/>
                    <a:pt x="466" y="42"/>
                    <a:pt x="486" y="31"/>
                  </a:cubicBezTo>
                  <a:cubicBezTo>
                    <a:pt x="493" y="26"/>
                    <a:pt x="513" y="15"/>
                    <a:pt x="513" y="4"/>
                  </a:cubicBezTo>
                  <a:cubicBezTo>
                    <a:pt x="513" y="0"/>
                    <a:pt x="510" y="0"/>
                    <a:pt x="493" y="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1" name="Freeform: Shape 300">
              <a:extLst>
                <a:ext uri="{FF2B5EF4-FFF2-40B4-BE49-F238E27FC236}">
                  <a16:creationId xmlns:a16="http://schemas.microsoft.com/office/drawing/2014/main" id="{8035A655-905C-42BA-8FA0-25BB6D1CEFB3}"/>
                </a:ext>
              </a:extLst>
            </p:cNvPr>
            <p:cNvSpPr/>
            <p:nvPr/>
          </p:nvSpPr>
          <p:spPr>
            <a:xfrm>
              <a:off x="7800480" y="4722479"/>
              <a:ext cx="154800" cy="173160"/>
            </a:xfrm>
            <a:custGeom>
              <a:avLst/>
              <a:gdLst/>
              <a:ahLst/>
              <a:cxnLst>
                <a:cxn ang="3cd4">
                  <a:pos x="hc" y="t"/>
                </a:cxn>
                <a:cxn ang="cd2">
                  <a:pos x="l" y="vc"/>
                </a:cxn>
                <a:cxn ang="cd4">
                  <a:pos x="hc" y="b"/>
                </a:cxn>
                <a:cxn ang="0">
                  <a:pos x="r" y="vc"/>
                </a:cxn>
              </a:cxnLst>
              <a:rect l="l" t="t" r="r" b="b"/>
              <a:pathLst>
                <a:path w="431" h="482">
                  <a:moveTo>
                    <a:pt x="431" y="169"/>
                  </a:moveTo>
                  <a:cubicBezTo>
                    <a:pt x="431" y="51"/>
                    <a:pt x="312" y="0"/>
                    <a:pt x="216" y="0"/>
                  </a:cubicBezTo>
                  <a:cubicBezTo>
                    <a:pt x="114" y="0"/>
                    <a:pt x="0" y="55"/>
                    <a:pt x="0" y="169"/>
                  </a:cubicBezTo>
                  <a:lnTo>
                    <a:pt x="0" y="453"/>
                  </a:lnTo>
                  <a:cubicBezTo>
                    <a:pt x="0" y="469"/>
                    <a:pt x="0" y="482"/>
                    <a:pt x="15" y="482"/>
                  </a:cubicBezTo>
                  <a:cubicBezTo>
                    <a:pt x="31" y="482"/>
                    <a:pt x="31" y="469"/>
                    <a:pt x="31" y="453"/>
                  </a:cubicBezTo>
                  <a:lnTo>
                    <a:pt x="31" y="172"/>
                  </a:lnTo>
                  <a:cubicBezTo>
                    <a:pt x="31" y="55"/>
                    <a:pt x="158" y="31"/>
                    <a:pt x="216" y="31"/>
                  </a:cubicBezTo>
                  <a:cubicBezTo>
                    <a:pt x="251" y="31"/>
                    <a:pt x="299" y="37"/>
                    <a:pt x="341" y="64"/>
                  </a:cubicBezTo>
                  <a:cubicBezTo>
                    <a:pt x="400" y="103"/>
                    <a:pt x="400" y="152"/>
                    <a:pt x="400" y="174"/>
                  </a:cubicBezTo>
                  <a:lnTo>
                    <a:pt x="400" y="453"/>
                  </a:lnTo>
                  <a:cubicBezTo>
                    <a:pt x="400" y="469"/>
                    <a:pt x="400" y="482"/>
                    <a:pt x="416" y="482"/>
                  </a:cubicBezTo>
                  <a:cubicBezTo>
                    <a:pt x="431" y="482"/>
                    <a:pt x="431" y="469"/>
                    <a:pt x="431" y="45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2" name="Freeform: Shape 301">
              <a:extLst>
                <a:ext uri="{FF2B5EF4-FFF2-40B4-BE49-F238E27FC236}">
                  <a16:creationId xmlns:a16="http://schemas.microsoft.com/office/drawing/2014/main" id="{1EC235EE-6229-4824-8A0C-C5C5E65DF01E}"/>
                </a:ext>
              </a:extLst>
            </p:cNvPr>
            <p:cNvSpPr/>
            <p:nvPr/>
          </p:nvSpPr>
          <p:spPr>
            <a:xfrm>
              <a:off x="8043840" y="4693320"/>
              <a:ext cx="155520" cy="230040"/>
            </a:xfrm>
            <a:custGeom>
              <a:avLst/>
              <a:gdLst/>
              <a:ahLst/>
              <a:cxnLst>
                <a:cxn ang="3cd4">
                  <a:pos x="hc" y="t"/>
                </a:cxn>
                <a:cxn ang="cd2">
                  <a:pos x="l" y="vc"/>
                </a:cxn>
                <a:cxn ang="cd4">
                  <a:pos x="hc" y="b"/>
                </a:cxn>
                <a:cxn ang="0">
                  <a:pos x="r" y="vc"/>
                </a:cxn>
              </a:cxnLst>
              <a:rect l="l" t="t" r="r" b="b"/>
              <a:pathLst>
                <a:path w="433" h="640">
                  <a:moveTo>
                    <a:pt x="304" y="425"/>
                  </a:moveTo>
                  <a:cubicBezTo>
                    <a:pt x="284" y="495"/>
                    <a:pt x="264" y="530"/>
                    <a:pt x="255" y="543"/>
                  </a:cubicBezTo>
                  <a:cubicBezTo>
                    <a:pt x="224" y="594"/>
                    <a:pt x="209" y="596"/>
                    <a:pt x="183" y="596"/>
                  </a:cubicBezTo>
                  <a:cubicBezTo>
                    <a:pt x="169" y="596"/>
                    <a:pt x="114" y="594"/>
                    <a:pt x="68" y="563"/>
                  </a:cubicBezTo>
                  <a:cubicBezTo>
                    <a:pt x="33" y="565"/>
                    <a:pt x="7" y="592"/>
                    <a:pt x="7" y="601"/>
                  </a:cubicBezTo>
                  <a:cubicBezTo>
                    <a:pt x="7" y="607"/>
                    <a:pt x="59" y="640"/>
                    <a:pt x="132" y="640"/>
                  </a:cubicBezTo>
                  <a:cubicBezTo>
                    <a:pt x="187" y="640"/>
                    <a:pt x="279" y="609"/>
                    <a:pt x="337" y="484"/>
                  </a:cubicBezTo>
                  <a:cubicBezTo>
                    <a:pt x="359" y="440"/>
                    <a:pt x="370" y="396"/>
                    <a:pt x="374" y="387"/>
                  </a:cubicBezTo>
                  <a:cubicBezTo>
                    <a:pt x="389" y="332"/>
                    <a:pt x="405" y="271"/>
                    <a:pt x="405" y="268"/>
                  </a:cubicBezTo>
                  <a:cubicBezTo>
                    <a:pt x="405" y="264"/>
                    <a:pt x="403" y="262"/>
                    <a:pt x="396" y="262"/>
                  </a:cubicBezTo>
                  <a:cubicBezTo>
                    <a:pt x="389" y="262"/>
                    <a:pt x="376" y="264"/>
                    <a:pt x="361" y="275"/>
                  </a:cubicBezTo>
                  <a:cubicBezTo>
                    <a:pt x="341" y="286"/>
                    <a:pt x="341" y="290"/>
                    <a:pt x="337" y="310"/>
                  </a:cubicBezTo>
                  <a:cubicBezTo>
                    <a:pt x="328" y="337"/>
                    <a:pt x="282" y="451"/>
                    <a:pt x="185" y="451"/>
                  </a:cubicBezTo>
                  <a:cubicBezTo>
                    <a:pt x="110" y="451"/>
                    <a:pt x="66" y="389"/>
                    <a:pt x="66" y="304"/>
                  </a:cubicBezTo>
                  <a:cubicBezTo>
                    <a:pt x="66" y="242"/>
                    <a:pt x="90" y="163"/>
                    <a:pt x="134" y="108"/>
                  </a:cubicBezTo>
                  <a:cubicBezTo>
                    <a:pt x="156" y="84"/>
                    <a:pt x="194" y="42"/>
                    <a:pt x="282" y="42"/>
                  </a:cubicBezTo>
                  <a:cubicBezTo>
                    <a:pt x="297" y="42"/>
                    <a:pt x="319" y="44"/>
                    <a:pt x="339" y="51"/>
                  </a:cubicBezTo>
                  <a:cubicBezTo>
                    <a:pt x="348" y="53"/>
                    <a:pt x="367" y="59"/>
                    <a:pt x="367" y="84"/>
                  </a:cubicBezTo>
                  <a:cubicBezTo>
                    <a:pt x="367" y="110"/>
                    <a:pt x="326" y="161"/>
                    <a:pt x="323" y="165"/>
                  </a:cubicBezTo>
                  <a:cubicBezTo>
                    <a:pt x="321" y="169"/>
                    <a:pt x="317" y="172"/>
                    <a:pt x="317" y="174"/>
                  </a:cubicBezTo>
                  <a:cubicBezTo>
                    <a:pt x="317" y="180"/>
                    <a:pt x="321" y="180"/>
                    <a:pt x="326" y="180"/>
                  </a:cubicBezTo>
                  <a:cubicBezTo>
                    <a:pt x="350" y="180"/>
                    <a:pt x="374" y="158"/>
                    <a:pt x="396" y="130"/>
                  </a:cubicBezTo>
                  <a:cubicBezTo>
                    <a:pt x="403" y="121"/>
                    <a:pt x="433" y="79"/>
                    <a:pt x="433" y="53"/>
                  </a:cubicBezTo>
                  <a:cubicBezTo>
                    <a:pt x="433" y="20"/>
                    <a:pt x="409" y="13"/>
                    <a:pt x="400" y="9"/>
                  </a:cubicBezTo>
                  <a:cubicBezTo>
                    <a:pt x="370" y="0"/>
                    <a:pt x="343" y="0"/>
                    <a:pt x="334" y="0"/>
                  </a:cubicBezTo>
                  <a:cubicBezTo>
                    <a:pt x="158" y="0"/>
                    <a:pt x="0" y="154"/>
                    <a:pt x="0" y="337"/>
                  </a:cubicBezTo>
                  <a:cubicBezTo>
                    <a:pt x="0" y="414"/>
                    <a:pt x="35" y="495"/>
                    <a:pt x="134" y="495"/>
                  </a:cubicBezTo>
                  <a:cubicBezTo>
                    <a:pt x="194" y="495"/>
                    <a:pt x="253" y="464"/>
                    <a:pt x="304" y="42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2" name="Title 1">
            <a:extLst>
              <a:ext uri="{FF2B5EF4-FFF2-40B4-BE49-F238E27FC236}">
                <a16:creationId xmlns:a16="http://schemas.microsoft.com/office/drawing/2014/main" id="{096C4A94-004C-4B04-9C38-8B525B876FB8}"/>
              </a:ext>
            </a:extLst>
          </p:cNvPr>
          <p:cNvSpPr txBox="1">
            <a:spLocks noGrp="1"/>
          </p:cNvSpPr>
          <p:nvPr>
            <p:ph type="title" idx="4294967295"/>
          </p:nvPr>
        </p:nvSpPr>
        <p:spPr>
          <a:xfrm>
            <a:off x="503999" y="525079"/>
            <a:ext cx="9071640" cy="492443"/>
          </a:xfrm>
        </p:spPr>
        <p:txBody>
          <a:bodyPr>
            <a:spAutoFit/>
          </a:bodyPr>
          <a:lstStyle/>
          <a:p>
            <a:pPr lvl="0"/>
            <a:r>
              <a:rPr lang="en-GB" u="sng" dirty="0"/>
              <a:t>Convex </a:t>
            </a:r>
            <a:r>
              <a:rPr lang="en-GB" dirty="0"/>
              <a:t>relaxation with sparsity inducing norm</a:t>
            </a:r>
            <a:endParaRPr lang="en-GB" sz="2800" dirty="0"/>
          </a:p>
        </p:txBody>
      </p:sp>
      <p:grpSp>
        <p:nvGrpSpPr>
          <p:cNvPr id="152" name="Group 151" descr="72§display§\simeq§svg§600§TRUE§" title="TexMaths">
            <a:extLst>
              <a:ext uri="{FF2B5EF4-FFF2-40B4-BE49-F238E27FC236}">
                <a16:creationId xmlns:a16="http://schemas.microsoft.com/office/drawing/2014/main" id="{8AFC28FC-DBAF-4AE2-B8FF-2DCCE16F519D}"/>
              </a:ext>
            </a:extLst>
          </p:cNvPr>
          <p:cNvGrpSpPr/>
          <p:nvPr/>
        </p:nvGrpSpPr>
        <p:grpSpPr>
          <a:xfrm>
            <a:off x="4656240" y="2766960"/>
            <a:ext cx="707400" cy="393480"/>
            <a:chOff x="4656240" y="2766960"/>
            <a:chExt cx="707400" cy="393480"/>
          </a:xfrm>
        </p:grpSpPr>
        <p:sp>
          <p:nvSpPr>
            <p:cNvPr id="153" name="Freeform: Shape 152">
              <a:extLst>
                <a:ext uri="{FF2B5EF4-FFF2-40B4-BE49-F238E27FC236}">
                  <a16:creationId xmlns:a16="http://schemas.microsoft.com/office/drawing/2014/main" id="{CB5BE787-2DBC-4AB6-88AF-A8CE021A28C6}"/>
                </a:ext>
              </a:extLst>
            </p:cNvPr>
            <p:cNvSpPr/>
            <p:nvPr/>
          </p:nvSpPr>
          <p:spPr>
            <a:xfrm>
              <a:off x="4656240" y="2769480"/>
              <a:ext cx="707400" cy="390960"/>
            </a:xfrm>
            <a:custGeom>
              <a:avLst/>
              <a:gdLst/>
              <a:ahLst/>
              <a:cxnLst>
                <a:cxn ang="3cd4">
                  <a:pos x="hc" y="t"/>
                </a:cxn>
                <a:cxn ang="cd2">
                  <a:pos x="l" y="vc"/>
                </a:cxn>
                <a:cxn ang="cd4">
                  <a:pos x="hc" y="b"/>
                </a:cxn>
                <a:cxn ang="0">
                  <a:pos x="r" y="vc"/>
                </a:cxn>
              </a:cxnLst>
              <a:rect l="l" t="t" r="r" b="b"/>
              <a:pathLst>
                <a:path w="1966" h="1087">
                  <a:moveTo>
                    <a:pt x="987" y="1087"/>
                  </a:moveTo>
                  <a:lnTo>
                    <a:pt x="0" y="1087"/>
                  </a:lnTo>
                  <a:lnTo>
                    <a:pt x="0" y="0"/>
                  </a:lnTo>
                  <a:lnTo>
                    <a:pt x="1966" y="0"/>
                  </a:lnTo>
                  <a:lnTo>
                    <a:pt x="1966" y="1087"/>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54" name="Freeform: Shape 153">
              <a:extLst>
                <a:ext uri="{FF2B5EF4-FFF2-40B4-BE49-F238E27FC236}">
                  <a16:creationId xmlns:a16="http://schemas.microsoft.com/office/drawing/2014/main" id="{590CDAE7-DB3B-4793-92DA-8D5CC7DE2CD0}"/>
                </a:ext>
              </a:extLst>
            </p:cNvPr>
            <p:cNvSpPr/>
            <p:nvPr/>
          </p:nvSpPr>
          <p:spPr>
            <a:xfrm>
              <a:off x="4705560" y="2766960"/>
              <a:ext cx="608760" cy="390960"/>
            </a:xfrm>
            <a:custGeom>
              <a:avLst/>
              <a:gdLst/>
              <a:ahLst/>
              <a:cxnLst>
                <a:cxn ang="3cd4">
                  <a:pos x="hc" y="t"/>
                </a:cxn>
                <a:cxn ang="cd2">
                  <a:pos x="l" y="vc"/>
                </a:cxn>
                <a:cxn ang="cd4">
                  <a:pos x="hc" y="b"/>
                </a:cxn>
                <a:cxn ang="0">
                  <a:pos x="r" y="vc"/>
                </a:cxn>
              </a:cxnLst>
              <a:rect l="l" t="t" r="r" b="b"/>
              <a:pathLst>
                <a:path w="1692" h="1087">
                  <a:moveTo>
                    <a:pt x="1692" y="79"/>
                  </a:moveTo>
                  <a:cubicBezTo>
                    <a:pt x="1692" y="29"/>
                    <a:pt x="1678" y="0"/>
                    <a:pt x="1656" y="0"/>
                  </a:cubicBezTo>
                  <a:cubicBezTo>
                    <a:pt x="1649" y="0"/>
                    <a:pt x="1628" y="14"/>
                    <a:pt x="1628" y="72"/>
                  </a:cubicBezTo>
                  <a:cubicBezTo>
                    <a:pt x="1613" y="281"/>
                    <a:pt x="1433" y="403"/>
                    <a:pt x="1267" y="403"/>
                  </a:cubicBezTo>
                  <a:cubicBezTo>
                    <a:pt x="1116" y="403"/>
                    <a:pt x="994" y="317"/>
                    <a:pt x="864" y="209"/>
                  </a:cubicBezTo>
                  <a:cubicBezTo>
                    <a:pt x="727" y="108"/>
                    <a:pt x="598" y="0"/>
                    <a:pt x="425" y="0"/>
                  </a:cubicBezTo>
                  <a:cubicBezTo>
                    <a:pt x="173" y="0"/>
                    <a:pt x="0" y="223"/>
                    <a:pt x="0" y="461"/>
                  </a:cubicBezTo>
                  <a:cubicBezTo>
                    <a:pt x="0" y="540"/>
                    <a:pt x="36" y="540"/>
                    <a:pt x="36" y="540"/>
                  </a:cubicBezTo>
                  <a:cubicBezTo>
                    <a:pt x="65" y="540"/>
                    <a:pt x="72" y="489"/>
                    <a:pt x="72" y="482"/>
                  </a:cubicBezTo>
                  <a:cubicBezTo>
                    <a:pt x="86" y="238"/>
                    <a:pt x="288" y="144"/>
                    <a:pt x="425" y="144"/>
                  </a:cubicBezTo>
                  <a:cubicBezTo>
                    <a:pt x="576" y="144"/>
                    <a:pt x="699" y="230"/>
                    <a:pt x="828" y="331"/>
                  </a:cubicBezTo>
                  <a:cubicBezTo>
                    <a:pt x="965" y="439"/>
                    <a:pt x="1102" y="547"/>
                    <a:pt x="1267" y="547"/>
                  </a:cubicBezTo>
                  <a:cubicBezTo>
                    <a:pt x="1520" y="547"/>
                    <a:pt x="1692" y="324"/>
                    <a:pt x="1692" y="79"/>
                  </a:cubicBezTo>
                  <a:close/>
                  <a:moveTo>
                    <a:pt x="94" y="986"/>
                  </a:moveTo>
                  <a:cubicBezTo>
                    <a:pt x="50" y="986"/>
                    <a:pt x="0" y="986"/>
                    <a:pt x="0" y="1036"/>
                  </a:cubicBezTo>
                  <a:cubicBezTo>
                    <a:pt x="0" y="1087"/>
                    <a:pt x="43" y="1087"/>
                    <a:pt x="86" y="1087"/>
                  </a:cubicBezTo>
                  <a:lnTo>
                    <a:pt x="1606" y="1087"/>
                  </a:lnTo>
                  <a:cubicBezTo>
                    <a:pt x="1649" y="1087"/>
                    <a:pt x="1692" y="1087"/>
                    <a:pt x="1692" y="1036"/>
                  </a:cubicBezTo>
                  <a:cubicBezTo>
                    <a:pt x="1692" y="986"/>
                    <a:pt x="1649" y="986"/>
                    <a:pt x="1606" y="98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57" name="Freeform: Shape 156">
            <a:extLst>
              <a:ext uri="{FF2B5EF4-FFF2-40B4-BE49-F238E27FC236}">
                <a16:creationId xmlns:a16="http://schemas.microsoft.com/office/drawing/2014/main" id="{CB710894-9AEE-4D76-8B7C-2613B486036B}"/>
              </a:ext>
            </a:extLst>
          </p:cNvPr>
          <p:cNvSpPr/>
          <p:nvPr/>
        </p:nvSpPr>
        <p:spPr>
          <a:xfrm>
            <a:off x="7451640" y="3101400"/>
            <a:ext cx="792360" cy="390600"/>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noFill/>
          <a:ln w="25560">
            <a:solidFill>
              <a:srgbClr val="FF0000"/>
            </a:solidFill>
            <a:prstDash val="solid"/>
          </a:ln>
        </p:spPr>
        <p:txBody>
          <a:bodyPr vert="horz" wrap="none" lIns="102600" tIns="57600" rIns="102600" bIns="57600" anchor="ctr" anchorCtr="0" compatLnSpc="0">
            <a:noAutofit/>
          </a:bodyPr>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1351477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a:extLst>
              <a:ext uri="{FF2B5EF4-FFF2-40B4-BE49-F238E27FC236}">
                <a16:creationId xmlns:a16="http://schemas.microsoft.com/office/drawing/2014/main" id="{8897A44A-3E03-4305-88A9-AD6F92056F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16080" y="1512000"/>
            <a:ext cx="5846040" cy="3288239"/>
          </a:xfrm>
          <a:prstGeom prst="rect">
            <a:avLst/>
          </a:prstGeom>
          <a:solidFill>
            <a:srgbClr val="729FCF"/>
          </a:solidFill>
          <a:ln w="0">
            <a:solidFill>
              <a:srgbClr val="3465A4"/>
            </a:solidFill>
            <a:prstDash val="solid"/>
          </a:ln>
        </p:spPr>
      </p:pic>
      <p:sp>
        <p:nvSpPr>
          <p:cNvPr id="3" name="Title 2">
            <a:extLst>
              <a:ext uri="{FF2B5EF4-FFF2-40B4-BE49-F238E27FC236}">
                <a16:creationId xmlns:a16="http://schemas.microsoft.com/office/drawing/2014/main" id="{805F0004-F61D-4ECF-95E7-C4E668680936}"/>
              </a:ext>
            </a:extLst>
          </p:cNvPr>
          <p:cNvSpPr>
            <a:spLocks noGrp="1"/>
          </p:cNvSpPr>
          <p:nvPr>
            <p:ph type="title"/>
          </p:nvPr>
        </p:nvSpPr>
        <p:spPr/>
        <p:txBody>
          <a:bodyPr/>
          <a:lstStyle/>
          <a:p>
            <a:r>
              <a:rPr lang="en-GB" dirty="0"/>
              <a:t>Some results</a:t>
            </a:r>
          </a:p>
        </p:txBody>
      </p:sp>
    </p:spTree>
    <p:extLst>
      <p:ext uri="{BB962C8B-B14F-4D97-AF65-F5344CB8AC3E}">
        <p14:creationId xmlns:p14="http://schemas.microsoft.com/office/powerpoint/2010/main" val="296939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display="0">
                  <p:stCondLst>
                    <p:cond delay="indefinite"/>
                  </p:stCondLst>
                </p:cTn>
                <p:tgtEl>
                  <p:spTgt spid="2"/>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810D4-B137-40A8-8182-9633536E62D7}"/>
              </a:ext>
            </a:extLst>
          </p:cNvPr>
          <p:cNvSpPr>
            <a:spLocks noGrp="1"/>
          </p:cNvSpPr>
          <p:nvPr>
            <p:ph type="title"/>
          </p:nvPr>
        </p:nvSpPr>
        <p:spPr/>
        <p:txBody>
          <a:bodyPr/>
          <a:lstStyle/>
          <a:p>
            <a:r>
              <a:rPr lang="en-GB" dirty="0"/>
              <a:t>Ongoing work: extension to quadrupeds</a:t>
            </a:r>
          </a:p>
        </p:txBody>
      </p:sp>
      <p:pic>
        <p:nvPicPr>
          <p:cNvPr id="6" name="palet">
            <a:hlinkClick r:id="" action="ppaction://media"/>
            <a:extLst>
              <a:ext uri="{FF2B5EF4-FFF2-40B4-BE49-F238E27FC236}">
                <a16:creationId xmlns:a16="http://schemas.microsoft.com/office/drawing/2014/main" id="{57D86D26-B438-4EF8-AC33-E6C72019C4F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16138" y="1511300"/>
            <a:ext cx="5846762" cy="3289300"/>
          </a:xfrm>
        </p:spPr>
      </p:pic>
    </p:spTree>
    <p:extLst>
      <p:ext uri="{BB962C8B-B14F-4D97-AF65-F5344CB8AC3E}">
        <p14:creationId xmlns:p14="http://schemas.microsoft.com/office/powerpoint/2010/main" val="804662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5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name="page2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745D-1D91-4017-9F85-1B563E0A8932}"/>
              </a:ext>
            </a:extLst>
          </p:cNvPr>
          <p:cNvSpPr txBox="1">
            <a:spLocks noGrp="1"/>
          </p:cNvSpPr>
          <p:nvPr>
            <p:ph type="title" idx="4294967295"/>
          </p:nvPr>
        </p:nvSpPr>
        <p:spPr>
          <a:xfrm>
            <a:off x="503999" y="110880"/>
            <a:ext cx="9071640" cy="1176840"/>
          </a:xfrm>
        </p:spPr>
        <p:txBody>
          <a:bodyPr/>
          <a:lstStyle/>
          <a:p>
            <a:pPr lvl="0"/>
            <a:r>
              <a:rPr lang="en-GB" dirty="0"/>
              <a:t>L1 relaxation is faster, but less reliable</a:t>
            </a:r>
          </a:p>
        </p:txBody>
      </p:sp>
      <p:sp>
        <p:nvSpPr>
          <p:cNvPr id="3" name="Text Placeholder 2">
            <a:extLst>
              <a:ext uri="{FF2B5EF4-FFF2-40B4-BE49-F238E27FC236}">
                <a16:creationId xmlns:a16="http://schemas.microsoft.com/office/drawing/2014/main" id="{5CAF9A56-A46C-4C5A-B567-B514FDD39802}"/>
              </a:ext>
            </a:extLst>
          </p:cNvPr>
          <p:cNvSpPr txBox="1">
            <a:spLocks noGrp="1"/>
          </p:cNvSpPr>
          <p:nvPr>
            <p:ph type="body" idx="4294967295"/>
          </p:nvPr>
        </p:nvSpPr>
        <p:spPr>
          <a:xfrm>
            <a:off x="503999" y="1620000"/>
            <a:ext cx="9071640" cy="3288239"/>
          </a:xfrm>
        </p:spPr>
        <p:txBody>
          <a:bodyPr/>
          <a:lstStyle/>
          <a:p>
            <a:pPr lvl="0">
              <a:buNone/>
            </a:pPr>
            <a:r>
              <a:rPr lang="en-GB" dirty="0"/>
              <a:t>L1 up to 10x faster than Mixed-Integer (MI) solvers…</a:t>
            </a:r>
            <a:br>
              <a:rPr lang="en-GB" dirty="0"/>
            </a:br>
            <a:endParaRPr lang="en-GB" dirty="0"/>
          </a:p>
          <a:p>
            <a:pPr lvl="0">
              <a:buNone/>
            </a:pPr>
            <a:r>
              <a:rPr lang="en-GB" dirty="0"/>
              <a:t>What if relaxed problem does not converge to sparse solution ?</a:t>
            </a:r>
          </a:p>
          <a:p>
            <a:pPr>
              <a:buNone/>
            </a:pPr>
            <a:r>
              <a:rPr lang="en-GB" dirty="0"/>
              <a:t> </a:t>
            </a:r>
          </a:p>
          <a:p>
            <a:pPr marL="342900" indent="-342900"/>
            <a:r>
              <a:rPr lang="en-GB" dirty="0"/>
              <a:t>Can we guarantee convergence ?</a:t>
            </a:r>
          </a:p>
          <a:p>
            <a:pPr marL="342900" indent="-342900"/>
            <a:r>
              <a:rPr lang="en-GB" dirty="0"/>
              <a:t>A more general question: Is this really a combinatorial problem?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0EF2C-4117-48E9-AD41-68B4C5F4ADD3}"/>
              </a:ext>
            </a:extLst>
          </p:cNvPr>
          <p:cNvSpPr>
            <a:spLocks noGrp="1"/>
          </p:cNvSpPr>
          <p:nvPr>
            <p:ph type="title"/>
          </p:nvPr>
        </p:nvSpPr>
        <p:spPr/>
        <p:txBody>
          <a:bodyPr/>
          <a:lstStyle/>
          <a:p>
            <a:r>
              <a:rPr lang="fr-FR" dirty="0" err="1"/>
              <a:t>Let’s</a:t>
            </a:r>
            <a:r>
              <a:rPr lang="fr-FR" dirty="0"/>
              <a:t> look at the </a:t>
            </a:r>
            <a:r>
              <a:rPr lang="fr-FR" dirty="0" err="1"/>
              <a:t>number</a:t>
            </a:r>
            <a:r>
              <a:rPr lang="fr-FR" dirty="0"/>
              <a:t> of </a:t>
            </a:r>
            <a:r>
              <a:rPr lang="fr-FR" dirty="0" err="1"/>
              <a:t>nodes</a:t>
            </a:r>
            <a:r>
              <a:rPr lang="fr-FR" dirty="0"/>
              <a:t> </a:t>
            </a:r>
            <a:r>
              <a:rPr lang="fr-FR" dirty="0" err="1"/>
              <a:t>explored</a:t>
            </a:r>
            <a:r>
              <a:rPr lang="fr-FR" dirty="0"/>
              <a:t> by MI:</a:t>
            </a:r>
          </a:p>
        </p:txBody>
      </p:sp>
      <p:sp>
        <p:nvSpPr>
          <p:cNvPr id="7" name="Espace réservé du contenu 6">
            <a:extLst>
              <a:ext uri="{FF2B5EF4-FFF2-40B4-BE49-F238E27FC236}">
                <a16:creationId xmlns:a16="http://schemas.microsoft.com/office/drawing/2014/main" id="{73935180-B2D1-48EB-BA01-8B13E549CB40}"/>
              </a:ext>
            </a:extLst>
          </p:cNvPr>
          <p:cNvSpPr>
            <a:spLocks noGrp="1"/>
          </p:cNvSpPr>
          <p:nvPr>
            <p:ph idx="1"/>
          </p:nvPr>
        </p:nvSpPr>
        <p:spPr/>
        <p:txBody>
          <a:bodyPr/>
          <a:lstStyle/>
          <a:p>
            <a:pPr>
              <a:buNone/>
            </a:pPr>
            <a:endParaRPr lang="fr-FR" dirty="0"/>
          </a:p>
          <a:p>
            <a:pPr>
              <a:buNone/>
            </a:pPr>
            <a:endParaRPr lang="fr-FR" dirty="0"/>
          </a:p>
          <a:p>
            <a:pPr>
              <a:buNone/>
            </a:pPr>
            <a:endParaRPr lang="fr-FR" dirty="0"/>
          </a:p>
          <a:p>
            <a:pPr>
              <a:buNone/>
            </a:pPr>
            <a:endParaRPr lang="fr-FR" dirty="0"/>
          </a:p>
          <a:p>
            <a:pPr>
              <a:buNone/>
            </a:pPr>
            <a:endParaRPr lang="fr-FR" dirty="0"/>
          </a:p>
        </p:txBody>
      </p:sp>
      <p:graphicFrame>
        <p:nvGraphicFramePr>
          <p:cNvPr id="15" name="Tableau 15">
            <a:extLst>
              <a:ext uri="{FF2B5EF4-FFF2-40B4-BE49-F238E27FC236}">
                <a16:creationId xmlns:a16="http://schemas.microsoft.com/office/drawing/2014/main" id="{966B79E5-B862-4D30-8084-0E9DEBEEA768}"/>
              </a:ext>
            </a:extLst>
          </p:cNvPr>
          <p:cNvGraphicFramePr>
            <a:graphicFrameLocks noGrp="1"/>
          </p:cNvGraphicFramePr>
          <p:nvPr>
            <p:extLst>
              <p:ext uri="{D42A27DB-BD31-4B8C-83A1-F6EECF244321}">
                <p14:modId xmlns:p14="http://schemas.microsoft.com/office/powerpoint/2010/main" val="1233247907"/>
              </p:ext>
            </p:extLst>
          </p:nvPr>
        </p:nvGraphicFramePr>
        <p:xfrm>
          <a:off x="1679611" y="3156119"/>
          <a:ext cx="6720415" cy="741680"/>
        </p:xfrm>
        <a:graphic>
          <a:graphicData uri="http://schemas.openxmlformats.org/drawingml/2006/table">
            <a:tbl>
              <a:tblPr firstRow="1" bandRow="1">
                <a:tableStyleId>{5C22544A-7EE6-4342-B048-85BDC9FD1C3A}</a:tableStyleId>
              </a:tblPr>
              <a:tblGrid>
                <a:gridCol w="1344083">
                  <a:extLst>
                    <a:ext uri="{9D8B030D-6E8A-4147-A177-3AD203B41FA5}">
                      <a16:colId xmlns:a16="http://schemas.microsoft.com/office/drawing/2014/main" val="1155176697"/>
                    </a:ext>
                  </a:extLst>
                </a:gridCol>
                <a:gridCol w="1344083">
                  <a:extLst>
                    <a:ext uri="{9D8B030D-6E8A-4147-A177-3AD203B41FA5}">
                      <a16:colId xmlns:a16="http://schemas.microsoft.com/office/drawing/2014/main" val="38585180"/>
                    </a:ext>
                  </a:extLst>
                </a:gridCol>
                <a:gridCol w="1344083">
                  <a:extLst>
                    <a:ext uri="{9D8B030D-6E8A-4147-A177-3AD203B41FA5}">
                      <a16:colId xmlns:a16="http://schemas.microsoft.com/office/drawing/2014/main" val="2692388718"/>
                    </a:ext>
                  </a:extLst>
                </a:gridCol>
                <a:gridCol w="1344083">
                  <a:extLst>
                    <a:ext uri="{9D8B030D-6E8A-4147-A177-3AD203B41FA5}">
                      <a16:colId xmlns:a16="http://schemas.microsoft.com/office/drawing/2014/main" val="3173427000"/>
                    </a:ext>
                  </a:extLst>
                </a:gridCol>
                <a:gridCol w="1344083">
                  <a:extLst>
                    <a:ext uri="{9D8B030D-6E8A-4147-A177-3AD203B41FA5}">
                      <a16:colId xmlns:a16="http://schemas.microsoft.com/office/drawing/2014/main" val="3522355371"/>
                    </a:ext>
                  </a:extLst>
                </a:gridCol>
              </a:tblGrid>
              <a:tr h="370840">
                <a:tc>
                  <a:txBody>
                    <a:bodyPr/>
                    <a:lstStyle/>
                    <a:p>
                      <a:pPr algn="ctr" rtl="0" fontAlgn="ctr"/>
                      <a:r>
                        <a:rPr lang="fr-FR" sz="1800" b="1" i="0" u="none" strike="noStrike" dirty="0">
                          <a:solidFill>
                            <a:srgbClr val="FFFFFF"/>
                          </a:solidFill>
                          <a:effectLst/>
                          <a:latin typeface="Calibri" panose="020F0502020204030204" pitchFamily="34" charset="0"/>
                        </a:rPr>
                        <a:t>MIP (+</a:t>
                      </a:r>
                      <a:r>
                        <a:rPr lang="fr-FR" sz="1800" b="1" i="0" u="none" strike="noStrike" dirty="0" err="1">
                          <a:solidFill>
                            <a:srgbClr val="FFFFFF"/>
                          </a:solidFill>
                          <a:effectLst/>
                          <a:latin typeface="Calibri" panose="020F0502020204030204" pitchFamily="34" charset="0"/>
                        </a:rPr>
                        <a:t>cost</a:t>
                      </a:r>
                      <a:r>
                        <a:rPr lang="fr-FR" sz="1800" b="1" i="0" u="none" strike="noStrike" dirty="0">
                          <a:solidFill>
                            <a:srgbClr val="FFFFFF"/>
                          </a:solidFill>
                          <a:effectLst/>
                          <a:latin typeface="Calibri" panose="020F0502020204030204" pitchFamily="34" charset="0"/>
                        </a:rPr>
                        <a:t>)</a:t>
                      </a: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383 (2742)</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2724 (20452)</a:t>
                      </a:r>
                      <a:endParaRPr lang="fr-FR" sz="1800" b="1" i="0" u="none" strike="noStrike" dirty="0">
                        <a:solidFill>
                          <a:srgbClr val="FFFFFF"/>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097144574"/>
                  </a:ext>
                </a:extLst>
              </a:tr>
              <a:tr h="370840">
                <a:tc>
                  <a:txBody>
                    <a:bodyPr/>
                    <a:lstStyle/>
                    <a:p>
                      <a:pPr algn="ctr" rtl="0" fontAlgn="ctr"/>
                      <a:r>
                        <a:rPr lang="fr-FR" sz="1800" b="1" i="0" u="none" strike="noStrike" dirty="0">
                          <a:solidFill>
                            <a:schemeClr val="tx1"/>
                          </a:solidFill>
                          <a:effectLst/>
                          <a:latin typeface="Calibri" panose="020F0502020204030204" pitchFamily="34" charset="0"/>
                        </a:rPr>
                        <a:t>L1 </a:t>
                      </a:r>
                      <a:r>
                        <a:rPr lang="fr-FR" sz="1800" b="1" i="0" u="none" strike="noStrike" dirty="0" err="1">
                          <a:solidFill>
                            <a:schemeClr val="tx1"/>
                          </a:solidFill>
                          <a:effectLst/>
                          <a:latin typeface="Calibri" panose="020F0502020204030204" pitchFamily="34" charset="0"/>
                        </a:rPr>
                        <a:t>success</a:t>
                      </a:r>
                      <a:endParaRPr lang="fr-FR" sz="1800" b="1" i="0" u="none" strike="noStrike" dirty="0">
                        <a:solidFill>
                          <a:schemeClr val="tx1"/>
                        </a:solidFill>
                        <a:effectLst/>
                        <a:latin typeface="Calibri" panose="020F0502020204030204" pitchFamily="34" charset="0"/>
                      </a:endParaRP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FF0000"/>
                          </a:solidFill>
                          <a:effectLst/>
                          <a:latin typeface="Calibri" panose="020F0502020204030204" pitchFamily="34" charset="0"/>
                        </a:rPr>
                        <a:t>X</a:t>
                      </a:r>
                    </a:p>
                  </a:txBody>
                  <a:tcPr marL="7620" marR="7620" marT="7620" marB="0" anchor="ctr"/>
                </a:tc>
                <a:tc>
                  <a:txBody>
                    <a:bodyPr/>
                    <a:lstStyle/>
                    <a:p>
                      <a:pPr algn="ctr" rtl="0" fontAlgn="ctr"/>
                      <a:r>
                        <a:rPr lang="fr-FR" sz="1800" b="1" i="0" u="none" strike="noStrike" dirty="0">
                          <a:solidFill>
                            <a:srgbClr val="FF0000"/>
                          </a:solidFill>
                          <a:effectLst/>
                          <a:latin typeface="Calibri" panose="020F0502020204030204" pitchFamily="34" charset="0"/>
                        </a:rPr>
                        <a:t>X</a:t>
                      </a:r>
                    </a:p>
                  </a:txBody>
                  <a:tcPr marL="7620" marR="7620" marT="7620" marB="0" anchor="ctr"/>
                </a:tc>
                <a:extLst>
                  <a:ext uri="{0D108BD9-81ED-4DB2-BD59-A6C34878D82A}">
                    <a16:rowId xmlns:a16="http://schemas.microsoft.com/office/drawing/2014/main" val="1922934458"/>
                  </a:ext>
                </a:extLst>
              </a:tr>
            </a:tbl>
          </a:graphicData>
        </a:graphic>
      </p:graphicFrame>
      <p:pic>
        <p:nvPicPr>
          <p:cNvPr id="17" name="Image 16" descr="Une image contenant texte, tableau blanc&#10;&#10;Description générée automatiquement">
            <a:extLst>
              <a:ext uri="{FF2B5EF4-FFF2-40B4-BE49-F238E27FC236}">
                <a16:creationId xmlns:a16="http://schemas.microsoft.com/office/drawing/2014/main" id="{3EEB417A-77CE-40BA-90DD-89E0619575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617" y="2328378"/>
            <a:ext cx="1318542" cy="741680"/>
          </a:xfrm>
          <a:prstGeom prst="rect">
            <a:avLst/>
          </a:prstGeom>
        </p:spPr>
      </p:pic>
      <p:pic>
        <p:nvPicPr>
          <p:cNvPr id="19" name="Image 18" descr="Une image contenant jouet&#10;&#10;Description générée automatiquement">
            <a:extLst>
              <a:ext uri="{FF2B5EF4-FFF2-40B4-BE49-F238E27FC236}">
                <a16:creationId xmlns:a16="http://schemas.microsoft.com/office/drawing/2014/main" id="{DE84B4CA-7B48-4CC2-9CC1-AF9D004B5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47" y="2328378"/>
            <a:ext cx="1318542" cy="741680"/>
          </a:xfrm>
          <a:prstGeom prst="rect">
            <a:avLst/>
          </a:prstGeom>
        </p:spPr>
      </p:pic>
      <p:pic>
        <p:nvPicPr>
          <p:cNvPr id="21" name="Image 20">
            <a:extLst>
              <a:ext uri="{FF2B5EF4-FFF2-40B4-BE49-F238E27FC236}">
                <a16:creationId xmlns:a16="http://schemas.microsoft.com/office/drawing/2014/main" id="{B16C6C1A-6C48-4D17-BF40-1563DE2796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478" y="2328379"/>
            <a:ext cx="1318542" cy="741680"/>
          </a:xfrm>
          <a:prstGeom prst="rect">
            <a:avLst/>
          </a:prstGeom>
        </p:spPr>
      </p:pic>
      <p:pic>
        <p:nvPicPr>
          <p:cNvPr id="23" name="Image 22">
            <a:extLst>
              <a:ext uri="{FF2B5EF4-FFF2-40B4-BE49-F238E27FC236}">
                <a16:creationId xmlns:a16="http://schemas.microsoft.com/office/drawing/2014/main" id="{EE8914E6-7F43-4A52-8789-FCDC483D9A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4409" y="2328378"/>
            <a:ext cx="1318542" cy="741680"/>
          </a:xfrm>
          <a:prstGeom prst="rect">
            <a:avLst/>
          </a:prstGeom>
        </p:spPr>
      </p:pic>
    </p:spTree>
    <p:extLst>
      <p:ext uri="{BB962C8B-B14F-4D97-AF65-F5344CB8AC3E}">
        <p14:creationId xmlns:p14="http://schemas.microsoft.com/office/powerpoint/2010/main" val="169688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0EF2C-4117-48E9-AD41-68B4C5F4ADD3}"/>
              </a:ext>
            </a:extLst>
          </p:cNvPr>
          <p:cNvSpPr>
            <a:spLocks noGrp="1"/>
          </p:cNvSpPr>
          <p:nvPr>
            <p:ph type="title"/>
          </p:nvPr>
        </p:nvSpPr>
        <p:spPr/>
        <p:txBody>
          <a:bodyPr/>
          <a:lstStyle/>
          <a:p>
            <a:r>
              <a:rPr lang="fr-FR" dirty="0" err="1"/>
              <a:t>Let’s</a:t>
            </a:r>
            <a:r>
              <a:rPr lang="fr-FR" dirty="0"/>
              <a:t> look at the </a:t>
            </a:r>
            <a:r>
              <a:rPr lang="fr-FR" dirty="0" err="1"/>
              <a:t>number</a:t>
            </a:r>
            <a:r>
              <a:rPr lang="fr-FR" dirty="0"/>
              <a:t> of </a:t>
            </a:r>
            <a:r>
              <a:rPr lang="fr-FR" dirty="0" err="1"/>
              <a:t>nodes</a:t>
            </a:r>
            <a:r>
              <a:rPr lang="fr-FR" dirty="0"/>
              <a:t> </a:t>
            </a:r>
            <a:r>
              <a:rPr lang="fr-FR" dirty="0" err="1"/>
              <a:t>explored</a:t>
            </a:r>
            <a:r>
              <a:rPr lang="fr-FR" dirty="0"/>
              <a:t> by MI:</a:t>
            </a:r>
          </a:p>
        </p:txBody>
      </p:sp>
      <p:sp>
        <p:nvSpPr>
          <p:cNvPr id="7" name="Espace réservé du contenu 6">
            <a:extLst>
              <a:ext uri="{FF2B5EF4-FFF2-40B4-BE49-F238E27FC236}">
                <a16:creationId xmlns:a16="http://schemas.microsoft.com/office/drawing/2014/main" id="{73935180-B2D1-48EB-BA01-8B13E549CB40}"/>
              </a:ext>
            </a:extLst>
          </p:cNvPr>
          <p:cNvSpPr>
            <a:spLocks noGrp="1"/>
          </p:cNvSpPr>
          <p:nvPr>
            <p:ph idx="1"/>
          </p:nvPr>
        </p:nvSpPr>
        <p:spPr/>
        <p:txBody>
          <a:bodyPr/>
          <a:lstStyle/>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r>
              <a:rPr lang="fr-FR" dirty="0"/>
              <a:t>« </a:t>
            </a:r>
            <a:r>
              <a:rPr lang="fr-FR" dirty="0" err="1"/>
              <a:t>Presolve</a:t>
            </a:r>
            <a:r>
              <a:rPr lang="fr-FR" dirty="0"/>
              <a:t>» option:</a:t>
            </a:r>
            <a:br>
              <a:rPr lang="fr-FR" dirty="0"/>
            </a:br>
            <a:r>
              <a:rPr lang="fr-FR" dirty="0"/>
              <a:t>	</a:t>
            </a:r>
            <a:r>
              <a:rPr lang="fr-FR" dirty="0" err="1"/>
              <a:t>does</a:t>
            </a:r>
            <a:r>
              <a:rPr lang="fr-FR" dirty="0"/>
              <a:t> not change optimum</a:t>
            </a:r>
            <a:br>
              <a:rPr lang="fr-FR" dirty="0"/>
            </a:br>
            <a:r>
              <a:rPr lang="fr-FR" dirty="0"/>
              <a:t>	</a:t>
            </a:r>
            <a:r>
              <a:rPr lang="fr-FR" dirty="0" err="1"/>
              <a:t>discard</a:t>
            </a:r>
            <a:r>
              <a:rPr lang="fr-FR" dirty="0"/>
              <a:t> </a:t>
            </a:r>
            <a:r>
              <a:rPr lang="fr-FR" dirty="0" err="1"/>
              <a:t>unfeasible</a:t>
            </a:r>
            <a:r>
              <a:rPr lang="fr-FR" dirty="0"/>
              <a:t> solutions</a:t>
            </a:r>
            <a:br>
              <a:rPr lang="fr-FR" dirty="0"/>
            </a:br>
            <a:r>
              <a:rPr lang="fr-FR" dirty="0"/>
              <a:t>	</a:t>
            </a:r>
            <a:r>
              <a:rPr lang="fr-FR" dirty="0" err="1"/>
              <a:t>additional</a:t>
            </a:r>
            <a:r>
              <a:rPr lang="fr-FR" dirty="0"/>
              <a:t> </a:t>
            </a:r>
            <a:r>
              <a:rPr lang="fr-FR" dirty="0" err="1"/>
              <a:t>constraints</a:t>
            </a:r>
            <a:r>
              <a:rPr lang="fr-FR" dirty="0"/>
              <a:t> =&gt; </a:t>
            </a:r>
            <a:r>
              <a:rPr lang="fr-FR" dirty="0" err="1"/>
              <a:t>slower</a:t>
            </a:r>
            <a:r>
              <a:rPr lang="fr-FR" dirty="0"/>
              <a:t> </a:t>
            </a:r>
            <a:r>
              <a:rPr lang="fr-FR" dirty="0" err="1"/>
              <a:t>resolution</a:t>
            </a:r>
            <a:r>
              <a:rPr lang="fr-FR" dirty="0"/>
              <a:t> time</a:t>
            </a:r>
          </a:p>
        </p:txBody>
      </p:sp>
      <p:graphicFrame>
        <p:nvGraphicFramePr>
          <p:cNvPr id="3" name="Tableau 15">
            <a:extLst>
              <a:ext uri="{FF2B5EF4-FFF2-40B4-BE49-F238E27FC236}">
                <a16:creationId xmlns:a16="http://schemas.microsoft.com/office/drawing/2014/main" id="{FF41B89E-9B1F-4DC7-8167-3A445DA0D216}"/>
              </a:ext>
            </a:extLst>
          </p:cNvPr>
          <p:cNvGraphicFramePr>
            <a:graphicFrameLocks noGrp="1"/>
          </p:cNvGraphicFramePr>
          <p:nvPr>
            <p:extLst>
              <p:ext uri="{D42A27DB-BD31-4B8C-83A1-F6EECF244321}">
                <p14:modId xmlns:p14="http://schemas.microsoft.com/office/powerpoint/2010/main" val="4223684922"/>
              </p:ext>
            </p:extLst>
          </p:nvPr>
        </p:nvGraphicFramePr>
        <p:xfrm>
          <a:off x="1679611" y="3156119"/>
          <a:ext cx="6720415" cy="741680"/>
        </p:xfrm>
        <a:graphic>
          <a:graphicData uri="http://schemas.openxmlformats.org/drawingml/2006/table">
            <a:tbl>
              <a:tblPr firstRow="1" bandRow="1">
                <a:tableStyleId>{5C22544A-7EE6-4342-B048-85BDC9FD1C3A}</a:tableStyleId>
              </a:tblPr>
              <a:tblGrid>
                <a:gridCol w="1344083">
                  <a:extLst>
                    <a:ext uri="{9D8B030D-6E8A-4147-A177-3AD203B41FA5}">
                      <a16:colId xmlns:a16="http://schemas.microsoft.com/office/drawing/2014/main" val="1155176697"/>
                    </a:ext>
                  </a:extLst>
                </a:gridCol>
                <a:gridCol w="1344083">
                  <a:extLst>
                    <a:ext uri="{9D8B030D-6E8A-4147-A177-3AD203B41FA5}">
                      <a16:colId xmlns:a16="http://schemas.microsoft.com/office/drawing/2014/main" val="38585180"/>
                    </a:ext>
                  </a:extLst>
                </a:gridCol>
                <a:gridCol w="1344083">
                  <a:extLst>
                    <a:ext uri="{9D8B030D-6E8A-4147-A177-3AD203B41FA5}">
                      <a16:colId xmlns:a16="http://schemas.microsoft.com/office/drawing/2014/main" val="2692388718"/>
                    </a:ext>
                  </a:extLst>
                </a:gridCol>
                <a:gridCol w="1344083">
                  <a:extLst>
                    <a:ext uri="{9D8B030D-6E8A-4147-A177-3AD203B41FA5}">
                      <a16:colId xmlns:a16="http://schemas.microsoft.com/office/drawing/2014/main" val="3173427000"/>
                    </a:ext>
                  </a:extLst>
                </a:gridCol>
                <a:gridCol w="1344083">
                  <a:extLst>
                    <a:ext uri="{9D8B030D-6E8A-4147-A177-3AD203B41FA5}">
                      <a16:colId xmlns:a16="http://schemas.microsoft.com/office/drawing/2014/main" val="3522355371"/>
                    </a:ext>
                  </a:extLst>
                </a:gridCol>
              </a:tblGrid>
              <a:tr h="370840">
                <a:tc>
                  <a:txBody>
                    <a:bodyPr/>
                    <a:lstStyle/>
                    <a:p>
                      <a:pPr algn="ctr" rtl="0" fontAlgn="ctr"/>
                      <a:r>
                        <a:rPr lang="fr-FR" sz="1800" b="1" i="0" u="none" strike="noStrike" dirty="0">
                          <a:solidFill>
                            <a:srgbClr val="FFFFFF"/>
                          </a:solidFill>
                          <a:effectLst/>
                          <a:latin typeface="Calibri" panose="020F0502020204030204" pitchFamily="34" charset="0"/>
                        </a:rPr>
                        <a:t>MIP (+</a:t>
                      </a:r>
                      <a:r>
                        <a:rPr lang="fr-FR" sz="1800" b="1" i="0" u="none" strike="noStrike" dirty="0" err="1">
                          <a:solidFill>
                            <a:srgbClr val="FFFFFF"/>
                          </a:solidFill>
                          <a:effectLst/>
                          <a:latin typeface="Calibri" panose="020F0502020204030204" pitchFamily="34" charset="0"/>
                        </a:rPr>
                        <a:t>cost</a:t>
                      </a:r>
                      <a:r>
                        <a:rPr lang="fr-FR" sz="1800" b="1" i="0" u="none" strike="noStrike" dirty="0">
                          <a:solidFill>
                            <a:srgbClr val="FFFFFF"/>
                          </a:solidFill>
                          <a:effectLst/>
                          <a:latin typeface="Calibri" panose="020F0502020204030204" pitchFamily="34" charset="0"/>
                        </a:rPr>
                        <a:t>)</a:t>
                      </a: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383 (2742)</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2724 (20452)</a:t>
                      </a:r>
                      <a:endParaRPr lang="fr-FR" sz="1800" b="1" i="0" u="none" strike="noStrike" dirty="0">
                        <a:solidFill>
                          <a:srgbClr val="FFFFFF"/>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097144574"/>
                  </a:ext>
                </a:extLst>
              </a:tr>
              <a:tr h="370840">
                <a:tc>
                  <a:txBody>
                    <a:bodyPr/>
                    <a:lstStyle/>
                    <a:p>
                      <a:pPr algn="ctr" rtl="0" fontAlgn="ctr"/>
                      <a:r>
                        <a:rPr lang="fr-FR" sz="1800" b="1" i="0" u="none" strike="noStrike" dirty="0">
                          <a:solidFill>
                            <a:schemeClr val="tx1"/>
                          </a:solidFill>
                          <a:effectLst/>
                          <a:latin typeface="Calibri" panose="020F0502020204030204" pitchFamily="34" charset="0"/>
                        </a:rPr>
                        <a:t>L1 </a:t>
                      </a:r>
                      <a:r>
                        <a:rPr lang="fr-FR" sz="1800" b="1" i="0" u="none" strike="noStrike" dirty="0" err="1">
                          <a:solidFill>
                            <a:schemeClr val="tx1"/>
                          </a:solidFill>
                          <a:effectLst/>
                          <a:latin typeface="Calibri" panose="020F0502020204030204" pitchFamily="34" charset="0"/>
                        </a:rPr>
                        <a:t>success</a:t>
                      </a:r>
                      <a:endParaRPr lang="fr-FR" sz="1800" b="1" i="0" u="none" strike="noStrike" dirty="0">
                        <a:solidFill>
                          <a:schemeClr val="tx1"/>
                        </a:solidFill>
                        <a:effectLst/>
                        <a:latin typeface="Calibri" panose="020F0502020204030204" pitchFamily="34" charset="0"/>
                      </a:endParaRP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FF0000"/>
                          </a:solidFill>
                          <a:effectLst/>
                          <a:latin typeface="Calibri" panose="020F0502020204030204" pitchFamily="34" charset="0"/>
                        </a:rPr>
                        <a:t>X</a:t>
                      </a:r>
                    </a:p>
                  </a:txBody>
                  <a:tcPr marL="7620" marR="7620" marT="7620" marB="0" anchor="ctr"/>
                </a:tc>
                <a:tc>
                  <a:txBody>
                    <a:bodyPr/>
                    <a:lstStyle/>
                    <a:p>
                      <a:pPr algn="ctr" rtl="0" fontAlgn="ctr"/>
                      <a:r>
                        <a:rPr lang="fr-FR" sz="1800" b="1" i="0" u="none" strike="noStrike" dirty="0">
                          <a:solidFill>
                            <a:srgbClr val="FF0000"/>
                          </a:solidFill>
                          <a:effectLst/>
                          <a:latin typeface="Calibri" panose="020F0502020204030204" pitchFamily="34" charset="0"/>
                        </a:rPr>
                        <a:t>X</a:t>
                      </a:r>
                    </a:p>
                  </a:txBody>
                  <a:tcPr marL="7620" marR="7620" marT="7620" marB="0" anchor="ctr"/>
                </a:tc>
                <a:extLst>
                  <a:ext uri="{0D108BD9-81ED-4DB2-BD59-A6C34878D82A}">
                    <a16:rowId xmlns:a16="http://schemas.microsoft.com/office/drawing/2014/main" val="1922934458"/>
                  </a:ext>
                </a:extLst>
              </a:tr>
            </a:tbl>
          </a:graphicData>
        </a:graphic>
      </p:graphicFrame>
      <p:pic>
        <p:nvPicPr>
          <p:cNvPr id="4" name="Image 3" descr="Une image contenant texte, tableau blanc&#10;&#10;Description générée automatiquement">
            <a:extLst>
              <a:ext uri="{FF2B5EF4-FFF2-40B4-BE49-F238E27FC236}">
                <a16:creationId xmlns:a16="http://schemas.microsoft.com/office/drawing/2014/main" id="{EA150793-1FF7-4D14-9759-CE1F3EB097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617" y="2328378"/>
            <a:ext cx="1318542" cy="741680"/>
          </a:xfrm>
          <a:prstGeom prst="rect">
            <a:avLst/>
          </a:prstGeom>
        </p:spPr>
      </p:pic>
      <p:pic>
        <p:nvPicPr>
          <p:cNvPr id="6" name="Image 5" descr="Une image contenant jouet&#10;&#10;Description générée automatiquement">
            <a:extLst>
              <a:ext uri="{FF2B5EF4-FFF2-40B4-BE49-F238E27FC236}">
                <a16:creationId xmlns:a16="http://schemas.microsoft.com/office/drawing/2014/main" id="{8BB47337-50F5-4F94-9E64-EC70C1496C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47" y="2328378"/>
            <a:ext cx="1318542" cy="741680"/>
          </a:xfrm>
          <a:prstGeom prst="rect">
            <a:avLst/>
          </a:prstGeom>
        </p:spPr>
      </p:pic>
      <p:pic>
        <p:nvPicPr>
          <p:cNvPr id="10" name="Image 9">
            <a:extLst>
              <a:ext uri="{FF2B5EF4-FFF2-40B4-BE49-F238E27FC236}">
                <a16:creationId xmlns:a16="http://schemas.microsoft.com/office/drawing/2014/main" id="{62D6B39E-720E-4777-B57F-4383765B0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478" y="2328379"/>
            <a:ext cx="1318542" cy="741680"/>
          </a:xfrm>
          <a:prstGeom prst="rect">
            <a:avLst/>
          </a:prstGeom>
        </p:spPr>
      </p:pic>
      <p:pic>
        <p:nvPicPr>
          <p:cNvPr id="12" name="Image 11">
            <a:extLst>
              <a:ext uri="{FF2B5EF4-FFF2-40B4-BE49-F238E27FC236}">
                <a16:creationId xmlns:a16="http://schemas.microsoft.com/office/drawing/2014/main" id="{1F9B7E40-79D5-40B8-8B2F-6D4CF80FAD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4409" y="2328378"/>
            <a:ext cx="1318542" cy="741680"/>
          </a:xfrm>
          <a:prstGeom prst="rect">
            <a:avLst/>
          </a:prstGeom>
        </p:spPr>
      </p:pic>
    </p:spTree>
    <p:extLst>
      <p:ext uri="{BB962C8B-B14F-4D97-AF65-F5344CB8AC3E}">
        <p14:creationId xmlns:p14="http://schemas.microsoft.com/office/powerpoint/2010/main" val="7337472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0EF2C-4117-48E9-AD41-68B4C5F4ADD3}"/>
              </a:ext>
            </a:extLst>
          </p:cNvPr>
          <p:cNvSpPr>
            <a:spLocks noGrp="1"/>
          </p:cNvSpPr>
          <p:nvPr>
            <p:ph type="title"/>
          </p:nvPr>
        </p:nvSpPr>
        <p:spPr/>
        <p:txBody>
          <a:bodyPr/>
          <a:lstStyle/>
          <a:p>
            <a:r>
              <a:rPr lang="fr-FR" dirty="0" err="1"/>
              <a:t>With</a:t>
            </a:r>
            <a:r>
              <a:rPr lang="fr-FR" dirty="0"/>
              <a:t> </a:t>
            </a:r>
            <a:r>
              <a:rPr lang="fr-FR" dirty="0" err="1"/>
              <a:t>presolve</a:t>
            </a:r>
            <a:r>
              <a:rPr lang="fr-FR" dirty="0"/>
              <a:t>, at </a:t>
            </a:r>
            <a:r>
              <a:rPr lang="fr-FR" dirty="0" err="1"/>
              <a:t>most</a:t>
            </a:r>
            <a:r>
              <a:rPr lang="fr-FR" dirty="0"/>
              <a:t> 1 </a:t>
            </a:r>
            <a:r>
              <a:rPr lang="fr-FR" dirty="0" err="1"/>
              <a:t>node</a:t>
            </a:r>
            <a:r>
              <a:rPr lang="fr-FR" dirty="0"/>
              <a:t> exploration for </a:t>
            </a:r>
            <a:r>
              <a:rPr lang="fr-FR" dirty="0" err="1"/>
              <a:t>feasibility</a:t>
            </a:r>
            <a:r>
              <a:rPr lang="fr-FR" dirty="0"/>
              <a:t> </a:t>
            </a:r>
            <a:r>
              <a:rPr lang="fr-FR" dirty="0" err="1"/>
              <a:t>problem</a:t>
            </a:r>
            <a:endParaRPr lang="fr-FR" dirty="0"/>
          </a:p>
        </p:txBody>
      </p:sp>
      <p:sp>
        <p:nvSpPr>
          <p:cNvPr id="7" name="Espace réservé du contenu 6">
            <a:extLst>
              <a:ext uri="{FF2B5EF4-FFF2-40B4-BE49-F238E27FC236}">
                <a16:creationId xmlns:a16="http://schemas.microsoft.com/office/drawing/2014/main" id="{73935180-B2D1-48EB-BA01-8B13E549CB40}"/>
              </a:ext>
            </a:extLst>
          </p:cNvPr>
          <p:cNvSpPr>
            <a:spLocks noGrp="1"/>
          </p:cNvSpPr>
          <p:nvPr>
            <p:ph idx="1"/>
          </p:nvPr>
        </p:nvSpPr>
        <p:spPr/>
        <p:txBody>
          <a:bodyPr/>
          <a:lstStyle/>
          <a:p>
            <a:pPr>
              <a:buNone/>
            </a:pPr>
            <a:endParaRPr lang="fr-FR" dirty="0"/>
          </a:p>
        </p:txBody>
      </p:sp>
      <p:graphicFrame>
        <p:nvGraphicFramePr>
          <p:cNvPr id="5" name="Tableau 4">
            <a:extLst>
              <a:ext uri="{FF2B5EF4-FFF2-40B4-BE49-F238E27FC236}">
                <a16:creationId xmlns:a16="http://schemas.microsoft.com/office/drawing/2014/main" id="{3A671974-9D5B-47C3-BA22-C0B18F32ED98}"/>
              </a:ext>
            </a:extLst>
          </p:cNvPr>
          <p:cNvGraphicFramePr>
            <a:graphicFrameLocks noGrp="1"/>
          </p:cNvGraphicFramePr>
          <p:nvPr>
            <p:extLst>
              <p:ext uri="{D42A27DB-BD31-4B8C-83A1-F6EECF244321}">
                <p14:modId xmlns:p14="http://schemas.microsoft.com/office/powerpoint/2010/main" val="3889424592"/>
              </p:ext>
            </p:extLst>
          </p:nvPr>
        </p:nvGraphicFramePr>
        <p:xfrm>
          <a:off x="1419869" y="2548601"/>
          <a:ext cx="7239900" cy="2274607"/>
        </p:xfrm>
        <a:graphic>
          <a:graphicData uri="http://schemas.openxmlformats.org/drawingml/2006/table">
            <a:tbl>
              <a:tblPr firstRow="1" bandRow="1">
                <a:tableStyleId>{5C22544A-7EE6-4342-B048-85BDC9FD1C3A}</a:tableStyleId>
              </a:tblPr>
              <a:tblGrid>
                <a:gridCol w="1581373">
                  <a:extLst>
                    <a:ext uri="{9D8B030D-6E8A-4147-A177-3AD203B41FA5}">
                      <a16:colId xmlns:a16="http://schemas.microsoft.com/office/drawing/2014/main" val="2105985474"/>
                    </a:ext>
                  </a:extLst>
                </a:gridCol>
                <a:gridCol w="1430715">
                  <a:extLst>
                    <a:ext uri="{9D8B030D-6E8A-4147-A177-3AD203B41FA5}">
                      <a16:colId xmlns:a16="http://schemas.microsoft.com/office/drawing/2014/main" val="4098169524"/>
                    </a:ext>
                  </a:extLst>
                </a:gridCol>
                <a:gridCol w="1375719">
                  <a:extLst>
                    <a:ext uri="{9D8B030D-6E8A-4147-A177-3AD203B41FA5}">
                      <a16:colId xmlns:a16="http://schemas.microsoft.com/office/drawing/2014/main" val="149445944"/>
                    </a:ext>
                  </a:extLst>
                </a:gridCol>
                <a:gridCol w="1404113">
                  <a:extLst>
                    <a:ext uri="{9D8B030D-6E8A-4147-A177-3AD203B41FA5}">
                      <a16:colId xmlns:a16="http://schemas.microsoft.com/office/drawing/2014/main" val="4018577348"/>
                    </a:ext>
                  </a:extLst>
                </a:gridCol>
                <a:gridCol w="1447980">
                  <a:extLst>
                    <a:ext uri="{9D8B030D-6E8A-4147-A177-3AD203B41FA5}">
                      <a16:colId xmlns:a16="http://schemas.microsoft.com/office/drawing/2014/main" val="673500369"/>
                    </a:ext>
                  </a:extLst>
                </a:gridCol>
              </a:tblGrid>
              <a:tr h="1130151">
                <a:tc>
                  <a:txBody>
                    <a:bodyPr/>
                    <a:lstStyle/>
                    <a:p>
                      <a:pPr algn="ctr" fontAlgn="ctr"/>
                      <a:r>
                        <a:rPr lang="fr-FR" sz="2400" u="none" strike="noStrike" dirty="0">
                          <a:effectLst/>
                        </a:rPr>
                        <a:t>MIP - No</a:t>
                      </a:r>
                      <a:r>
                        <a:rPr lang="fr-FR" sz="1100" u="none" strike="noStrike" dirty="0">
                          <a:effectLst/>
                        </a:rPr>
                        <a:t> </a:t>
                      </a:r>
                      <a:r>
                        <a:rPr lang="fr-FR" sz="2400" u="none" strike="noStrike" dirty="0" err="1">
                          <a:effectLst/>
                        </a:rPr>
                        <a:t>presolve</a:t>
                      </a:r>
                      <a:endParaRPr lang="fr-FR" sz="2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a:effectLst/>
                        </a:rPr>
                        <a:t>383 (2742)</a:t>
                      </a:r>
                      <a:endParaRPr lang="fr-FR" sz="1800" b="1" i="0" u="none" strike="noStrike">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2724 (20452)</a:t>
                      </a:r>
                      <a:endParaRPr lang="fr-FR" sz="1800" b="1" i="0" u="none" strike="noStrike" dirty="0">
                        <a:solidFill>
                          <a:srgbClr val="FFFFFF"/>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195917536"/>
                  </a:ext>
                </a:extLst>
              </a:tr>
              <a:tr h="1144456">
                <a:tc>
                  <a:txBody>
                    <a:bodyPr/>
                    <a:lstStyle/>
                    <a:p>
                      <a:pPr algn="ctr" fontAlgn="ctr"/>
                      <a:r>
                        <a:rPr lang="fr-FR" sz="2400" u="none" strike="noStrike" dirty="0">
                          <a:effectLst/>
                        </a:rPr>
                        <a:t>MIP -</a:t>
                      </a:r>
                      <a:r>
                        <a:rPr lang="fr-FR" sz="2400" u="none" strike="noStrike" dirty="0" err="1">
                          <a:effectLst/>
                        </a:rPr>
                        <a:t>Presolve</a:t>
                      </a:r>
                      <a:endParaRPr lang="fr-FR" sz="2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a:effectLst/>
                        </a:rPr>
                        <a:t>0 (1)</a:t>
                      </a:r>
                      <a:endParaRPr lang="fr-FR" sz="1800" b="0" i="0" u="none" strike="noStrike">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a:effectLst/>
                        </a:rPr>
                        <a:t>0 (1)</a:t>
                      </a:r>
                      <a:endParaRPr lang="fr-FR" sz="1800" b="0" i="0" u="none" strike="noStrike">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1 (1)</a:t>
                      </a:r>
                      <a:endParaRPr lang="fr-FR"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1 (2960)</a:t>
                      </a:r>
                      <a:endParaRPr lang="fr-FR" sz="18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570774"/>
                  </a:ext>
                </a:extLst>
              </a:tr>
            </a:tbl>
          </a:graphicData>
        </a:graphic>
      </p:graphicFrame>
      <p:pic>
        <p:nvPicPr>
          <p:cNvPr id="3" name="Image 2" descr="Une image contenant texte, tableau blanc&#10;&#10;Description générée automatiquement">
            <a:extLst>
              <a:ext uri="{FF2B5EF4-FFF2-40B4-BE49-F238E27FC236}">
                <a16:creationId xmlns:a16="http://schemas.microsoft.com/office/drawing/2014/main" id="{E0CDEF4D-84A9-4233-935C-44649D8143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4364" y="1733191"/>
            <a:ext cx="1318542" cy="741680"/>
          </a:xfrm>
          <a:prstGeom prst="rect">
            <a:avLst/>
          </a:prstGeom>
        </p:spPr>
      </p:pic>
      <p:pic>
        <p:nvPicPr>
          <p:cNvPr id="4" name="Image 3" descr="Une image contenant jouet&#10;&#10;Description générée automatiquement">
            <a:extLst>
              <a:ext uri="{FF2B5EF4-FFF2-40B4-BE49-F238E27FC236}">
                <a16:creationId xmlns:a16="http://schemas.microsoft.com/office/drawing/2014/main" id="{7C75BEB9-1D15-4402-978A-66E589E29F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5183" y="1733191"/>
            <a:ext cx="1318542" cy="741680"/>
          </a:xfrm>
          <a:prstGeom prst="rect">
            <a:avLst/>
          </a:prstGeom>
        </p:spPr>
      </p:pic>
      <p:pic>
        <p:nvPicPr>
          <p:cNvPr id="10" name="Image 9">
            <a:extLst>
              <a:ext uri="{FF2B5EF4-FFF2-40B4-BE49-F238E27FC236}">
                <a16:creationId xmlns:a16="http://schemas.microsoft.com/office/drawing/2014/main" id="{0B4FE05E-7EB3-444D-AEE3-F4D2354E84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6002" y="1733191"/>
            <a:ext cx="1318542" cy="741680"/>
          </a:xfrm>
          <a:prstGeom prst="rect">
            <a:avLst/>
          </a:prstGeom>
        </p:spPr>
      </p:pic>
      <p:pic>
        <p:nvPicPr>
          <p:cNvPr id="12" name="Image 11">
            <a:extLst>
              <a:ext uri="{FF2B5EF4-FFF2-40B4-BE49-F238E27FC236}">
                <a16:creationId xmlns:a16="http://schemas.microsoft.com/office/drawing/2014/main" id="{18F32000-53B2-48D7-8418-F6D97631AB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5210" y="1733191"/>
            <a:ext cx="1318542" cy="741680"/>
          </a:xfrm>
          <a:prstGeom prst="rect">
            <a:avLst/>
          </a:prstGeom>
        </p:spPr>
      </p:pic>
    </p:spTree>
    <p:extLst>
      <p:ext uri="{BB962C8B-B14F-4D97-AF65-F5344CB8AC3E}">
        <p14:creationId xmlns:p14="http://schemas.microsoft.com/office/powerpoint/2010/main" val="11423815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D0EF2C-4117-48E9-AD41-68B4C5F4ADD3}"/>
              </a:ext>
            </a:extLst>
          </p:cNvPr>
          <p:cNvSpPr>
            <a:spLocks noGrp="1"/>
          </p:cNvSpPr>
          <p:nvPr>
            <p:ph type="title"/>
          </p:nvPr>
        </p:nvSpPr>
        <p:spPr/>
        <p:txBody>
          <a:bodyPr/>
          <a:lstStyle/>
          <a:p>
            <a:r>
              <a:rPr lang="fr-FR" dirty="0" err="1"/>
              <a:t>With</a:t>
            </a:r>
            <a:r>
              <a:rPr lang="fr-FR" dirty="0"/>
              <a:t> </a:t>
            </a:r>
            <a:r>
              <a:rPr lang="fr-FR" dirty="0" err="1"/>
              <a:t>presolve</a:t>
            </a:r>
            <a:r>
              <a:rPr lang="fr-FR" dirty="0"/>
              <a:t>, at </a:t>
            </a:r>
            <a:r>
              <a:rPr lang="fr-FR" dirty="0" err="1"/>
              <a:t>most</a:t>
            </a:r>
            <a:r>
              <a:rPr lang="fr-FR" dirty="0"/>
              <a:t> 1 </a:t>
            </a:r>
            <a:r>
              <a:rPr lang="fr-FR" dirty="0" err="1"/>
              <a:t>node</a:t>
            </a:r>
            <a:r>
              <a:rPr lang="fr-FR" dirty="0"/>
              <a:t> exploration for </a:t>
            </a:r>
            <a:r>
              <a:rPr lang="fr-FR" dirty="0" err="1"/>
              <a:t>feasibility</a:t>
            </a:r>
            <a:r>
              <a:rPr lang="fr-FR" dirty="0"/>
              <a:t> </a:t>
            </a:r>
            <a:r>
              <a:rPr lang="fr-FR" dirty="0" err="1"/>
              <a:t>problem</a:t>
            </a:r>
            <a:endParaRPr lang="fr-FR" dirty="0"/>
          </a:p>
        </p:txBody>
      </p:sp>
      <p:sp>
        <p:nvSpPr>
          <p:cNvPr id="7" name="Espace réservé du contenu 6">
            <a:extLst>
              <a:ext uri="{FF2B5EF4-FFF2-40B4-BE49-F238E27FC236}">
                <a16:creationId xmlns:a16="http://schemas.microsoft.com/office/drawing/2014/main" id="{73935180-B2D1-48EB-BA01-8B13E549CB40}"/>
              </a:ext>
            </a:extLst>
          </p:cNvPr>
          <p:cNvSpPr>
            <a:spLocks noGrp="1"/>
          </p:cNvSpPr>
          <p:nvPr>
            <p:ph idx="1"/>
          </p:nvPr>
        </p:nvSpPr>
        <p:spPr/>
        <p:txBody>
          <a:bodyPr/>
          <a:lstStyle/>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a:p>
            <a:pPr>
              <a:buNone/>
            </a:pPr>
            <a:endParaRPr lang="fr-FR" dirty="0"/>
          </a:p>
        </p:txBody>
      </p:sp>
      <p:graphicFrame>
        <p:nvGraphicFramePr>
          <p:cNvPr id="5" name="Tableau 4">
            <a:extLst>
              <a:ext uri="{FF2B5EF4-FFF2-40B4-BE49-F238E27FC236}">
                <a16:creationId xmlns:a16="http://schemas.microsoft.com/office/drawing/2014/main" id="{3A671974-9D5B-47C3-BA22-C0B18F32ED98}"/>
              </a:ext>
            </a:extLst>
          </p:cNvPr>
          <p:cNvGraphicFramePr>
            <a:graphicFrameLocks noGrp="1"/>
          </p:cNvGraphicFramePr>
          <p:nvPr>
            <p:extLst>
              <p:ext uri="{D42A27DB-BD31-4B8C-83A1-F6EECF244321}">
                <p14:modId xmlns:p14="http://schemas.microsoft.com/office/powerpoint/2010/main" val="2017336650"/>
              </p:ext>
            </p:extLst>
          </p:nvPr>
        </p:nvGraphicFramePr>
        <p:xfrm>
          <a:off x="1419869" y="2548601"/>
          <a:ext cx="7239900" cy="2274607"/>
        </p:xfrm>
        <a:graphic>
          <a:graphicData uri="http://schemas.openxmlformats.org/drawingml/2006/table">
            <a:tbl>
              <a:tblPr firstRow="1" bandRow="1">
                <a:tableStyleId>{5C22544A-7EE6-4342-B048-85BDC9FD1C3A}</a:tableStyleId>
              </a:tblPr>
              <a:tblGrid>
                <a:gridCol w="1581373">
                  <a:extLst>
                    <a:ext uri="{9D8B030D-6E8A-4147-A177-3AD203B41FA5}">
                      <a16:colId xmlns:a16="http://schemas.microsoft.com/office/drawing/2014/main" val="2105985474"/>
                    </a:ext>
                  </a:extLst>
                </a:gridCol>
                <a:gridCol w="1430715">
                  <a:extLst>
                    <a:ext uri="{9D8B030D-6E8A-4147-A177-3AD203B41FA5}">
                      <a16:colId xmlns:a16="http://schemas.microsoft.com/office/drawing/2014/main" val="4098169524"/>
                    </a:ext>
                  </a:extLst>
                </a:gridCol>
                <a:gridCol w="1375719">
                  <a:extLst>
                    <a:ext uri="{9D8B030D-6E8A-4147-A177-3AD203B41FA5}">
                      <a16:colId xmlns:a16="http://schemas.microsoft.com/office/drawing/2014/main" val="149445944"/>
                    </a:ext>
                  </a:extLst>
                </a:gridCol>
                <a:gridCol w="1404113">
                  <a:extLst>
                    <a:ext uri="{9D8B030D-6E8A-4147-A177-3AD203B41FA5}">
                      <a16:colId xmlns:a16="http://schemas.microsoft.com/office/drawing/2014/main" val="4018577348"/>
                    </a:ext>
                  </a:extLst>
                </a:gridCol>
                <a:gridCol w="1447980">
                  <a:extLst>
                    <a:ext uri="{9D8B030D-6E8A-4147-A177-3AD203B41FA5}">
                      <a16:colId xmlns:a16="http://schemas.microsoft.com/office/drawing/2014/main" val="673500369"/>
                    </a:ext>
                  </a:extLst>
                </a:gridCol>
              </a:tblGrid>
              <a:tr h="1130151">
                <a:tc>
                  <a:txBody>
                    <a:bodyPr/>
                    <a:lstStyle/>
                    <a:p>
                      <a:pPr algn="ctr" fontAlgn="ctr"/>
                      <a:r>
                        <a:rPr lang="fr-FR" sz="2400" u="none" strike="noStrike" dirty="0">
                          <a:effectLst/>
                        </a:rPr>
                        <a:t>MIP - No</a:t>
                      </a:r>
                      <a:r>
                        <a:rPr lang="fr-FR" sz="1100" u="none" strike="noStrike" dirty="0">
                          <a:effectLst/>
                        </a:rPr>
                        <a:t> </a:t>
                      </a:r>
                      <a:r>
                        <a:rPr lang="fr-FR" sz="2400" u="none" strike="noStrike" dirty="0" err="1">
                          <a:effectLst/>
                        </a:rPr>
                        <a:t>presolve</a:t>
                      </a:r>
                      <a:endParaRPr lang="fr-FR" sz="2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0 (1)</a:t>
                      </a:r>
                      <a:endParaRPr lang="fr-FR" sz="1800" b="1" i="0" u="none" strike="noStrike" dirty="0">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a:effectLst/>
                        </a:rPr>
                        <a:t>383 (2742)</a:t>
                      </a:r>
                      <a:endParaRPr lang="fr-FR" sz="1800" b="1" i="0" u="none" strike="noStrike">
                        <a:solidFill>
                          <a:srgbClr val="FFFFFF"/>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2724 (20452)</a:t>
                      </a:r>
                      <a:endParaRPr lang="fr-FR" sz="1800" b="1" i="0" u="none" strike="noStrike" dirty="0">
                        <a:solidFill>
                          <a:srgbClr val="FFFFFF"/>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195917536"/>
                  </a:ext>
                </a:extLst>
              </a:tr>
              <a:tr h="1144456">
                <a:tc>
                  <a:txBody>
                    <a:bodyPr/>
                    <a:lstStyle/>
                    <a:p>
                      <a:pPr algn="ctr" fontAlgn="ctr"/>
                      <a:r>
                        <a:rPr lang="fr-FR" sz="2400" u="none" strike="noStrike" dirty="0">
                          <a:effectLst/>
                        </a:rPr>
                        <a:t>MIP -</a:t>
                      </a:r>
                      <a:r>
                        <a:rPr lang="fr-FR" sz="2400" u="none" strike="noStrike" dirty="0" err="1">
                          <a:effectLst/>
                        </a:rPr>
                        <a:t>Presolve</a:t>
                      </a:r>
                      <a:endParaRPr lang="fr-FR" sz="2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a:effectLst/>
                        </a:rPr>
                        <a:t>0 (1)</a:t>
                      </a:r>
                      <a:endParaRPr lang="fr-FR" sz="1800" b="0" i="0" u="none" strike="noStrike">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a:effectLst/>
                        </a:rPr>
                        <a:t>0 (1)</a:t>
                      </a:r>
                      <a:endParaRPr lang="fr-FR" sz="1800" b="0" i="0" u="none" strike="noStrike">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1 (1)</a:t>
                      </a:r>
                      <a:endParaRPr lang="fr-FR"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rtl="0" fontAlgn="ctr"/>
                      <a:r>
                        <a:rPr lang="fr-FR" sz="1800" u="none" strike="noStrike" dirty="0">
                          <a:effectLst/>
                        </a:rPr>
                        <a:t>1 (2960)</a:t>
                      </a:r>
                      <a:endParaRPr lang="fr-FR" sz="18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570774"/>
                  </a:ext>
                </a:extLst>
              </a:tr>
            </a:tbl>
          </a:graphicData>
        </a:graphic>
      </p:graphicFrame>
      <p:sp>
        <p:nvSpPr>
          <p:cNvPr id="3" name="Rectangle 2">
            <a:extLst>
              <a:ext uri="{FF2B5EF4-FFF2-40B4-BE49-F238E27FC236}">
                <a16:creationId xmlns:a16="http://schemas.microsoft.com/office/drawing/2014/main" id="{7088E101-3195-4FF9-83FF-15CC0B72D171}"/>
              </a:ext>
            </a:extLst>
          </p:cNvPr>
          <p:cNvSpPr/>
          <p:nvPr/>
        </p:nvSpPr>
        <p:spPr>
          <a:xfrm>
            <a:off x="653170" y="4977399"/>
            <a:ext cx="8773297" cy="460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Can </a:t>
            </a:r>
            <a:r>
              <a:rPr lang="fr-FR" sz="2400" dirty="0" err="1">
                <a:solidFill>
                  <a:schemeClr val="tx1"/>
                </a:solidFill>
              </a:rPr>
              <a:t>we</a:t>
            </a:r>
            <a:r>
              <a:rPr lang="fr-FR" sz="2400" dirty="0">
                <a:solidFill>
                  <a:schemeClr val="tx1"/>
                </a:solidFill>
              </a:rPr>
              <a:t> use a « custom» </a:t>
            </a:r>
            <a:r>
              <a:rPr lang="fr-FR" sz="2400" dirty="0" err="1">
                <a:solidFill>
                  <a:schemeClr val="tx1"/>
                </a:solidFill>
              </a:rPr>
              <a:t>presolve</a:t>
            </a:r>
            <a:r>
              <a:rPr lang="fr-FR" sz="2400" dirty="0">
                <a:solidFill>
                  <a:schemeClr val="tx1"/>
                </a:solidFill>
              </a:rPr>
              <a:t> for L1 </a:t>
            </a:r>
            <a:r>
              <a:rPr lang="fr-FR" sz="2400" dirty="0" err="1">
                <a:solidFill>
                  <a:schemeClr val="tx1"/>
                </a:solidFill>
              </a:rPr>
              <a:t>norm</a:t>
            </a:r>
            <a:r>
              <a:rPr lang="fr-FR" sz="2400" dirty="0">
                <a:solidFill>
                  <a:schemeClr val="tx1"/>
                </a:solidFill>
              </a:rPr>
              <a:t> minimisation ?</a:t>
            </a:r>
          </a:p>
        </p:txBody>
      </p:sp>
      <p:pic>
        <p:nvPicPr>
          <p:cNvPr id="4" name="Image 3" descr="Une image contenant texte, tableau blanc&#10;&#10;Description générée automatiquement">
            <a:extLst>
              <a:ext uri="{FF2B5EF4-FFF2-40B4-BE49-F238E27FC236}">
                <a16:creationId xmlns:a16="http://schemas.microsoft.com/office/drawing/2014/main" id="{293313AA-2202-430D-A250-FDB190094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4364" y="1733191"/>
            <a:ext cx="1318542" cy="741680"/>
          </a:xfrm>
          <a:prstGeom prst="rect">
            <a:avLst/>
          </a:prstGeom>
        </p:spPr>
      </p:pic>
      <p:pic>
        <p:nvPicPr>
          <p:cNvPr id="9" name="Image 8" descr="Une image contenant jouet&#10;&#10;Description générée automatiquement">
            <a:extLst>
              <a:ext uri="{FF2B5EF4-FFF2-40B4-BE49-F238E27FC236}">
                <a16:creationId xmlns:a16="http://schemas.microsoft.com/office/drawing/2014/main" id="{6814CC82-9AF1-426D-97A8-62313C9462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5183" y="1733191"/>
            <a:ext cx="1318542" cy="741680"/>
          </a:xfrm>
          <a:prstGeom prst="rect">
            <a:avLst/>
          </a:prstGeom>
        </p:spPr>
      </p:pic>
      <p:pic>
        <p:nvPicPr>
          <p:cNvPr id="11" name="Image 10">
            <a:extLst>
              <a:ext uri="{FF2B5EF4-FFF2-40B4-BE49-F238E27FC236}">
                <a16:creationId xmlns:a16="http://schemas.microsoft.com/office/drawing/2014/main" id="{0A300E50-3C83-41A1-91DC-35E7F3D202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6002" y="1733191"/>
            <a:ext cx="1318542" cy="741680"/>
          </a:xfrm>
          <a:prstGeom prst="rect">
            <a:avLst/>
          </a:prstGeom>
        </p:spPr>
      </p:pic>
      <p:pic>
        <p:nvPicPr>
          <p:cNvPr id="13" name="Image 12">
            <a:extLst>
              <a:ext uri="{FF2B5EF4-FFF2-40B4-BE49-F238E27FC236}">
                <a16:creationId xmlns:a16="http://schemas.microsoft.com/office/drawing/2014/main" id="{7435A109-B508-4BFF-B7E8-8EA943F336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75210" y="1733191"/>
            <a:ext cx="1318542" cy="741680"/>
          </a:xfrm>
          <a:prstGeom prst="rect">
            <a:avLst/>
          </a:prstGeom>
        </p:spPr>
      </p:pic>
    </p:spTree>
    <p:extLst>
      <p:ext uri="{BB962C8B-B14F-4D97-AF65-F5344CB8AC3E}">
        <p14:creationId xmlns:p14="http://schemas.microsoft.com/office/powerpoint/2010/main" val="17458287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2334FE-79A1-4EB0-8B1C-33B64905B2F6}"/>
              </a:ext>
            </a:extLst>
          </p:cNvPr>
          <p:cNvSpPr>
            <a:spLocks noGrp="1"/>
          </p:cNvSpPr>
          <p:nvPr>
            <p:ph type="title"/>
          </p:nvPr>
        </p:nvSpPr>
        <p:spPr/>
        <p:txBody>
          <a:bodyPr/>
          <a:lstStyle/>
          <a:p>
            <a:r>
              <a:rPr lang="en-GB" dirty="0"/>
              <a:t>COMPLEXITY CAN BE REDUCED WITH A GUIDE</a:t>
            </a:r>
            <a:endParaRPr lang="fr-FR" dirty="0"/>
          </a:p>
        </p:txBody>
      </p:sp>
      <p:pic>
        <p:nvPicPr>
          <p:cNvPr id="4" name="04_01_darpa_path">
            <a:hlinkClick r:id="" action="ppaction://media"/>
            <a:extLst>
              <a:ext uri="{FF2B5EF4-FFF2-40B4-BE49-F238E27FC236}">
                <a16:creationId xmlns:a16="http://schemas.microsoft.com/office/drawing/2014/main" id="{C8CDC7F4-F945-407E-A642-255D5C13000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116138" y="1511300"/>
            <a:ext cx="5846762" cy="3289300"/>
          </a:xfrm>
        </p:spPr>
      </p:pic>
    </p:spTree>
    <p:extLst>
      <p:ext uri="{BB962C8B-B14F-4D97-AF65-F5344CB8AC3E}">
        <p14:creationId xmlns:p14="http://schemas.microsoft.com/office/powerpoint/2010/main" val="370856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3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0A3A-0557-4D60-91C4-32670B081CC2}"/>
              </a:ext>
            </a:extLst>
          </p:cNvPr>
          <p:cNvSpPr txBox="1">
            <a:spLocks noGrp="1"/>
          </p:cNvSpPr>
          <p:nvPr>
            <p:ph type="title" idx="4294967295"/>
          </p:nvPr>
        </p:nvSpPr>
        <p:spPr>
          <a:xfrm>
            <a:off x="503999" y="98280"/>
            <a:ext cx="9071640" cy="1202039"/>
          </a:xfrm>
        </p:spPr>
        <p:txBody>
          <a:bodyPr lIns="12600" tIns="12600" rIns="12600" bIns="12600">
            <a:spAutoFit/>
          </a:bodyPr>
          <a:lstStyle/>
          <a:p>
            <a:pPr lvl="0"/>
            <a:r>
              <a:rPr lang="en-GB" dirty="0"/>
              <a:t>COMPLEXITY CAN BE REDUCED WITH A GUIDE</a:t>
            </a:r>
          </a:p>
        </p:txBody>
      </p:sp>
      <p:pic>
        <p:nvPicPr>
          <p:cNvPr id="3" name="Picture Placeholder 2">
            <a:extLst>
              <a:ext uri="{FF2B5EF4-FFF2-40B4-BE49-F238E27FC236}">
                <a16:creationId xmlns:a16="http://schemas.microsoft.com/office/drawing/2014/main" id="{0E31597B-5A4F-42F5-9067-1270219BD4F4}"/>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B9AE508E-0388-4446-8949-4527845DA550}"/>
              </a:ext>
            </a:extLst>
          </p:cNvPr>
          <p:cNvSpPr txBox="1">
            <a:spLocks noGrp="1"/>
          </p:cNvSpPr>
          <p:nvPr>
            <p:ph type="body" idx="4294967295"/>
          </p:nvPr>
        </p:nvSpPr>
        <p:spPr>
          <a:xfrm>
            <a:off x="5152680" y="1512000"/>
            <a:ext cx="4426920" cy="3288239"/>
          </a:xfrm>
        </p:spPr>
        <p:txBody>
          <a:bodyPr/>
          <a:lstStyle/>
          <a:p>
            <a:pPr lvl="0">
              <a:buNone/>
            </a:pPr>
            <a:r>
              <a:rPr lang="en-GB" dirty="0"/>
              <a:t>Contact surfaces</a:t>
            </a:r>
          </a:p>
          <a:p>
            <a:pPr lvl="0">
              <a:buNone/>
            </a:pPr>
            <a:endParaRPr lang="en-GB" dirty="0"/>
          </a:p>
          <a:p>
            <a:pPr lvl="0">
              <a:buNone/>
            </a:pPr>
            <a:r>
              <a:rPr lang="en-GB" dirty="0"/>
              <a:t>Steps:</a:t>
            </a:r>
          </a:p>
          <a:p>
            <a:pPr lvl="0">
              <a:buNone/>
            </a:pPr>
            <a:endParaRPr lang="en-GB" dirty="0"/>
          </a:p>
          <a:p>
            <a:pPr lvl="0">
              <a:buNone/>
            </a:pPr>
            <a:r>
              <a:rPr lang="en-GB" dirty="0"/>
              <a:t>  </a:t>
            </a:r>
          </a:p>
          <a:p>
            <a:pPr lvl="1">
              <a:buNone/>
            </a:pPr>
            <a:endParaRPr lang="en-GB" dirty="0"/>
          </a:p>
        </p:txBody>
      </p:sp>
      <p:sp>
        <p:nvSpPr>
          <p:cNvPr id="13" name="TextBox 12">
            <a:extLst>
              <a:ext uri="{FF2B5EF4-FFF2-40B4-BE49-F238E27FC236}">
                <a16:creationId xmlns:a16="http://schemas.microsoft.com/office/drawing/2014/main" id="{F1903DC9-1A18-49AA-81D3-EA9CA84185E9}"/>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CC1124D6-5EFD-472D-B802-1CA30D17CD13}"/>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F27A0D95-B933-46E1-A092-1B8AFDED36E8}"/>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068F4654-0671-44BA-BF06-C253CDEC2400}"/>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7" name="TextBox 16">
            <a:extLst>
              <a:ext uri="{FF2B5EF4-FFF2-40B4-BE49-F238E27FC236}">
                <a16:creationId xmlns:a16="http://schemas.microsoft.com/office/drawing/2014/main" id="{28B6FD00-CE68-4706-A4AD-6E15ACFDA0DC}"/>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8" name="TextBox 17">
            <a:extLst>
              <a:ext uri="{FF2B5EF4-FFF2-40B4-BE49-F238E27FC236}">
                <a16:creationId xmlns:a16="http://schemas.microsoft.com/office/drawing/2014/main" id="{2D7A9748-9E0C-430F-BA2D-B4F9645C39A9}"/>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9" name="TextBox 18">
            <a:extLst>
              <a:ext uri="{FF2B5EF4-FFF2-40B4-BE49-F238E27FC236}">
                <a16:creationId xmlns:a16="http://schemas.microsoft.com/office/drawing/2014/main" id="{C6F09A37-22BF-46D1-A5B2-66C1A3B117A3}"/>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0" name="TextBox 19">
            <a:extLst>
              <a:ext uri="{FF2B5EF4-FFF2-40B4-BE49-F238E27FC236}">
                <a16:creationId xmlns:a16="http://schemas.microsoft.com/office/drawing/2014/main" id="{26BBB53C-8CEE-4EBF-BC48-41DE06033AC2}"/>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1" name="TextBox 20">
            <a:extLst>
              <a:ext uri="{FF2B5EF4-FFF2-40B4-BE49-F238E27FC236}">
                <a16:creationId xmlns:a16="http://schemas.microsoft.com/office/drawing/2014/main" id="{2C778F0A-5253-4CE6-9256-505E3A874E95}"/>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2" name="TextBox 21">
            <a:extLst>
              <a:ext uri="{FF2B5EF4-FFF2-40B4-BE49-F238E27FC236}">
                <a16:creationId xmlns:a16="http://schemas.microsoft.com/office/drawing/2014/main" id="{CCB90F69-13D6-4A10-8177-7C132D3D33CF}"/>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3" name="TextBox 22">
            <a:extLst>
              <a:ext uri="{FF2B5EF4-FFF2-40B4-BE49-F238E27FC236}">
                <a16:creationId xmlns:a16="http://schemas.microsoft.com/office/drawing/2014/main" id="{7892BCBF-C926-4A08-932D-4E46B47193F0}"/>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24" name="TextBox 23">
            <a:extLst>
              <a:ext uri="{FF2B5EF4-FFF2-40B4-BE49-F238E27FC236}">
                <a16:creationId xmlns:a16="http://schemas.microsoft.com/office/drawing/2014/main" id="{F93ED6D2-BF95-4F76-AFFD-1AE26B5277B9}"/>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grpSp>
        <p:nvGrpSpPr>
          <p:cNvPr id="25" name="Group 24" descr="28§display§\mathbf{p}_i, 1 \leq i  \leq m§svg§600§TRUE§" title="TexMaths">
            <a:extLst>
              <a:ext uri="{FF2B5EF4-FFF2-40B4-BE49-F238E27FC236}">
                <a16:creationId xmlns:a16="http://schemas.microsoft.com/office/drawing/2014/main" id="{4C9B257B-2A73-4AB2-9779-1FD3F62E1623}"/>
              </a:ext>
            </a:extLst>
          </p:cNvPr>
          <p:cNvGrpSpPr/>
          <p:nvPr/>
        </p:nvGrpSpPr>
        <p:grpSpPr>
          <a:xfrm>
            <a:off x="6643080" y="3221640"/>
            <a:ext cx="2052000" cy="304920"/>
            <a:chOff x="6643080" y="3221640"/>
            <a:chExt cx="2052000" cy="304920"/>
          </a:xfrm>
        </p:grpSpPr>
        <p:sp>
          <p:nvSpPr>
            <p:cNvPr id="26" name="Freeform: Shape 25">
              <a:extLst>
                <a:ext uri="{FF2B5EF4-FFF2-40B4-BE49-F238E27FC236}">
                  <a16:creationId xmlns:a16="http://schemas.microsoft.com/office/drawing/2014/main" id="{2354858E-73E5-44FB-A44E-93352B0F79EA}"/>
                </a:ext>
              </a:extLst>
            </p:cNvPr>
            <p:cNvSpPr/>
            <p:nvPr/>
          </p:nvSpPr>
          <p:spPr>
            <a:xfrm>
              <a:off x="6643080" y="322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79133B4-CE65-414E-B287-E867F62C87AE}"/>
                </a:ext>
              </a:extLst>
            </p:cNvPr>
            <p:cNvSpPr/>
            <p:nvPr/>
          </p:nvSpPr>
          <p:spPr>
            <a:xfrm>
              <a:off x="6656039" y="329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65F8A367-8396-468B-844D-03A570F74C94}"/>
                </a:ext>
              </a:extLst>
            </p:cNvPr>
            <p:cNvSpPr/>
            <p:nvPr/>
          </p:nvSpPr>
          <p:spPr>
            <a:xfrm>
              <a:off x="6879960" y="334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82B176DF-D1FB-4809-A4BA-6379CD27419E}"/>
                </a:ext>
              </a:extLst>
            </p:cNvPr>
            <p:cNvSpPr/>
            <p:nvPr/>
          </p:nvSpPr>
          <p:spPr>
            <a:xfrm>
              <a:off x="7017119" y="342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C28EC2A5-8E18-4D65-A574-5096D542C025}"/>
                </a:ext>
              </a:extLst>
            </p:cNvPr>
            <p:cNvSpPr/>
            <p:nvPr/>
          </p:nvSpPr>
          <p:spPr>
            <a:xfrm>
              <a:off x="7175160" y="322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5EC4B14A-A69E-456D-94FB-ABFC9E3D18B6}"/>
                </a:ext>
              </a:extLst>
            </p:cNvPr>
            <p:cNvSpPr/>
            <p:nvPr/>
          </p:nvSpPr>
          <p:spPr>
            <a:xfrm>
              <a:off x="7447320" y="323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CA79E698-B14F-4B38-B5AD-F38D06B5552A}"/>
                </a:ext>
              </a:extLst>
            </p:cNvPr>
            <p:cNvSpPr/>
            <p:nvPr/>
          </p:nvSpPr>
          <p:spPr>
            <a:xfrm>
              <a:off x="7801200" y="322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37000F10-A0BC-4A88-9811-CC796BB59DEE}"/>
                </a:ext>
              </a:extLst>
            </p:cNvPr>
            <p:cNvSpPr/>
            <p:nvPr/>
          </p:nvSpPr>
          <p:spPr>
            <a:xfrm>
              <a:off x="8041320" y="323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9A2F83BA-E54D-4BC3-AC6C-929AF89290DE}"/>
                </a:ext>
              </a:extLst>
            </p:cNvPr>
            <p:cNvSpPr/>
            <p:nvPr/>
          </p:nvSpPr>
          <p:spPr>
            <a:xfrm>
              <a:off x="8395200" y="330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35" name="Group 34" descr="28§display§\mathcal{S}_j , 1 \leq j \leq n§svg§600§TRUE§" title="TexMaths">
            <a:extLst>
              <a:ext uri="{FF2B5EF4-FFF2-40B4-BE49-F238E27FC236}">
                <a16:creationId xmlns:a16="http://schemas.microsoft.com/office/drawing/2014/main" id="{B5681B1E-6BB9-485C-9680-6319BD8518CD}"/>
              </a:ext>
            </a:extLst>
          </p:cNvPr>
          <p:cNvGrpSpPr/>
          <p:nvPr/>
        </p:nvGrpSpPr>
        <p:grpSpPr>
          <a:xfrm>
            <a:off x="6642719" y="2069640"/>
            <a:ext cx="2017799" cy="354600"/>
            <a:chOff x="6642719" y="2069640"/>
            <a:chExt cx="2017799" cy="354600"/>
          </a:xfrm>
        </p:grpSpPr>
        <p:sp>
          <p:nvSpPr>
            <p:cNvPr id="36" name="Freeform: Shape 35">
              <a:extLst>
                <a:ext uri="{FF2B5EF4-FFF2-40B4-BE49-F238E27FC236}">
                  <a16:creationId xmlns:a16="http://schemas.microsoft.com/office/drawing/2014/main" id="{37D7799B-4849-4118-BFDC-CCF90EC169BA}"/>
                </a:ext>
              </a:extLst>
            </p:cNvPr>
            <p:cNvSpPr/>
            <p:nvPr/>
          </p:nvSpPr>
          <p:spPr>
            <a:xfrm>
              <a:off x="6642719" y="2078640"/>
              <a:ext cx="2017799" cy="343440"/>
            </a:xfrm>
            <a:custGeom>
              <a:avLst/>
              <a:gdLst/>
              <a:ahLst/>
              <a:cxnLst>
                <a:cxn ang="3cd4">
                  <a:pos x="hc" y="t"/>
                </a:cxn>
                <a:cxn ang="cd2">
                  <a:pos x="l" y="vc"/>
                </a:cxn>
                <a:cxn ang="cd4">
                  <a:pos x="hc" y="b"/>
                </a:cxn>
                <a:cxn ang="0">
                  <a:pos x="r" y="vc"/>
                </a:cxn>
              </a:cxnLst>
              <a:rect l="l" t="t" r="r" b="b"/>
              <a:pathLst>
                <a:path w="5606" h="955">
                  <a:moveTo>
                    <a:pt x="2803" y="955"/>
                  </a:moveTo>
                  <a:lnTo>
                    <a:pt x="0" y="955"/>
                  </a:lnTo>
                  <a:lnTo>
                    <a:pt x="0" y="0"/>
                  </a:lnTo>
                  <a:lnTo>
                    <a:pt x="5606" y="0"/>
                  </a:lnTo>
                  <a:lnTo>
                    <a:pt x="5606"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142BE5BD-0204-4067-BC00-22972A2E9459}"/>
                </a:ext>
              </a:extLst>
            </p:cNvPr>
            <p:cNvSpPr/>
            <p:nvPr/>
          </p:nvSpPr>
          <p:spPr>
            <a:xfrm>
              <a:off x="6648839" y="20696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6D69A9E6-B31D-41FA-A3FC-095E413AC208}"/>
                </a:ext>
              </a:extLst>
            </p:cNvPr>
            <p:cNvSpPr/>
            <p:nvPr/>
          </p:nvSpPr>
          <p:spPr>
            <a:xfrm>
              <a:off x="6856560" y="22089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2679ABE8-C245-4140-8480-83B14843C09D}"/>
                </a:ext>
              </a:extLst>
            </p:cNvPr>
            <p:cNvSpPr/>
            <p:nvPr/>
          </p:nvSpPr>
          <p:spPr>
            <a:xfrm>
              <a:off x="7035840" y="22824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BCF19A30-5FAF-42B5-8925-B52E4B83987A}"/>
                </a:ext>
              </a:extLst>
            </p:cNvPr>
            <p:cNvSpPr/>
            <p:nvPr/>
          </p:nvSpPr>
          <p:spPr>
            <a:xfrm>
              <a:off x="7194239" y="208368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C1CEB93F-EDDA-4AE3-9402-82BA42CCD8D6}"/>
                </a:ext>
              </a:extLst>
            </p:cNvPr>
            <p:cNvSpPr/>
            <p:nvPr/>
          </p:nvSpPr>
          <p:spPr>
            <a:xfrm>
              <a:off x="7467479" y="209484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B9BE1D2D-E528-40B1-A9A0-AFB3289F6A14}"/>
                </a:ext>
              </a:extLst>
            </p:cNvPr>
            <p:cNvSpPr/>
            <p:nvPr/>
          </p:nvSpPr>
          <p:spPr>
            <a:xfrm>
              <a:off x="7805880" y="2085839"/>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F8718088-7155-4340-9C6B-3840CD8B1DDE}"/>
                </a:ext>
              </a:extLst>
            </p:cNvPr>
            <p:cNvSpPr/>
            <p:nvPr/>
          </p:nvSpPr>
          <p:spPr>
            <a:xfrm>
              <a:off x="8104320" y="209484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A3D12672-6179-4D58-B5A4-4C83DD7D4438}"/>
                </a:ext>
              </a:extLst>
            </p:cNvPr>
            <p:cNvSpPr/>
            <p:nvPr/>
          </p:nvSpPr>
          <p:spPr>
            <a:xfrm>
              <a:off x="8458200" y="21636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6" y="373"/>
                    <a:pt x="132" y="347"/>
                  </a:cubicBezTo>
                  <a:lnTo>
                    <a:pt x="154" y="258"/>
                  </a:lnTo>
                  <a:cubicBezTo>
                    <a:pt x="160" y="238"/>
                    <a:pt x="165" y="216"/>
                    <a:pt x="171" y="193"/>
                  </a:cubicBezTo>
                  <a:cubicBezTo>
                    <a:pt x="176" y="176"/>
                    <a:pt x="182" y="146"/>
                    <a:pt x="185" y="143"/>
                  </a:cubicBezTo>
                  <a:cubicBezTo>
                    <a:pt x="199" y="112"/>
                    <a:pt x="252" y="22"/>
                    <a:pt x="344" y="22"/>
                  </a:cubicBezTo>
                  <a:cubicBezTo>
                    <a:pt x="389" y="22"/>
                    <a:pt x="398" y="59"/>
                    <a:pt x="398" y="92"/>
                  </a:cubicBezTo>
                  <a:cubicBezTo>
                    <a:pt x="398" y="151"/>
                    <a:pt x="350" y="280"/>
                    <a:pt x="333" y="322"/>
                  </a:cubicBezTo>
                  <a:cubicBezTo>
                    <a:pt x="325" y="345"/>
                    <a:pt x="325" y="356"/>
                    <a:pt x="325" y="367"/>
                  </a:cubicBezTo>
                  <a:cubicBezTo>
                    <a:pt x="325" y="415"/>
                    <a:pt x="358" y="448"/>
                    <a:pt x="403" y="448"/>
                  </a:cubicBezTo>
                  <a:cubicBezTo>
                    <a:pt x="496" y="448"/>
                    <a:pt x="535" y="305"/>
                    <a:pt x="535" y="297"/>
                  </a:cubicBezTo>
                  <a:cubicBezTo>
                    <a:pt x="535" y="286"/>
                    <a:pt x="524" y="286"/>
                    <a:pt x="521" y="286"/>
                  </a:cubicBezTo>
                  <a:cubicBezTo>
                    <a:pt x="512" y="286"/>
                    <a:pt x="512" y="289"/>
                    <a:pt x="507" y="305"/>
                  </a:cubicBezTo>
                  <a:cubicBezTo>
                    <a:pt x="487" y="373"/>
                    <a:pt x="454" y="426"/>
                    <a:pt x="406" y="426"/>
                  </a:cubicBezTo>
                  <a:cubicBezTo>
                    <a:pt x="389" y="426"/>
                    <a:pt x="384" y="417"/>
                    <a:pt x="384" y="395"/>
                  </a:cubicBezTo>
                  <a:cubicBezTo>
                    <a:pt x="384" y="370"/>
                    <a:pt x="392" y="345"/>
                    <a:pt x="400" y="325"/>
                  </a:cubicBezTo>
                  <a:cubicBezTo>
                    <a:pt x="420" y="272"/>
                    <a:pt x="462" y="162"/>
                    <a:pt x="462" y="106"/>
                  </a:cubicBezTo>
                  <a:cubicBezTo>
                    <a:pt x="462" y="39"/>
                    <a:pt x="417" y="0"/>
                    <a:pt x="347" y="0"/>
                  </a:cubicBezTo>
                  <a:cubicBezTo>
                    <a:pt x="258" y="0"/>
                    <a:pt x="210" y="64"/>
                    <a:pt x="193" y="87"/>
                  </a:cubicBezTo>
                  <a:cubicBezTo>
                    <a:pt x="188"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5" name="Freeform: Shape 44">
            <a:extLst>
              <a:ext uri="{FF2B5EF4-FFF2-40B4-BE49-F238E27FC236}">
                <a16:creationId xmlns:a16="http://schemas.microsoft.com/office/drawing/2014/main" id="{AD97860E-4CB0-4BAD-BC66-64B7C773167C}"/>
              </a:ext>
            </a:extLst>
          </p:cNvPr>
          <p:cNvSpPr/>
          <p:nvPr/>
        </p:nvSpPr>
        <p:spPr>
          <a:xfrm rot="2529000">
            <a:off x="1364842" y="2511036"/>
            <a:ext cx="2604960" cy="1662479"/>
          </a:xfrm>
          <a:custGeom>
            <a:avLst/>
            <a:gdLst/>
            <a:ahLst/>
            <a:cxnLst>
              <a:cxn ang="3cd4">
                <a:pos x="hc" y="t"/>
              </a:cxn>
              <a:cxn ang="cd2">
                <a:pos x="l" y="vc"/>
              </a:cxn>
              <a:cxn ang="cd4">
                <a:pos x="hc" y="b"/>
              </a:cxn>
              <a:cxn ang="0">
                <a:pos x="r" y="vc"/>
              </a:cxn>
            </a:cxnLst>
            <a:rect l="l" t="t" r="r" b="b"/>
            <a:pathLst>
              <a:path w="7237" h="4619">
                <a:moveTo>
                  <a:pt x="0" y="3517"/>
                </a:moveTo>
                <a:cubicBezTo>
                  <a:pt x="328" y="3493"/>
                  <a:pt x="681" y="3559"/>
                  <a:pt x="943" y="3771"/>
                </a:cubicBezTo>
                <a:cubicBezTo>
                  <a:pt x="1171" y="3956"/>
                  <a:pt x="1421" y="4097"/>
                  <a:pt x="1647" y="4312"/>
                </a:cubicBezTo>
                <a:cubicBezTo>
                  <a:pt x="1868" y="4521"/>
                  <a:pt x="2116" y="4726"/>
                  <a:pt x="2403" y="4555"/>
                </a:cubicBezTo>
                <a:cubicBezTo>
                  <a:pt x="2663" y="4400"/>
                  <a:pt x="2907" y="4252"/>
                  <a:pt x="3156" y="4086"/>
                </a:cubicBezTo>
                <a:cubicBezTo>
                  <a:pt x="3397" y="3926"/>
                  <a:pt x="3584" y="3692"/>
                  <a:pt x="3803" y="3501"/>
                </a:cubicBezTo>
                <a:cubicBezTo>
                  <a:pt x="4022" y="3310"/>
                  <a:pt x="4243" y="3124"/>
                  <a:pt x="4469" y="2935"/>
                </a:cubicBezTo>
                <a:cubicBezTo>
                  <a:pt x="4687" y="2752"/>
                  <a:pt x="4912" y="2588"/>
                  <a:pt x="5114" y="2386"/>
                </a:cubicBezTo>
                <a:cubicBezTo>
                  <a:pt x="5319" y="2180"/>
                  <a:pt x="5575" y="2024"/>
                  <a:pt x="5761" y="1800"/>
                </a:cubicBezTo>
                <a:cubicBezTo>
                  <a:pt x="5956" y="1565"/>
                  <a:pt x="6147" y="1336"/>
                  <a:pt x="6339" y="1099"/>
                </a:cubicBezTo>
                <a:cubicBezTo>
                  <a:pt x="6511" y="887"/>
                  <a:pt x="6761" y="747"/>
                  <a:pt x="6931" y="528"/>
                </a:cubicBezTo>
                <a:lnTo>
                  <a:pt x="7093" y="274"/>
                </a:lnTo>
                <a:lnTo>
                  <a:pt x="7237" y="0"/>
                </a:lnTo>
              </a:path>
            </a:pathLst>
          </a:custGeom>
          <a:noFill/>
          <a:ln w="57240">
            <a:solidFill>
              <a:srgbClr val="0066FF"/>
            </a:solidFill>
            <a:prstDash val="solid"/>
          </a:ln>
        </p:spPr>
        <p:txBody>
          <a:bodyPr vert="horz" wrap="none" lIns="118440" tIns="73440" rIns="118440" bIns="7344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38317920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0A3A-0557-4D60-91C4-32670B081CC2}"/>
              </a:ext>
            </a:extLst>
          </p:cNvPr>
          <p:cNvSpPr txBox="1">
            <a:spLocks noGrp="1"/>
          </p:cNvSpPr>
          <p:nvPr>
            <p:ph type="title" idx="4294967295"/>
          </p:nvPr>
        </p:nvSpPr>
        <p:spPr>
          <a:xfrm>
            <a:off x="503999" y="98280"/>
            <a:ext cx="9071640" cy="1202039"/>
          </a:xfrm>
        </p:spPr>
        <p:txBody>
          <a:bodyPr lIns="12600" tIns="12600" rIns="12600" bIns="12600">
            <a:spAutoFit/>
          </a:bodyPr>
          <a:lstStyle/>
          <a:p>
            <a:pPr lvl="0"/>
            <a:r>
              <a:rPr lang="en-GB"/>
              <a:t>COMPLEXITY CAN BE REDUCED WITH A GUIDE</a:t>
            </a:r>
          </a:p>
        </p:txBody>
      </p:sp>
      <p:pic>
        <p:nvPicPr>
          <p:cNvPr id="3" name="Picture Placeholder 2">
            <a:extLst>
              <a:ext uri="{FF2B5EF4-FFF2-40B4-BE49-F238E27FC236}">
                <a16:creationId xmlns:a16="http://schemas.microsoft.com/office/drawing/2014/main" id="{0E31597B-5A4F-42F5-9067-1270219BD4F4}"/>
              </a:ext>
            </a:extLst>
          </p:cNvPr>
          <p:cNvPicPr>
            <a:picLocks noGrp="1" noChangeAspect="1"/>
          </p:cNvPicPr>
          <p:nvPr>
            <p:ph type="pic" idx="4294967295"/>
          </p:nvPr>
        </p:nvPicPr>
        <p:blipFill>
          <a:blip r:embed="rId3">
            <a:lum/>
            <a:alphaModFix/>
          </a:blip>
          <a:srcRect/>
          <a:stretch>
            <a:fillRect/>
          </a:stretch>
        </p:blipFill>
        <p:spPr>
          <a:xfrm>
            <a:off x="503640" y="1911240"/>
            <a:ext cx="4426920" cy="2489760"/>
          </a:xfrm>
        </p:spPr>
      </p:pic>
      <p:sp>
        <p:nvSpPr>
          <p:cNvPr id="4" name="Text Placeholder 3">
            <a:extLst>
              <a:ext uri="{FF2B5EF4-FFF2-40B4-BE49-F238E27FC236}">
                <a16:creationId xmlns:a16="http://schemas.microsoft.com/office/drawing/2014/main" id="{B9AE508E-0388-4446-8949-4527845DA550}"/>
              </a:ext>
            </a:extLst>
          </p:cNvPr>
          <p:cNvSpPr txBox="1">
            <a:spLocks noGrp="1"/>
          </p:cNvSpPr>
          <p:nvPr>
            <p:ph type="body" idx="4294967295"/>
          </p:nvPr>
        </p:nvSpPr>
        <p:spPr>
          <a:xfrm>
            <a:off x="5152680" y="1512000"/>
            <a:ext cx="4426920" cy="3288239"/>
          </a:xfrm>
        </p:spPr>
        <p:txBody>
          <a:bodyPr/>
          <a:lstStyle/>
          <a:p>
            <a:pPr lvl="0">
              <a:buNone/>
            </a:pPr>
            <a:r>
              <a:rPr lang="en-GB"/>
              <a:t>Contact surfaces</a:t>
            </a:r>
          </a:p>
          <a:p>
            <a:pPr lvl="0">
              <a:buNone/>
            </a:pPr>
            <a:endParaRPr lang="en-GB"/>
          </a:p>
          <a:p>
            <a:pPr lvl="0">
              <a:buNone/>
            </a:pPr>
            <a:r>
              <a:rPr lang="en-GB"/>
              <a:t>Steps:</a:t>
            </a:r>
          </a:p>
          <a:p>
            <a:pPr lvl="0">
              <a:buNone/>
            </a:pPr>
            <a:endParaRPr lang="en-GB"/>
          </a:p>
          <a:p>
            <a:pPr lvl="0">
              <a:buNone/>
            </a:pPr>
            <a:r>
              <a:rPr lang="en-GB"/>
              <a:t>Combinatorial:  </a:t>
            </a:r>
          </a:p>
          <a:p>
            <a:pPr lvl="1">
              <a:buNone/>
            </a:pPr>
            <a:endParaRPr lang="en-GB"/>
          </a:p>
        </p:txBody>
      </p:sp>
      <p:grpSp>
        <p:nvGrpSpPr>
          <p:cNvPr id="5" name="Group 4" descr="28§display§n^{\color{blue}h} , {\color{blue} h} &lt; m§svg§600§TRUE§" title="TexMaths">
            <a:extLst>
              <a:ext uri="{FF2B5EF4-FFF2-40B4-BE49-F238E27FC236}">
                <a16:creationId xmlns:a16="http://schemas.microsoft.com/office/drawing/2014/main" id="{12BC0CB3-72FC-4BC8-B2CA-1EAB8826A73D}"/>
              </a:ext>
            </a:extLst>
          </p:cNvPr>
          <p:cNvGrpSpPr/>
          <p:nvPr/>
        </p:nvGrpSpPr>
        <p:grpSpPr>
          <a:xfrm>
            <a:off x="6714720" y="4361040"/>
            <a:ext cx="1539000" cy="387720"/>
            <a:chOff x="6714720" y="4361040"/>
            <a:chExt cx="1539000" cy="387720"/>
          </a:xfrm>
        </p:grpSpPr>
        <p:sp>
          <p:nvSpPr>
            <p:cNvPr id="6" name="Freeform: Shape 5">
              <a:extLst>
                <a:ext uri="{FF2B5EF4-FFF2-40B4-BE49-F238E27FC236}">
                  <a16:creationId xmlns:a16="http://schemas.microsoft.com/office/drawing/2014/main" id="{5BE98897-FBF8-4750-9660-E3DCC22A583B}"/>
                </a:ext>
              </a:extLst>
            </p:cNvPr>
            <p:cNvSpPr/>
            <p:nvPr/>
          </p:nvSpPr>
          <p:spPr>
            <a:xfrm>
              <a:off x="6714720" y="4362120"/>
              <a:ext cx="1539000" cy="386640"/>
            </a:xfrm>
            <a:custGeom>
              <a:avLst/>
              <a:gdLst/>
              <a:ahLst/>
              <a:cxnLst>
                <a:cxn ang="3cd4">
                  <a:pos x="hc" y="t"/>
                </a:cxn>
                <a:cxn ang="cd2">
                  <a:pos x="l" y="vc"/>
                </a:cxn>
                <a:cxn ang="cd4">
                  <a:pos x="hc" y="b"/>
                </a:cxn>
                <a:cxn ang="0">
                  <a:pos x="r" y="vc"/>
                </a:cxn>
              </a:cxnLst>
              <a:rect l="l" t="t" r="r" b="b"/>
              <a:pathLst>
                <a:path w="4276" h="1075">
                  <a:moveTo>
                    <a:pt x="2137" y="1075"/>
                  </a:moveTo>
                  <a:lnTo>
                    <a:pt x="0" y="1075"/>
                  </a:lnTo>
                  <a:lnTo>
                    <a:pt x="0" y="0"/>
                  </a:lnTo>
                  <a:lnTo>
                    <a:pt x="4276" y="0"/>
                  </a:lnTo>
                  <a:lnTo>
                    <a:pt x="4276" y="107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7" name="Freeform: Shape 6">
              <a:extLst>
                <a:ext uri="{FF2B5EF4-FFF2-40B4-BE49-F238E27FC236}">
                  <a16:creationId xmlns:a16="http://schemas.microsoft.com/office/drawing/2014/main" id="{D8540028-06F4-426C-A36C-B9734CE4A604}"/>
                </a:ext>
              </a:extLst>
            </p:cNvPr>
            <p:cNvSpPr/>
            <p:nvPr/>
          </p:nvSpPr>
          <p:spPr>
            <a:xfrm>
              <a:off x="6724800" y="45234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9" y="440"/>
                    <a:pt x="115" y="420"/>
                  </a:cubicBezTo>
                  <a:cubicBezTo>
                    <a:pt x="115" y="420"/>
                    <a:pt x="129" y="372"/>
                    <a:pt x="134" y="347"/>
                  </a:cubicBezTo>
                  <a:lnTo>
                    <a:pt x="154" y="258"/>
                  </a:lnTo>
                  <a:cubicBezTo>
                    <a:pt x="162" y="238"/>
                    <a:pt x="168" y="216"/>
                    <a:pt x="171" y="193"/>
                  </a:cubicBezTo>
                  <a:cubicBezTo>
                    <a:pt x="176" y="176"/>
                    <a:pt x="185" y="146"/>
                    <a:pt x="185" y="143"/>
                  </a:cubicBezTo>
                  <a:cubicBezTo>
                    <a:pt x="199" y="112"/>
                    <a:pt x="252" y="22"/>
                    <a:pt x="347" y="22"/>
                  </a:cubicBezTo>
                  <a:cubicBezTo>
                    <a:pt x="392" y="22"/>
                    <a:pt x="400" y="59"/>
                    <a:pt x="400" y="92"/>
                  </a:cubicBezTo>
                  <a:cubicBezTo>
                    <a:pt x="400" y="151"/>
                    <a:pt x="350" y="280"/>
                    <a:pt x="336" y="322"/>
                  </a:cubicBezTo>
                  <a:cubicBezTo>
                    <a:pt x="328" y="344"/>
                    <a:pt x="325" y="356"/>
                    <a:pt x="325" y="367"/>
                  </a:cubicBezTo>
                  <a:cubicBezTo>
                    <a:pt x="325" y="414"/>
                    <a:pt x="361" y="448"/>
                    <a:pt x="406" y="448"/>
                  </a:cubicBezTo>
                  <a:cubicBezTo>
                    <a:pt x="498" y="448"/>
                    <a:pt x="535" y="305"/>
                    <a:pt x="535" y="297"/>
                  </a:cubicBezTo>
                  <a:cubicBezTo>
                    <a:pt x="535" y="286"/>
                    <a:pt x="526" y="286"/>
                    <a:pt x="524" y="286"/>
                  </a:cubicBezTo>
                  <a:cubicBezTo>
                    <a:pt x="515" y="286"/>
                    <a:pt x="515" y="288"/>
                    <a:pt x="510" y="305"/>
                  </a:cubicBezTo>
                  <a:cubicBezTo>
                    <a:pt x="490" y="372"/>
                    <a:pt x="456" y="426"/>
                    <a:pt x="409" y="426"/>
                  </a:cubicBezTo>
                  <a:cubicBezTo>
                    <a:pt x="392" y="426"/>
                    <a:pt x="384" y="417"/>
                    <a:pt x="384" y="395"/>
                  </a:cubicBezTo>
                  <a:cubicBezTo>
                    <a:pt x="384" y="370"/>
                    <a:pt x="395" y="344"/>
                    <a:pt x="403" y="325"/>
                  </a:cubicBezTo>
                  <a:cubicBezTo>
                    <a:pt x="423" y="272"/>
                    <a:pt x="462" y="162"/>
                    <a:pt x="462" y="106"/>
                  </a:cubicBezTo>
                  <a:cubicBezTo>
                    <a:pt x="462" y="39"/>
                    <a:pt x="420" y="0"/>
                    <a:pt x="350" y="0"/>
                  </a:cubicBezTo>
                  <a:cubicBezTo>
                    <a:pt x="260" y="0"/>
                    <a:pt x="213" y="64"/>
                    <a:pt x="196" y="87"/>
                  </a:cubicBezTo>
                  <a:cubicBezTo>
                    <a:pt x="190"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8" name="Freeform: Shape 7">
              <a:extLst>
                <a:ext uri="{FF2B5EF4-FFF2-40B4-BE49-F238E27FC236}">
                  <a16:creationId xmlns:a16="http://schemas.microsoft.com/office/drawing/2014/main" id="{786C264E-1F72-49E2-B344-4A905AFE4691}"/>
                </a:ext>
              </a:extLst>
            </p:cNvPr>
            <p:cNvSpPr/>
            <p:nvPr/>
          </p:nvSpPr>
          <p:spPr>
            <a:xfrm>
              <a:off x="6945480" y="4361040"/>
              <a:ext cx="135720" cy="174960"/>
            </a:xfrm>
            <a:custGeom>
              <a:avLst/>
              <a:gdLst/>
              <a:ahLst/>
              <a:cxnLst>
                <a:cxn ang="3cd4">
                  <a:pos x="hc" y="t"/>
                </a:cxn>
                <a:cxn ang="cd2">
                  <a:pos x="l" y="vc"/>
                </a:cxn>
                <a:cxn ang="cd4">
                  <a:pos x="hc" y="b"/>
                </a:cxn>
                <a:cxn ang="0">
                  <a:pos x="r" y="vc"/>
                </a:cxn>
              </a:cxnLst>
              <a:rect l="l" t="t" r="r" b="b"/>
              <a:pathLst>
                <a:path w="378" h="487">
                  <a:moveTo>
                    <a:pt x="165" y="20"/>
                  </a:moveTo>
                  <a:cubicBezTo>
                    <a:pt x="165" y="20"/>
                    <a:pt x="168" y="11"/>
                    <a:pt x="168" y="8"/>
                  </a:cubicBezTo>
                  <a:cubicBezTo>
                    <a:pt x="168" y="6"/>
                    <a:pt x="165" y="0"/>
                    <a:pt x="157" y="0"/>
                  </a:cubicBezTo>
                  <a:cubicBezTo>
                    <a:pt x="143" y="0"/>
                    <a:pt x="84" y="6"/>
                    <a:pt x="67" y="6"/>
                  </a:cubicBezTo>
                  <a:cubicBezTo>
                    <a:pt x="62" y="8"/>
                    <a:pt x="53" y="8"/>
                    <a:pt x="53" y="22"/>
                  </a:cubicBezTo>
                  <a:cubicBezTo>
                    <a:pt x="53" y="34"/>
                    <a:pt x="62" y="34"/>
                    <a:pt x="70" y="34"/>
                  </a:cubicBezTo>
                  <a:cubicBezTo>
                    <a:pt x="104" y="34"/>
                    <a:pt x="104" y="36"/>
                    <a:pt x="104" y="42"/>
                  </a:cubicBezTo>
                  <a:cubicBezTo>
                    <a:pt x="104" y="48"/>
                    <a:pt x="104" y="53"/>
                    <a:pt x="101" y="59"/>
                  </a:cubicBezTo>
                  <a:lnTo>
                    <a:pt x="3" y="451"/>
                  </a:lnTo>
                  <a:cubicBezTo>
                    <a:pt x="0" y="462"/>
                    <a:pt x="0" y="465"/>
                    <a:pt x="0" y="465"/>
                  </a:cubicBezTo>
                  <a:cubicBezTo>
                    <a:pt x="0" y="476"/>
                    <a:pt x="8" y="487"/>
                    <a:pt x="22" y="487"/>
                  </a:cubicBezTo>
                  <a:cubicBezTo>
                    <a:pt x="31" y="487"/>
                    <a:pt x="45" y="484"/>
                    <a:pt x="53" y="470"/>
                  </a:cubicBezTo>
                  <a:cubicBezTo>
                    <a:pt x="53" y="465"/>
                    <a:pt x="62" y="440"/>
                    <a:pt x="64" y="426"/>
                  </a:cubicBezTo>
                  <a:lnTo>
                    <a:pt x="81" y="364"/>
                  </a:lnTo>
                  <a:cubicBezTo>
                    <a:pt x="81" y="353"/>
                    <a:pt x="90" y="328"/>
                    <a:pt x="90" y="316"/>
                  </a:cubicBezTo>
                  <a:cubicBezTo>
                    <a:pt x="98" y="291"/>
                    <a:pt x="98" y="291"/>
                    <a:pt x="112" y="269"/>
                  </a:cubicBezTo>
                  <a:cubicBezTo>
                    <a:pt x="134" y="235"/>
                    <a:pt x="168" y="196"/>
                    <a:pt x="224" y="196"/>
                  </a:cubicBezTo>
                  <a:cubicBezTo>
                    <a:pt x="260" y="196"/>
                    <a:pt x="263" y="227"/>
                    <a:pt x="263" y="244"/>
                  </a:cubicBezTo>
                  <a:cubicBezTo>
                    <a:pt x="263" y="286"/>
                    <a:pt x="235" y="361"/>
                    <a:pt x="224" y="392"/>
                  </a:cubicBezTo>
                  <a:cubicBezTo>
                    <a:pt x="216" y="409"/>
                    <a:pt x="213" y="417"/>
                    <a:pt x="213" y="428"/>
                  </a:cubicBezTo>
                  <a:cubicBezTo>
                    <a:pt x="213" y="465"/>
                    <a:pt x="244" y="487"/>
                    <a:pt x="277" y="487"/>
                  </a:cubicBezTo>
                  <a:cubicBezTo>
                    <a:pt x="347" y="487"/>
                    <a:pt x="378" y="392"/>
                    <a:pt x="378" y="381"/>
                  </a:cubicBezTo>
                  <a:cubicBezTo>
                    <a:pt x="378" y="372"/>
                    <a:pt x="370" y="372"/>
                    <a:pt x="367" y="372"/>
                  </a:cubicBezTo>
                  <a:cubicBezTo>
                    <a:pt x="358" y="372"/>
                    <a:pt x="356" y="378"/>
                    <a:pt x="353" y="384"/>
                  </a:cubicBezTo>
                  <a:cubicBezTo>
                    <a:pt x="339" y="440"/>
                    <a:pt x="308" y="468"/>
                    <a:pt x="280" y="468"/>
                  </a:cubicBezTo>
                  <a:cubicBezTo>
                    <a:pt x="266" y="468"/>
                    <a:pt x="263" y="459"/>
                    <a:pt x="263" y="445"/>
                  </a:cubicBezTo>
                  <a:cubicBezTo>
                    <a:pt x="263" y="428"/>
                    <a:pt x="266" y="420"/>
                    <a:pt x="280" y="389"/>
                  </a:cubicBezTo>
                  <a:cubicBezTo>
                    <a:pt x="288" y="367"/>
                    <a:pt x="316" y="294"/>
                    <a:pt x="316" y="255"/>
                  </a:cubicBezTo>
                  <a:cubicBezTo>
                    <a:pt x="316" y="244"/>
                    <a:pt x="316" y="213"/>
                    <a:pt x="291" y="193"/>
                  </a:cubicBezTo>
                  <a:cubicBezTo>
                    <a:pt x="277" y="185"/>
                    <a:pt x="258" y="176"/>
                    <a:pt x="227" y="176"/>
                  </a:cubicBezTo>
                  <a:cubicBezTo>
                    <a:pt x="174" y="176"/>
                    <a:pt x="137" y="202"/>
                    <a:pt x="112" y="232"/>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9" name="Freeform: Shape 8">
              <a:extLst>
                <a:ext uri="{FF2B5EF4-FFF2-40B4-BE49-F238E27FC236}">
                  <a16:creationId xmlns:a16="http://schemas.microsoft.com/office/drawing/2014/main" id="{ABEEC014-A017-4CA4-9462-1F189A30991C}"/>
                </a:ext>
              </a:extLst>
            </p:cNvPr>
            <p:cNvSpPr/>
            <p:nvPr/>
          </p:nvSpPr>
          <p:spPr>
            <a:xfrm>
              <a:off x="7141320" y="46422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0" name="Freeform: Shape 9">
              <a:extLst>
                <a:ext uri="{FF2B5EF4-FFF2-40B4-BE49-F238E27FC236}">
                  <a16:creationId xmlns:a16="http://schemas.microsoft.com/office/drawing/2014/main" id="{C6B185DB-846F-452B-8AFF-61FDA66A83AC}"/>
                </a:ext>
              </a:extLst>
            </p:cNvPr>
            <p:cNvSpPr/>
            <p:nvPr/>
          </p:nvSpPr>
          <p:spPr>
            <a:xfrm>
              <a:off x="7286399" y="4433760"/>
              <a:ext cx="174960" cy="250560"/>
            </a:xfrm>
            <a:custGeom>
              <a:avLst/>
              <a:gdLst/>
              <a:ahLst/>
              <a:cxnLst>
                <a:cxn ang="3cd4">
                  <a:pos x="hc" y="t"/>
                </a:cxn>
                <a:cxn ang="cd2">
                  <a:pos x="l" y="vc"/>
                </a:cxn>
                <a:cxn ang="cd4">
                  <a:pos x="hc" y="b"/>
                </a:cxn>
                <a:cxn ang="0">
                  <a:pos x="r" y="vc"/>
                </a:cxn>
              </a:cxnLst>
              <a:rect l="l" t="t" r="r" b="b"/>
              <a:pathLst>
                <a:path w="487" h="697">
                  <a:moveTo>
                    <a:pt x="230" y="11"/>
                  </a:moveTo>
                  <a:cubicBezTo>
                    <a:pt x="230" y="11"/>
                    <a:pt x="230" y="0"/>
                    <a:pt x="216" y="0"/>
                  </a:cubicBezTo>
                  <a:cubicBezTo>
                    <a:pt x="193" y="0"/>
                    <a:pt x="120" y="8"/>
                    <a:pt x="95" y="11"/>
                  </a:cubicBezTo>
                  <a:cubicBezTo>
                    <a:pt x="87" y="11"/>
                    <a:pt x="78" y="11"/>
                    <a:pt x="78" y="31"/>
                  </a:cubicBezTo>
                  <a:cubicBezTo>
                    <a:pt x="78" y="42"/>
                    <a:pt x="87" y="42"/>
                    <a:pt x="101" y="42"/>
                  </a:cubicBezTo>
                  <a:cubicBezTo>
                    <a:pt x="148" y="42"/>
                    <a:pt x="151" y="48"/>
                    <a:pt x="151" y="59"/>
                  </a:cubicBezTo>
                  <a:lnTo>
                    <a:pt x="148" y="78"/>
                  </a:lnTo>
                  <a:lnTo>
                    <a:pt x="3" y="647"/>
                  </a:lnTo>
                  <a:cubicBezTo>
                    <a:pt x="0" y="661"/>
                    <a:pt x="0" y="664"/>
                    <a:pt x="0" y="669"/>
                  </a:cubicBezTo>
                  <a:cubicBezTo>
                    <a:pt x="0" y="692"/>
                    <a:pt x="20" y="697"/>
                    <a:pt x="28" y="697"/>
                  </a:cubicBezTo>
                  <a:cubicBezTo>
                    <a:pt x="45" y="697"/>
                    <a:pt x="62" y="686"/>
                    <a:pt x="64" y="672"/>
                  </a:cubicBezTo>
                  <a:lnTo>
                    <a:pt x="84" y="596"/>
                  </a:lnTo>
                  <a:lnTo>
                    <a:pt x="106" y="507"/>
                  </a:lnTo>
                  <a:cubicBezTo>
                    <a:pt x="112" y="484"/>
                    <a:pt x="118" y="462"/>
                    <a:pt x="123" y="440"/>
                  </a:cubicBezTo>
                  <a:cubicBezTo>
                    <a:pt x="126" y="434"/>
                    <a:pt x="132" y="403"/>
                    <a:pt x="134" y="398"/>
                  </a:cubicBezTo>
                  <a:cubicBezTo>
                    <a:pt x="137" y="386"/>
                    <a:pt x="168" y="333"/>
                    <a:pt x="202" y="305"/>
                  </a:cubicBezTo>
                  <a:cubicBezTo>
                    <a:pt x="224" y="288"/>
                    <a:pt x="252" y="272"/>
                    <a:pt x="297" y="272"/>
                  </a:cubicBezTo>
                  <a:cubicBezTo>
                    <a:pt x="339" y="272"/>
                    <a:pt x="350" y="305"/>
                    <a:pt x="350" y="339"/>
                  </a:cubicBezTo>
                  <a:cubicBezTo>
                    <a:pt x="350" y="392"/>
                    <a:pt x="311" y="501"/>
                    <a:pt x="288" y="560"/>
                  </a:cubicBezTo>
                  <a:cubicBezTo>
                    <a:pt x="280" y="585"/>
                    <a:pt x="274" y="596"/>
                    <a:pt x="274" y="616"/>
                  </a:cubicBezTo>
                  <a:cubicBezTo>
                    <a:pt x="274" y="661"/>
                    <a:pt x="311" y="697"/>
                    <a:pt x="356" y="697"/>
                  </a:cubicBezTo>
                  <a:cubicBezTo>
                    <a:pt x="448" y="697"/>
                    <a:pt x="487" y="552"/>
                    <a:pt x="487" y="543"/>
                  </a:cubicBezTo>
                  <a:cubicBezTo>
                    <a:pt x="487" y="535"/>
                    <a:pt x="476" y="535"/>
                    <a:pt x="473" y="535"/>
                  </a:cubicBezTo>
                  <a:cubicBezTo>
                    <a:pt x="465" y="535"/>
                    <a:pt x="465" y="538"/>
                    <a:pt x="459" y="552"/>
                  </a:cubicBezTo>
                  <a:cubicBezTo>
                    <a:pt x="445" y="605"/>
                    <a:pt x="412" y="675"/>
                    <a:pt x="358" y="675"/>
                  </a:cubicBezTo>
                  <a:cubicBezTo>
                    <a:pt x="342" y="675"/>
                    <a:pt x="333" y="664"/>
                    <a:pt x="333" y="641"/>
                  </a:cubicBezTo>
                  <a:cubicBezTo>
                    <a:pt x="333" y="619"/>
                    <a:pt x="344" y="594"/>
                    <a:pt x="353" y="571"/>
                  </a:cubicBezTo>
                  <a:cubicBezTo>
                    <a:pt x="367" y="529"/>
                    <a:pt x="412" y="412"/>
                    <a:pt x="412" y="356"/>
                  </a:cubicBezTo>
                  <a:cubicBezTo>
                    <a:pt x="412" y="291"/>
                    <a:pt x="372" y="249"/>
                    <a:pt x="300" y="249"/>
                  </a:cubicBezTo>
                  <a:cubicBezTo>
                    <a:pt x="235" y="249"/>
                    <a:pt x="190" y="280"/>
                    <a:pt x="151" y="325"/>
                  </a:cubicBezTo>
                  <a:close/>
                </a:path>
              </a:pathLst>
            </a:custGeom>
            <a:solidFill>
              <a:srgbClr val="0000FF"/>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1" name="Freeform: Shape 10">
              <a:extLst>
                <a:ext uri="{FF2B5EF4-FFF2-40B4-BE49-F238E27FC236}">
                  <a16:creationId xmlns:a16="http://schemas.microsoft.com/office/drawing/2014/main" id="{22F3B5B1-22E1-4957-85BB-18523AA8EC44}"/>
                </a:ext>
              </a:extLst>
            </p:cNvPr>
            <p:cNvSpPr/>
            <p:nvPr/>
          </p:nvSpPr>
          <p:spPr>
            <a:xfrm>
              <a:off x="7598880" y="4489200"/>
              <a:ext cx="217440" cy="206280"/>
            </a:xfrm>
            <a:custGeom>
              <a:avLst/>
              <a:gdLst/>
              <a:ahLst/>
              <a:cxnLst>
                <a:cxn ang="3cd4">
                  <a:pos x="hc" y="t"/>
                </a:cxn>
                <a:cxn ang="cd2">
                  <a:pos x="l" y="vc"/>
                </a:cxn>
                <a:cxn ang="cd4">
                  <a:pos x="hc" y="b"/>
                </a:cxn>
                <a:cxn ang="0">
                  <a:pos x="r" y="vc"/>
                </a:cxn>
              </a:cxnLst>
              <a:rect l="l" t="t" r="r" b="b"/>
              <a:pathLst>
                <a:path w="605" h="574">
                  <a:moveTo>
                    <a:pt x="585" y="42"/>
                  </a:moveTo>
                  <a:cubicBezTo>
                    <a:pt x="596" y="36"/>
                    <a:pt x="605" y="31"/>
                    <a:pt x="605" y="20"/>
                  </a:cubicBezTo>
                  <a:cubicBezTo>
                    <a:pt x="605" y="8"/>
                    <a:pt x="596" y="0"/>
                    <a:pt x="585" y="0"/>
                  </a:cubicBezTo>
                  <a:cubicBezTo>
                    <a:pt x="582" y="0"/>
                    <a:pt x="580" y="0"/>
                    <a:pt x="566" y="6"/>
                  </a:cubicBezTo>
                  <a:lnTo>
                    <a:pt x="20" y="266"/>
                  </a:lnTo>
                  <a:cubicBezTo>
                    <a:pt x="8" y="269"/>
                    <a:pt x="0" y="274"/>
                    <a:pt x="0" y="286"/>
                  </a:cubicBezTo>
                  <a:cubicBezTo>
                    <a:pt x="0" y="300"/>
                    <a:pt x="8" y="302"/>
                    <a:pt x="20" y="308"/>
                  </a:cubicBezTo>
                  <a:lnTo>
                    <a:pt x="566" y="566"/>
                  </a:lnTo>
                  <a:cubicBezTo>
                    <a:pt x="580" y="574"/>
                    <a:pt x="582" y="574"/>
                    <a:pt x="585" y="574"/>
                  </a:cubicBezTo>
                  <a:cubicBezTo>
                    <a:pt x="596" y="574"/>
                    <a:pt x="605" y="566"/>
                    <a:pt x="605" y="554"/>
                  </a:cubicBezTo>
                  <a:cubicBezTo>
                    <a:pt x="605" y="543"/>
                    <a:pt x="596" y="538"/>
                    <a:pt x="585" y="532"/>
                  </a:cubicBezTo>
                  <a:lnTo>
                    <a:pt x="67" y="286"/>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12" name="Freeform: Shape 11">
              <a:extLst>
                <a:ext uri="{FF2B5EF4-FFF2-40B4-BE49-F238E27FC236}">
                  <a16:creationId xmlns:a16="http://schemas.microsoft.com/office/drawing/2014/main" id="{4A2FD1CC-C3D4-470B-A567-74110AB648C0}"/>
                </a:ext>
              </a:extLst>
            </p:cNvPr>
            <p:cNvSpPr/>
            <p:nvPr/>
          </p:nvSpPr>
          <p:spPr>
            <a:xfrm>
              <a:off x="7952760" y="45234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40"/>
                    <a:pt x="64" y="448"/>
                    <a:pt x="78" y="448"/>
                  </a:cubicBezTo>
                  <a:cubicBezTo>
                    <a:pt x="90" y="448"/>
                    <a:pt x="106" y="440"/>
                    <a:pt x="115" y="420"/>
                  </a:cubicBezTo>
                  <a:cubicBezTo>
                    <a:pt x="115" y="420"/>
                    <a:pt x="126" y="372"/>
                    <a:pt x="134" y="347"/>
                  </a:cubicBezTo>
                  <a:lnTo>
                    <a:pt x="154" y="258"/>
                  </a:lnTo>
                  <a:cubicBezTo>
                    <a:pt x="160" y="238"/>
                    <a:pt x="168" y="216"/>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4"/>
                    <a:pt x="325" y="417"/>
                    <a:pt x="325" y="423"/>
                  </a:cubicBezTo>
                  <a:cubicBezTo>
                    <a:pt x="325" y="440"/>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4"/>
                  </a:cubicBezTo>
                  <a:cubicBezTo>
                    <a:pt x="602" y="336"/>
                    <a:pt x="599" y="347"/>
                    <a:pt x="599" y="367"/>
                  </a:cubicBezTo>
                  <a:cubicBezTo>
                    <a:pt x="599" y="414"/>
                    <a:pt x="633" y="448"/>
                    <a:pt x="680" y="448"/>
                  </a:cubicBezTo>
                  <a:cubicBezTo>
                    <a:pt x="773" y="448"/>
                    <a:pt x="809" y="305"/>
                    <a:pt x="809" y="297"/>
                  </a:cubicBezTo>
                  <a:cubicBezTo>
                    <a:pt x="809" y="286"/>
                    <a:pt x="801" y="286"/>
                    <a:pt x="798" y="286"/>
                  </a:cubicBezTo>
                  <a:cubicBezTo>
                    <a:pt x="787" y="286"/>
                    <a:pt x="787" y="288"/>
                    <a:pt x="781" y="305"/>
                  </a:cubicBezTo>
                  <a:cubicBezTo>
                    <a:pt x="767" y="356"/>
                    <a:pt x="736" y="426"/>
                    <a:pt x="680" y="426"/>
                  </a:cubicBezTo>
                  <a:cubicBezTo>
                    <a:pt x="664" y="426"/>
                    <a:pt x="658" y="417"/>
                    <a:pt x="658" y="395"/>
                  </a:cubicBezTo>
                  <a:cubicBezTo>
                    <a:pt x="658" y="370"/>
                    <a:pt x="666" y="344"/>
                    <a:pt x="675" y="325"/>
                  </a:cubicBezTo>
                  <a:cubicBezTo>
                    <a:pt x="694" y="272"/>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13" name="TextBox 12">
            <a:extLst>
              <a:ext uri="{FF2B5EF4-FFF2-40B4-BE49-F238E27FC236}">
                <a16:creationId xmlns:a16="http://schemas.microsoft.com/office/drawing/2014/main" id="{F1903DC9-1A18-49AA-81D3-EA9CA84185E9}"/>
              </a:ext>
            </a:extLst>
          </p:cNvPr>
          <p:cNvSpPr txBox="1"/>
          <p:nvPr/>
        </p:nvSpPr>
        <p:spPr>
          <a:xfrm>
            <a:off x="1296000" y="345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4" name="TextBox 13">
            <a:extLst>
              <a:ext uri="{FF2B5EF4-FFF2-40B4-BE49-F238E27FC236}">
                <a16:creationId xmlns:a16="http://schemas.microsoft.com/office/drawing/2014/main" id="{CC1124D6-5EFD-472D-B802-1CA30D17CD13}"/>
              </a:ext>
            </a:extLst>
          </p:cNvPr>
          <p:cNvSpPr txBox="1"/>
          <p:nvPr/>
        </p:nvSpPr>
        <p:spPr>
          <a:xfrm>
            <a:off x="2160360" y="2412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5" name="TextBox 14">
            <a:extLst>
              <a:ext uri="{FF2B5EF4-FFF2-40B4-BE49-F238E27FC236}">
                <a16:creationId xmlns:a16="http://schemas.microsoft.com/office/drawing/2014/main" id="{F27A0D95-B933-46E1-A092-1B8AFDED36E8}"/>
              </a:ext>
            </a:extLst>
          </p:cNvPr>
          <p:cNvSpPr txBox="1"/>
          <p:nvPr/>
        </p:nvSpPr>
        <p:spPr>
          <a:xfrm>
            <a:off x="219672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6" name="TextBox 15">
            <a:extLst>
              <a:ext uri="{FF2B5EF4-FFF2-40B4-BE49-F238E27FC236}">
                <a16:creationId xmlns:a16="http://schemas.microsoft.com/office/drawing/2014/main" id="{068F4654-0671-44BA-BF06-C253CDEC2400}"/>
              </a:ext>
            </a:extLst>
          </p:cNvPr>
          <p:cNvSpPr txBox="1"/>
          <p:nvPr/>
        </p:nvSpPr>
        <p:spPr>
          <a:xfrm>
            <a:off x="2485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7" name="TextBox 16">
            <a:extLst>
              <a:ext uri="{FF2B5EF4-FFF2-40B4-BE49-F238E27FC236}">
                <a16:creationId xmlns:a16="http://schemas.microsoft.com/office/drawing/2014/main" id="{28B6FD00-CE68-4706-A4AD-6E15ACFDA0DC}"/>
              </a:ext>
            </a:extLst>
          </p:cNvPr>
          <p:cNvSpPr txBox="1"/>
          <p:nvPr/>
        </p:nvSpPr>
        <p:spPr>
          <a:xfrm>
            <a:off x="27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8" name="TextBox 17">
            <a:extLst>
              <a:ext uri="{FF2B5EF4-FFF2-40B4-BE49-F238E27FC236}">
                <a16:creationId xmlns:a16="http://schemas.microsoft.com/office/drawing/2014/main" id="{2D7A9748-9E0C-430F-BA2D-B4F9645C39A9}"/>
              </a:ext>
            </a:extLst>
          </p:cNvPr>
          <p:cNvSpPr txBox="1"/>
          <p:nvPr/>
        </p:nvSpPr>
        <p:spPr>
          <a:xfrm>
            <a:off x="3133080" y="3528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19" name="TextBox 18">
            <a:extLst>
              <a:ext uri="{FF2B5EF4-FFF2-40B4-BE49-F238E27FC236}">
                <a16:creationId xmlns:a16="http://schemas.microsoft.com/office/drawing/2014/main" id="{C6F09A37-22BF-46D1-A5B2-66C1A3B117A3}"/>
              </a:ext>
            </a:extLst>
          </p:cNvPr>
          <p:cNvSpPr txBox="1"/>
          <p:nvPr/>
        </p:nvSpPr>
        <p:spPr>
          <a:xfrm>
            <a:off x="2017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0" name="TextBox 19">
            <a:extLst>
              <a:ext uri="{FF2B5EF4-FFF2-40B4-BE49-F238E27FC236}">
                <a16:creationId xmlns:a16="http://schemas.microsoft.com/office/drawing/2014/main" id="{26BBB53C-8CEE-4EBF-BC48-41DE06033AC2}"/>
              </a:ext>
            </a:extLst>
          </p:cNvPr>
          <p:cNvSpPr txBox="1"/>
          <p:nvPr/>
        </p:nvSpPr>
        <p:spPr>
          <a:xfrm>
            <a:off x="2341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1" name="TextBox 20">
            <a:extLst>
              <a:ext uri="{FF2B5EF4-FFF2-40B4-BE49-F238E27FC236}">
                <a16:creationId xmlns:a16="http://schemas.microsoft.com/office/drawing/2014/main" id="{2C778F0A-5253-4CE6-9256-505E3A874E95}"/>
              </a:ext>
            </a:extLst>
          </p:cNvPr>
          <p:cNvSpPr txBox="1"/>
          <p:nvPr/>
        </p:nvSpPr>
        <p:spPr>
          <a:xfrm>
            <a:off x="2665080" y="3636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2" name="TextBox 21">
            <a:extLst>
              <a:ext uri="{FF2B5EF4-FFF2-40B4-BE49-F238E27FC236}">
                <a16:creationId xmlns:a16="http://schemas.microsoft.com/office/drawing/2014/main" id="{CCB90F69-13D6-4A10-8177-7C132D3D33CF}"/>
              </a:ext>
            </a:extLst>
          </p:cNvPr>
          <p:cNvSpPr txBox="1"/>
          <p:nvPr/>
        </p:nvSpPr>
        <p:spPr>
          <a:xfrm>
            <a:off x="4069080" y="3060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sp>
        <p:nvSpPr>
          <p:cNvPr id="23" name="TextBox 22">
            <a:extLst>
              <a:ext uri="{FF2B5EF4-FFF2-40B4-BE49-F238E27FC236}">
                <a16:creationId xmlns:a16="http://schemas.microsoft.com/office/drawing/2014/main" id="{7892BCBF-C926-4A08-932D-4E46B47193F0}"/>
              </a:ext>
            </a:extLst>
          </p:cNvPr>
          <p:cNvSpPr txBox="1"/>
          <p:nvPr/>
        </p:nvSpPr>
        <p:spPr>
          <a:xfrm>
            <a:off x="2903040" y="3671999"/>
            <a:ext cx="266040" cy="26100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200" b="0" i="0" u="none" strike="noStrike" kern="1200" cap="none">
                <a:ln>
                  <a:noFill/>
                </a:ln>
                <a:latin typeface="Liberation Sans" pitchFamily="18"/>
                <a:ea typeface="Noto Sans CJK SC Regular" pitchFamily="2"/>
                <a:cs typeface="FreeSans" pitchFamily="2"/>
              </a:rPr>
              <a:t>?</a:t>
            </a:r>
          </a:p>
        </p:txBody>
      </p:sp>
      <p:sp>
        <p:nvSpPr>
          <p:cNvPr id="24" name="TextBox 23">
            <a:extLst>
              <a:ext uri="{FF2B5EF4-FFF2-40B4-BE49-F238E27FC236}">
                <a16:creationId xmlns:a16="http://schemas.microsoft.com/office/drawing/2014/main" id="{F93ED6D2-BF95-4F76-AFFD-1AE26B5277B9}"/>
              </a:ext>
            </a:extLst>
          </p:cNvPr>
          <p:cNvSpPr txBox="1"/>
          <p:nvPr/>
        </p:nvSpPr>
        <p:spPr>
          <a:xfrm>
            <a:off x="1873080" y="3384000"/>
            <a:ext cx="307080" cy="346320"/>
          </a:xfrm>
          <a:prstGeom prst="rect">
            <a:avLst/>
          </a:prstGeom>
          <a:noFill/>
          <a:ln>
            <a:noFill/>
          </a:ln>
        </p:spPr>
        <p:txBody>
          <a:bodyPr vert="horz" wrap="none" lIns="90000" tIns="45000" rIns="90000" bIns="45000" anchorCtr="0" compatLnSpc="0">
            <a:spAutoFit/>
          </a:bodyPr>
          <a:lstStyle/>
          <a:p>
            <a:pPr marL="0" marR="0" lvl="0" indent="0" rtl="0" hangingPunct="0">
              <a:lnSpc>
                <a:spcPct val="100000"/>
              </a:lnSpc>
              <a:spcBef>
                <a:spcPts val="0"/>
              </a:spcBef>
              <a:spcAft>
                <a:spcPts val="0"/>
              </a:spcAft>
              <a:buNone/>
              <a:tabLst/>
            </a:pPr>
            <a:r>
              <a:rPr lang="en-GB" sz="1800" b="0" i="0" u="none" strike="noStrike" kern="1200" cap="none">
                <a:ln>
                  <a:noFill/>
                </a:ln>
                <a:latin typeface="Liberation Sans" pitchFamily="18"/>
                <a:ea typeface="Noto Sans CJK SC Regular" pitchFamily="2"/>
                <a:cs typeface="FreeSans" pitchFamily="2"/>
              </a:rPr>
              <a:t>?</a:t>
            </a:r>
          </a:p>
        </p:txBody>
      </p:sp>
      <p:grpSp>
        <p:nvGrpSpPr>
          <p:cNvPr id="25" name="Group 24" descr="28§display§\mathbf{p}_i, 1 \leq i  \leq m§svg§600§TRUE§" title="TexMaths">
            <a:extLst>
              <a:ext uri="{FF2B5EF4-FFF2-40B4-BE49-F238E27FC236}">
                <a16:creationId xmlns:a16="http://schemas.microsoft.com/office/drawing/2014/main" id="{4C9B257B-2A73-4AB2-9779-1FD3F62E1623}"/>
              </a:ext>
            </a:extLst>
          </p:cNvPr>
          <p:cNvGrpSpPr/>
          <p:nvPr/>
        </p:nvGrpSpPr>
        <p:grpSpPr>
          <a:xfrm>
            <a:off x="6643080" y="3221640"/>
            <a:ext cx="2052000" cy="304920"/>
            <a:chOff x="6643080" y="3221640"/>
            <a:chExt cx="2052000" cy="304920"/>
          </a:xfrm>
        </p:grpSpPr>
        <p:sp>
          <p:nvSpPr>
            <p:cNvPr id="26" name="Freeform: Shape 25">
              <a:extLst>
                <a:ext uri="{FF2B5EF4-FFF2-40B4-BE49-F238E27FC236}">
                  <a16:creationId xmlns:a16="http://schemas.microsoft.com/office/drawing/2014/main" id="{2354858E-73E5-44FB-A44E-93352B0F79EA}"/>
                </a:ext>
              </a:extLst>
            </p:cNvPr>
            <p:cNvSpPr/>
            <p:nvPr/>
          </p:nvSpPr>
          <p:spPr>
            <a:xfrm>
              <a:off x="6643080" y="3224520"/>
              <a:ext cx="2052000" cy="302040"/>
            </a:xfrm>
            <a:custGeom>
              <a:avLst/>
              <a:gdLst/>
              <a:ahLst/>
              <a:cxnLst>
                <a:cxn ang="3cd4">
                  <a:pos x="hc" y="t"/>
                </a:cxn>
                <a:cxn ang="cd2">
                  <a:pos x="l" y="vc"/>
                </a:cxn>
                <a:cxn ang="cd4">
                  <a:pos x="hc" y="b"/>
                </a:cxn>
                <a:cxn ang="0">
                  <a:pos x="r" y="vc"/>
                </a:cxn>
              </a:cxnLst>
              <a:rect l="l" t="t" r="r" b="b"/>
              <a:pathLst>
                <a:path w="5701" h="840">
                  <a:moveTo>
                    <a:pt x="2851" y="840"/>
                  </a:moveTo>
                  <a:lnTo>
                    <a:pt x="0" y="840"/>
                  </a:lnTo>
                  <a:lnTo>
                    <a:pt x="0" y="0"/>
                  </a:lnTo>
                  <a:lnTo>
                    <a:pt x="5701" y="0"/>
                  </a:lnTo>
                  <a:lnTo>
                    <a:pt x="5701" y="840"/>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7" name="Freeform: Shape 26">
              <a:extLst>
                <a:ext uri="{FF2B5EF4-FFF2-40B4-BE49-F238E27FC236}">
                  <a16:creationId xmlns:a16="http://schemas.microsoft.com/office/drawing/2014/main" id="{479133B4-CE65-414E-B287-E867F62C87AE}"/>
                </a:ext>
              </a:extLst>
            </p:cNvPr>
            <p:cNvSpPr/>
            <p:nvPr/>
          </p:nvSpPr>
          <p:spPr>
            <a:xfrm>
              <a:off x="6656039" y="3298320"/>
              <a:ext cx="200160" cy="228240"/>
            </a:xfrm>
            <a:custGeom>
              <a:avLst/>
              <a:gdLst/>
              <a:ahLst/>
              <a:cxnLst>
                <a:cxn ang="3cd4">
                  <a:pos x="hc" y="t"/>
                </a:cxn>
                <a:cxn ang="cd2">
                  <a:pos x="l" y="vc"/>
                </a:cxn>
                <a:cxn ang="cd4">
                  <a:pos x="hc" y="b"/>
                </a:cxn>
                <a:cxn ang="0">
                  <a:pos x="r" y="vc"/>
                </a:cxn>
              </a:cxnLst>
              <a:rect l="l" t="t" r="r" b="b"/>
              <a:pathLst>
                <a:path w="557" h="635">
                  <a:moveTo>
                    <a:pt x="182" y="120"/>
                  </a:moveTo>
                  <a:cubicBezTo>
                    <a:pt x="182" y="101"/>
                    <a:pt x="182" y="101"/>
                    <a:pt x="196" y="87"/>
                  </a:cubicBezTo>
                  <a:cubicBezTo>
                    <a:pt x="235" y="45"/>
                    <a:pt x="286" y="39"/>
                    <a:pt x="308" y="39"/>
                  </a:cubicBezTo>
                  <a:cubicBezTo>
                    <a:pt x="375" y="39"/>
                    <a:pt x="431" y="101"/>
                    <a:pt x="431" y="224"/>
                  </a:cubicBezTo>
                  <a:cubicBezTo>
                    <a:pt x="431" y="364"/>
                    <a:pt x="361" y="414"/>
                    <a:pt x="297" y="414"/>
                  </a:cubicBezTo>
                  <a:cubicBezTo>
                    <a:pt x="283" y="414"/>
                    <a:pt x="235" y="414"/>
                    <a:pt x="193" y="361"/>
                  </a:cubicBezTo>
                  <a:cubicBezTo>
                    <a:pt x="182" y="350"/>
                    <a:pt x="182" y="347"/>
                    <a:pt x="182" y="330"/>
                  </a:cubicBezTo>
                  <a:close/>
                  <a:moveTo>
                    <a:pt x="182" y="406"/>
                  </a:moveTo>
                  <a:cubicBezTo>
                    <a:pt x="224" y="439"/>
                    <a:pt x="266" y="451"/>
                    <a:pt x="308" y="451"/>
                  </a:cubicBezTo>
                  <a:cubicBezTo>
                    <a:pt x="456" y="451"/>
                    <a:pt x="557" y="361"/>
                    <a:pt x="557" y="224"/>
                  </a:cubicBezTo>
                  <a:cubicBezTo>
                    <a:pt x="557" y="92"/>
                    <a:pt x="468" y="0"/>
                    <a:pt x="325" y="0"/>
                  </a:cubicBezTo>
                  <a:cubicBezTo>
                    <a:pt x="249" y="0"/>
                    <a:pt x="199" y="31"/>
                    <a:pt x="176" y="48"/>
                  </a:cubicBezTo>
                  <a:lnTo>
                    <a:pt x="176" y="0"/>
                  </a:lnTo>
                  <a:lnTo>
                    <a:pt x="0" y="8"/>
                  </a:lnTo>
                  <a:lnTo>
                    <a:pt x="0" y="53"/>
                  </a:lnTo>
                  <a:cubicBezTo>
                    <a:pt x="62" y="53"/>
                    <a:pt x="67" y="53"/>
                    <a:pt x="67" y="92"/>
                  </a:cubicBezTo>
                  <a:lnTo>
                    <a:pt x="67" y="591"/>
                  </a:lnTo>
                  <a:lnTo>
                    <a:pt x="0" y="591"/>
                  </a:lnTo>
                  <a:lnTo>
                    <a:pt x="0" y="635"/>
                  </a:lnTo>
                  <a:cubicBezTo>
                    <a:pt x="28" y="635"/>
                    <a:pt x="87" y="633"/>
                    <a:pt x="126" y="633"/>
                  </a:cubicBezTo>
                  <a:cubicBezTo>
                    <a:pt x="162" y="633"/>
                    <a:pt x="221" y="635"/>
                    <a:pt x="249" y="635"/>
                  </a:cubicBezTo>
                  <a:lnTo>
                    <a:pt x="249" y="591"/>
                  </a:lnTo>
                  <a:lnTo>
                    <a:pt x="182" y="591"/>
                  </a:ln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8" name="Freeform: Shape 27">
              <a:extLst>
                <a:ext uri="{FF2B5EF4-FFF2-40B4-BE49-F238E27FC236}">
                  <a16:creationId xmlns:a16="http://schemas.microsoft.com/office/drawing/2014/main" id="{65F8A367-8396-468B-844D-03A570F74C94}"/>
                </a:ext>
              </a:extLst>
            </p:cNvPr>
            <p:cNvSpPr/>
            <p:nvPr/>
          </p:nvSpPr>
          <p:spPr>
            <a:xfrm>
              <a:off x="6879960" y="3346560"/>
              <a:ext cx="76320" cy="167760"/>
            </a:xfrm>
            <a:custGeom>
              <a:avLst/>
              <a:gdLst/>
              <a:ahLst/>
              <a:cxnLst>
                <a:cxn ang="3cd4">
                  <a:pos x="hc" y="t"/>
                </a:cxn>
                <a:cxn ang="cd2">
                  <a:pos x="l" y="vc"/>
                </a:cxn>
                <a:cxn ang="cd4">
                  <a:pos x="hc" y="b"/>
                </a:cxn>
                <a:cxn ang="0">
                  <a:pos x="r" y="vc"/>
                </a:cxn>
              </a:cxnLst>
              <a:rect l="l" t="t" r="r" b="b"/>
              <a:pathLst>
                <a:path w="213" h="467">
                  <a:moveTo>
                    <a:pt x="193" y="25"/>
                  </a:moveTo>
                  <a:cubicBezTo>
                    <a:pt x="193" y="14"/>
                    <a:pt x="185" y="0"/>
                    <a:pt x="165" y="0"/>
                  </a:cubicBezTo>
                  <a:cubicBezTo>
                    <a:pt x="146" y="0"/>
                    <a:pt x="126" y="17"/>
                    <a:pt x="126" y="39"/>
                  </a:cubicBezTo>
                  <a:cubicBezTo>
                    <a:pt x="126" y="50"/>
                    <a:pt x="134" y="64"/>
                    <a:pt x="154" y="64"/>
                  </a:cubicBezTo>
                  <a:cubicBezTo>
                    <a:pt x="174" y="64"/>
                    <a:pt x="193" y="45"/>
                    <a:pt x="193" y="25"/>
                  </a:cubicBezTo>
                  <a:close/>
                  <a:moveTo>
                    <a:pt x="50" y="378"/>
                  </a:moveTo>
                  <a:cubicBezTo>
                    <a:pt x="48" y="386"/>
                    <a:pt x="45" y="395"/>
                    <a:pt x="45" y="409"/>
                  </a:cubicBezTo>
                  <a:cubicBezTo>
                    <a:pt x="45" y="439"/>
                    <a:pt x="73" y="467"/>
                    <a:pt x="112" y="467"/>
                  </a:cubicBezTo>
                  <a:cubicBezTo>
                    <a:pt x="182" y="467"/>
                    <a:pt x="213" y="369"/>
                    <a:pt x="213" y="361"/>
                  </a:cubicBezTo>
                  <a:cubicBezTo>
                    <a:pt x="213" y="350"/>
                    <a:pt x="202" y="350"/>
                    <a:pt x="202" y="350"/>
                  </a:cubicBezTo>
                  <a:cubicBezTo>
                    <a:pt x="190" y="350"/>
                    <a:pt x="190" y="355"/>
                    <a:pt x="188" y="364"/>
                  </a:cubicBezTo>
                  <a:cubicBezTo>
                    <a:pt x="171" y="417"/>
                    <a:pt x="140" y="448"/>
                    <a:pt x="112" y="448"/>
                  </a:cubicBezTo>
                  <a:cubicBezTo>
                    <a:pt x="98" y="448"/>
                    <a:pt x="95" y="437"/>
                    <a:pt x="95" y="423"/>
                  </a:cubicBezTo>
                  <a:cubicBezTo>
                    <a:pt x="95" y="406"/>
                    <a:pt x="101" y="395"/>
                    <a:pt x="106" y="378"/>
                  </a:cubicBezTo>
                  <a:cubicBezTo>
                    <a:pt x="115" y="358"/>
                    <a:pt x="120" y="341"/>
                    <a:pt x="129" y="322"/>
                  </a:cubicBezTo>
                  <a:cubicBezTo>
                    <a:pt x="134" y="305"/>
                    <a:pt x="160" y="243"/>
                    <a:pt x="162" y="235"/>
                  </a:cubicBezTo>
                  <a:cubicBezTo>
                    <a:pt x="165" y="227"/>
                    <a:pt x="168" y="218"/>
                    <a:pt x="168" y="213"/>
                  </a:cubicBezTo>
                  <a:cubicBezTo>
                    <a:pt x="168" y="179"/>
                    <a:pt x="140" y="154"/>
                    <a:pt x="101" y="154"/>
                  </a:cubicBezTo>
                  <a:cubicBezTo>
                    <a:pt x="31" y="154"/>
                    <a:pt x="0" y="249"/>
                    <a:pt x="0" y="260"/>
                  </a:cubicBezTo>
                  <a:cubicBezTo>
                    <a:pt x="0" y="269"/>
                    <a:pt x="8" y="269"/>
                    <a:pt x="11" y="269"/>
                  </a:cubicBezTo>
                  <a:cubicBezTo>
                    <a:pt x="22" y="269"/>
                    <a:pt x="22" y="266"/>
                    <a:pt x="25" y="257"/>
                  </a:cubicBezTo>
                  <a:cubicBezTo>
                    <a:pt x="42" y="199"/>
                    <a:pt x="73" y="174"/>
                    <a:pt x="98" y="174"/>
                  </a:cubicBezTo>
                  <a:cubicBezTo>
                    <a:pt x="109" y="174"/>
                    <a:pt x="118" y="179"/>
                    <a:pt x="118" y="199"/>
                  </a:cubicBezTo>
                  <a:cubicBezTo>
                    <a:pt x="118" y="213"/>
                    <a:pt x="112" y="224"/>
                    <a:pt x="95" y="266"/>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29" name="Freeform: Shape 28">
              <a:extLst>
                <a:ext uri="{FF2B5EF4-FFF2-40B4-BE49-F238E27FC236}">
                  <a16:creationId xmlns:a16="http://schemas.microsoft.com/office/drawing/2014/main" id="{82B176DF-D1FB-4809-A4BA-6379CD27419E}"/>
                </a:ext>
              </a:extLst>
            </p:cNvPr>
            <p:cNvSpPr/>
            <p:nvPr/>
          </p:nvSpPr>
          <p:spPr>
            <a:xfrm>
              <a:off x="7017119" y="34200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1"/>
                  </a:cubicBezTo>
                  <a:cubicBezTo>
                    <a:pt x="17" y="280"/>
                    <a:pt x="17" y="283"/>
                    <a:pt x="17" y="285"/>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0" name="Freeform: Shape 29">
              <a:extLst>
                <a:ext uri="{FF2B5EF4-FFF2-40B4-BE49-F238E27FC236}">
                  <a16:creationId xmlns:a16="http://schemas.microsoft.com/office/drawing/2014/main" id="{C28EC2A5-8E18-4D65-A574-5096D542C025}"/>
                </a:ext>
              </a:extLst>
            </p:cNvPr>
            <p:cNvSpPr/>
            <p:nvPr/>
          </p:nvSpPr>
          <p:spPr>
            <a:xfrm>
              <a:off x="7175160" y="322164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79"/>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1" name="Freeform: Shape 30">
              <a:extLst>
                <a:ext uri="{FF2B5EF4-FFF2-40B4-BE49-F238E27FC236}">
                  <a16:creationId xmlns:a16="http://schemas.microsoft.com/office/drawing/2014/main" id="{5EC4B14A-A69E-456D-94FB-ABFC9E3D18B6}"/>
                </a:ext>
              </a:extLst>
            </p:cNvPr>
            <p:cNvSpPr/>
            <p:nvPr/>
          </p:nvSpPr>
          <p:spPr>
            <a:xfrm>
              <a:off x="7447320" y="323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2" name="Freeform: Shape 31">
              <a:extLst>
                <a:ext uri="{FF2B5EF4-FFF2-40B4-BE49-F238E27FC236}">
                  <a16:creationId xmlns:a16="http://schemas.microsoft.com/office/drawing/2014/main" id="{CA79E698-B14F-4B38-B5AD-F38D06B5552A}"/>
                </a:ext>
              </a:extLst>
            </p:cNvPr>
            <p:cNvSpPr/>
            <p:nvPr/>
          </p:nvSpPr>
          <p:spPr>
            <a:xfrm>
              <a:off x="7801200" y="3223800"/>
              <a:ext cx="94320" cy="238320"/>
            </a:xfrm>
            <a:custGeom>
              <a:avLst/>
              <a:gdLst/>
              <a:ahLst/>
              <a:cxnLst>
                <a:cxn ang="3cd4">
                  <a:pos x="hc" y="t"/>
                </a:cxn>
                <a:cxn ang="cd2">
                  <a:pos x="l" y="vc"/>
                </a:cxn>
                <a:cxn ang="cd4">
                  <a:pos x="hc" y="b"/>
                </a:cxn>
                <a:cxn ang="0">
                  <a:pos x="r" y="vc"/>
                </a:cxn>
              </a:cxnLst>
              <a:rect l="l" t="t" r="r" b="b"/>
              <a:pathLst>
                <a:path w="263" h="663">
                  <a:moveTo>
                    <a:pt x="255" y="36"/>
                  </a:moveTo>
                  <a:cubicBezTo>
                    <a:pt x="255" y="17"/>
                    <a:pt x="241" y="0"/>
                    <a:pt x="216" y="0"/>
                  </a:cubicBezTo>
                  <a:cubicBezTo>
                    <a:pt x="190" y="0"/>
                    <a:pt x="162" y="25"/>
                    <a:pt x="162" y="53"/>
                  </a:cubicBezTo>
                  <a:cubicBezTo>
                    <a:pt x="162" y="70"/>
                    <a:pt x="176" y="87"/>
                    <a:pt x="202" y="87"/>
                  </a:cubicBezTo>
                  <a:cubicBezTo>
                    <a:pt x="224" y="87"/>
                    <a:pt x="255" y="64"/>
                    <a:pt x="255" y="36"/>
                  </a:cubicBezTo>
                  <a:close/>
                  <a:moveTo>
                    <a:pt x="179" y="406"/>
                  </a:moveTo>
                  <a:cubicBezTo>
                    <a:pt x="190" y="378"/>
                    <a:pt x="190" y="375"/>
                    <a:pt x="199" y="350"/>
                  </a:cubicBezTo>
                  <a:cubicBezTo>
                    <a:pt x="207" y="330"/>
                    <a:pt x="213" y="316"/>
                    <a:pt x="213" y="297"/>
                  </a:cubicBezTo>
                  <a:cubicBezTo>
                    <a:pt x="213" y="252"/>
                    <a:pt x="182" y="215"/>
                    <a:pt x="132" y="215"/>
                  </a:cubicBezTo>
                  <a:cubicBezTo>
                    <a:pt x="39" y="215"/>
                    <a:pt x="0" y="358"/>
                    <a:pt x="0" y="369"/>
                  </a:cubicBezTo>
                  <a:cubicBezTo>
                    <a:pt x="0" y="378"/>
                    <a:pt x="11" y="378"/>
                    <a:pt x="11" y="378"/>
                  </a:cubicBezTo>
                  <a:cubicBezTo>
                    <a:pt x="22" y="378"/>
                    <a:pt x="22" y="375"/>
                    <a:pt x="28" y="361"/>
                  </a:cubicBezTo>
                  <a:cubicBezTo>
                    <a:pt x="56" y="269"/>
                    <a:pt x="95" y="238"/>
                    <a:pt x="129" y="238"/>
                  </a:cubicBezTo>
                  <a:cubicBezTo>
                    <a:pt x="137" y="238"/>
                    <a:pt x="154" y="238"/>
                    <a:pt x="154" y="269"/>
                  </a:cubicBezTo>
                  <a:cubicBezTo>
                    <a:pt x="154" y="291"/>
                    <a:pt x="146" y="311"/>
                    <a:pt x="143" y="322"/>
                  </a:cubicBezTo>
                  <a:cubicBezTo>
                    <a:pt x="134" y="347"/>
                    <a:pt x="90" y="462"/>
                    <a:pt x="73" y="504"/>
                  </a:cubicBezTo>
                  <a:cubicBezTo>
                    <a:pt x="64" y="529"/>
                    <a:pt x="50" y="563"/>
                    <a:pt x="50" y="582"/>
                  </a:cubicBezTo>
                  <a:cubicBezTo>
                    <a:pt x="50" y="630"/>
                    <a:pt x="84" y="663"/>
                    <a:pt x="132" y="663"/>
                  </a:cubicBezTo>
                  <a:cubicBezTo>
                    <a:pt x="227" y="663"/>
                    <a:pt x="263" y="521"/>
                    <a:pt x="263" y="512"/>
                  </a:cubicBezTo>
                  <a:cubicBezTo>
                    <a:pt x="263" y="501"/>
                    <a:pt x="255" y="501"/>
                    <a:pt x="252" y="501"/>
                  </a:cubicBezTo>
                  <a:cubicBezTo>
                    <a:pt x="241" y="501"/>
                    <a:pt x="241" y="504"/>
                    <a:pt x="235" y="521"/>
                  </a:cubicBezTo>
                  <a:cubicBezTo>
                    <a:pt x="218" y="582"/>
                    <a:pt x="185" y="641"/>
                    <a:pt x="134" y="641"/>
                  </a:cubicBezTo>
                  <a:cubicBezTo>
                    <a:pt x="118" y="641"/>
                    <a:pt x="109" y="633"/>
                    <a:pt x="109" y="610"/>
                  </a:cubicBezTo>
                  <a:cubicBezTo>
                    <a:pt x="109" y="585"/>
                    <a:pt x="118" y="571"/>
                    <a:pt x="140" y="50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3" name="Freeform: Shape 32">
              <a:extLst>
                <a:ext uri="{FF2B5EF4-FFF2-40B4-BE49-F238E27FC236}">
                  <a16:creationId xmlns:a16="http://schemas.microsoft.com/office/drawing/2014/main" id="{37000F10-A0BC-4A88-9811-CC796BB59DEE}"/>
                </a:ext>
              </a:extLst>
            </p:cNvPr>
            <p:cNvSpPr/>
            <p:nvPr/>
          </p:nvSpPr>
          <p:spPr>
            <a:xfrm>
              <a:off x="8041320" y="3231720"/>
              <a:ext cx="217440" cy="274680"/>
            </a:xfrm>
            <a:custGeom>
              <a:avLst/>
              <a:gdLst/>
              <a:ahLst/>
              <a:cxnLst>
                <a:cxn ang="3cd4">
                  <a:pos x="hc" y="t"/>
                </a:cxn>
                <a:cxn ang="cd2">
                  <a:pos x="l" y="vc"/>
                </a:cxn>
                <a:cxn ang="cd4">
                  <a:pos x="hc" y="b"/>
                </a:cxn>
                <a:cxn ang="0">
                  <a:pos x="r" y="vc"/>
                </a:cxn>
              </a:cxnLst>
              <a:rect l="l" t="t" r="r" b="b"/>
              <a:pathLst>
                <a:path w="605" h="764">
                  <a:moveTo>
                    <a:pt x="585" y="42"/>
                  </a:moveTo>
                  <a:cubicBezTo>
                    <a:pt x="596" y="36"/>
                    <a:pt x="605" y="31"/>
                    <a:pt x="605" y="20"/>
                  </a:cubicBezTo>
                  <a:cubicBezTo>
                    <a:pt x="605" y="8"/>
                    <a:pt x="596" y="0"/>
                    <a:pt x="585" y="0"/>
                  </a:cubicBezTo>
                  <a:cubicBezTo>
                    <a:pt x="580" y="0"/>
                    <a:pt x="571" y="3"/>
                    <a:pt x="566" y="6"/>
                  </a:cubicBezTo>
                  <a:lnTo>
                    <a:pt x="20" y="263"/>
                  </a:lnTo>
                  <a:cubicBezTo>
                    <a:pt x="3" y="271"/>
                    <a:pt x="0" y="277"/>
                    <a:pt x="0" y="285"/>
                  </a:cubicBezTo>
                  <a:cubicBezTo>
                    <a:pt x="0" y="294"/>
                    <a:pt x="6" y="302"/>
                    <a:pt x="20" y="308"/>
                  </a:cubicBezTo>
                  <a:lnTo>
                    <a:pt x="566" y="565"/>
                  </a:lnTo>
                  <a:cubicBezTo>
                    <a:pt x="580" y="571"/>
                    <a:pt x="582" y="571"/>
                    <a:pt x="585" y="571"/>
                  </a:cubicBezTo>
                  <a:cubicBezTo>
                    <a:pt x="596" y="571"/>
                    <a:pt x="605" y="563"/>
                    <a:pt x="605" y="551"/>
                  </a:cubicBezTo>
                  <a:cubicBezTo>
                    <a:pt x="605" y="543"/>
                    <a:pt x="599" y="537"/>
                    <a:pt x="582" y="529"/>
                  </a:cubicBezTo>
                  <a:lnTo>
                    <a:pt x="67" y="285"/>
                  </a:lnTo>
                  <a:close/>
                  <a:moveTo>
                    <a:pt x="568" y="764"/>
                  </a:moveTo>
                  <a:cubicBezTo>
                    <a:pt x="585" y="764"/>
                    <a:pt x="605" y="764"/>
                    <a:pt x="605" y="744"/>
                  </a:cubicBezTo>
                  <a:cubicBezTo>
                    <a:pt x="605" y="725"/>
                    <a:pt x="582" y="725"/>
                    <a:pt x="568" y="725"/>
                  </a:cubicBezTo>
                  <a:lnTo>
                    <a:pt x="36" y="725"/>
                  </a:lnTo>
                  <a:cubicBezTo>
                    <a:pt x="20" y="725"/>
                    <a:pt x="0" y="725"/>
                    <a:pt x="0" y="744"/>
                  </a:cubicBezTo>
                  <a:cubicBezTo>
                    <a:pt x="0" y="764"/>
                    <a:pt x="17" y="764"/>
                    <a:pt x="34" y="76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4" name="Freeform: Shape 33">
              <a:extLst>
                <a:ext uri="{FF2B5EF4-FFF2-40B4-BE49-F238E27FC236}">
                  <a16:creationId xmlns:a16="http://schemas.microsoft.com/office/drawing/2014/main" id="{9A2F83BA-E54D-4BC3-AC6C-929AF89290DE}"/>
                </a:ext>
              </a:extLst>
            </p:cNvPr>
            <p:cNvSpPr/>
            <p:nvPr/>
          </p:nvSpPr>
          <p:spPr>
            <a:xfrm>
              <a:off x="8395200" y="3301200"/>
              <a:ext cx="290880" cy="160920"/>
            </a:xfrm>
            <a:custGeom>
              <a:avLst/>
              <a:gdLst/>
              <a:ahLst/>
              <a:cxnLst>
                <a:cxn ang="3cd4">
                  <a:pos x="hc" y="t"/>
                </a:cxn>
                <a:cxn ang="cd2">
                  <a:pos x="l" y="vc"/>
                </a:cxn>
                <a:cxn ang="cd4">
                  <a:pos x="hc" y="b"/>
                </a:cxn>
                <a:cxn ang="0">
                  <a:pos x="r" y="vc"/>
                </a:cxn>
              </a:cxnLst>
              <a:rect l="l" t="t" r="r" b="b"/>
              <a:pathLst>
                <a:path w="809" h="448">
                  <a:moveTo>
                    <a:pt x="59" y="378"/>
                  </a:moveTo>
                  <a:cubicBezTo>
                    <a:pt x="56" y="395"/>
                    <a:pt x="50" y="417"/>
                    <a:pt x="50" y="423"/>
                  </a:cubicBezTo>
                  <a:cubicBezTo>
                    <a:pt x="50" y="439"/>
                    <a:pt x="64" y="448"/>
                    <a:pt x="78" y="448"/>
                  </a:cubicBezTo>
                  <a:cubicBezTo>
                    <a:pt x="90" y="448"/>
                    <a:pt x="106" y="439"/>
                    <a:pt x="115" y="420"/>
                  </a:cubicBezTo>
                  <a:cubicBezTo>
                    <a:pt x="115" y="420"/>
                    <a:pt x="126" y="372"/>
                    <a:pt x="134" y="347"/>
                  </a:cubicBezTo>
                  <a:lnTo>
                    <a:pt x="154" y="257"/>
                  </a:lnTo>
                  <a:cubicBezTo>
                    <a:pt x="160" y="238"/>
                    <a:pt x="168" y="215"/>
                    <a:pt x="171" y="193"/>
                  </a:cubicBezTo>
                  <a:cubicBezTo>
                    <a:pt x="176" y="176"/>
                    <a:pt x="185" y="146"/>
                    <a:pt x="185" y="143"/>
                  </a:cubicBezTo>
                  <a:cubicBezTo>
                    <a:pt x="199" y="112"/>
                    <a:pt x="252" y="22"/>
                    <a:pt x="344" y="22"/>
                  </a:cubicBezTo>
                  <a:cubicBezTo>
                    <a:pt x="389" y="22"/>
                    <a:pt x="398" y="59"/>
                    <a:pt x="398" y="92"/>
                  </a:cubicBezTo>
                  <a:cubicBezTo>
                    <a:pt x="398" y="115"/>
                    <a:pt x="392" y="143"/>
                    <a:pt x="384" y="174"/>
                  </a:cubicBezTo>
                  <a:lnTo>
                    <a:pt x="356" y="288"/>
                  </a:lnTo>
                  <a:lnTo>
                    <a:pt x="336" y="364"/>
                  </a:lnTo>
                  <a:cubicBezTo>
                    <a:pt x="333" y="383"/>
                    <a:pt x="325" y="417"/>
                    <a:pt x="325" y="423"/>
                  </a:cubicBezTo>
                  <a:cubicBezTo>
                    <a:pt x="325" y="439"/>
                    <a:pt x="339" y="448"/>
                    <a:pt x="353" y="448"/>
                  </a:cubicBezTo>
                  <a:cubicBezTo>
                    <a:pt x="384" y="448"/>
                    <a:pt x="389" y="423"/>
                    <a:pt x="398" y="392"/>
                  </a:cubicBezTo>
                  <a:cubicBezTo>
                    <a:pt x="412" y="336"/>
                    <a:pt x="448" y="193"/>
                    <a:pt x="456" y="154"/>
                  </a:cubicBezTo>
                  <a:cubicBezTo>
                    <a:pt x="459" y="140"/>
                    <a:pt x="512" y="22"/>
                    <a:pt x="619" y="22"/>
                  </a:cubicBezTo>
                  <a:cubicBezTo>
                    <a:pt x="661" y="22"/>
                    <a:pt x="672" y="56"/>
                    <a:pt x="672" y="92"/>
                  </a:cubicBezTo>
                  <a:cubicBezTo>
                    <a:pt x="672" y="148"/>
                    <a:pt x="630" y="260"/>
                    <a:pt x="610" y="313"/>
                  </a:cubicBezTo>
                  <a:cubicBezTo>
                    <a:pt x="602" y="336"/>
                    <a:pt x="599" y="347"/>
                    <a:pt x="599" y="367"/>
                  </a:cubicBezTo>
                  <a:cubicBezTo>
                    <a:pt x="599" y="414"/>
                    <a:pt x="633" y="448"/>
                    <a:pt x="680" y="448"/>
                  </a:cubicBezTo>
                  <a:cubicBezTo>
                    <a:pt x="773" y="448"/>
                    <a:pt x="809" y="305"/>
                    <a:pt x="809" y="297"/>
                  </a:cubicBezTo>
                  <a:cubicBezTo>
                    <a:pt x="809" y="285"/>
                    <a:pt x="801" y="285"/>
                    <a:pt x="798" y="285"/>
                  </a:cubicBezTo>
                  <a:cubicBezTo>
                    <a:pt x="787" y="285"/>
                    <a:pt x="787" y="288"/>
                    <a:pt x="781" y="305"/>
                  </a:cubicBezTo>
                  <a:cubicBezTo>
                    <a:pt x="767" y="355"/>
                    <a:pt x="736" y="425"/>
                    <a:pt x="680" y="425"/>
                  </a:cubicBezTo>
                  <a:cubicBezTo>
                    <a:pt x="664" y="425"/>
                    <a:pt x="658" y="417"/>
                    <a:pt x="658" y="395"/>
                  </a:cubicBezTo>
                  <a:cubicBezTo>
                    <a:pt x="658" y="369"/>
                    <a:pt x="666" y="344"/>
                    <a:pt x="675" y="325"/>
                  </a:cubicBezTo>
                  <a:cubicBezTo>
                    <a:pt x="694" y="271"/>
                    <a:pt x="736" y="162"/>
                    <a:pt x="736" y="106"/>
                  </a:cubicBezTo>
                  <a:cubicBezTo>
                    <a:pt x="736" y="42"/>
                    <a:pt x="697" y="0"/>
                    <a:pt x="622" y="0"/>
                  </a:cubicBezTo>
                  <a:cubicBezTo>
                    <a:pt x="549" y="0"/>
                    <a:pt x="498" y="45"/>
                    <a:pt x="462" y="95"/>
                  </a:cubicBezTo>
                  <a:cubicBezTo>
                    <a:pt x="459" y="84"/>
                    <a:pt x="456" y="50"/>
                    <a:pt x="428" y="25"/>
                  </a:cubicBezTo>
                  <a:cubicBezTo>
                    <a:pt x="406" y="6"/>
                    <a:pt x="372" y="0"/>
                    <a:pt x="350" y="0"/>
                  </a:cubicBezTo>
                  <a:cubicBezTo>
                    <a:pt x="260" y="0"/>
                    <a:pt x="210" y="64"/>
                    <a:pt x="193" y="87"/>
                  </a:cubicBezTo>
                  <a:cubicBezTo>
                    <a:pt x="190" y="31"/>
                    <a:pt x="148" y="0"/>
                    <a:pt x="104" y="0"/>
                  </a:cubicBezTo>
                  <a:cubicBezTo>
                    <a:pt x="59" y="0"/>
                    <a:pt x="39" y="39"/>
                    <a:pt x="31" y="56"/>
                  </a:cubicBezTo>
                  <a:cubicBezTo>
                    <a:pt x="14" y="92"/>
                    <a:pt x="0" y="148"/>
                    <a:pt x="0" y="151"/>
                  </a:cubicBezTo>
                  <a:cubicBezTo>
                    <a:pt x="0" y="162"/>
                    <a:pt x="11" y="162"/>
                    <a:pt x="11" y="162"/>
                  </a:cubicBezTo>
                  <a:cubicBezTo>
                    <a:pt x="22" y="162"/>
                    <a:pt x="22" y="162"/>
                    <a:pt x="28" y="140"/>
                  </a:cubicBezTo>
                  <a:cubicBezTo>
                    <a:pt x="45" y="70"/>
                    <a:pt x="64" y="22"/>
                    <a:pt x="101" y="22"/>
                  </a:cubicBezTo>
                  <a:cubicBezTo>
                    <a:pt x="118" y="22"/>
                    <a:pt x="132" y="31"/>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grpSp>
        <p:nvGrpSpPr>
          <p:cNvPr id="35" name="Group 34" descr="28§display§\mathcal{S}_j , 1 \leq j \leq n§svg§600§TRUE§" title="TexMaths">
            <a:extLst>
              <a:ext uri="{FF2B5EF4-FFF2-40B4-BE49-F238E27FC236}">
                <a16:creationId xmlns:a16="http://schemas.microsoft.com/office/drawing/2014/main" id="{B5681B1E-6BB9-485C-9680-6319BD8518CD}"/>
              </a:ext>
            </a:extLst>
          </p:cNvPr>
          <p:cNvGrpSpPr/>
          <p:nvPr/>
        </p:nvGrpSpPr>
        <p:grpSpPr>
          <a:xfrm>
            <a:off x="6642719" y="2069640"/>
            <a:ext cx="2017799" cy="354600"/>
            <a:chOff x="6642719" y="2069640"/>
            <a:chExt cx="2017799" cy="354600"/>
          </a:xfrm>
        </p:grpSpPr>
        <p:sp>
          <p:nvSpPr>
            <p:cNvPr id="36" name="Freeform: Shape 35">
              <a:extLst>
                <a:ext uri="{FF2B5EF4-FFF2-40B4-BE49-F238E27FC236}">
                  <a16:creationId xmlns:a16="http://schemas.microsoft.com/office/drawing/2014/main" id="{37D7799B-4849-4118-BFDC-CCF90EC169BA}"/>
                </a:ext>
              </a:extLst>
            </p:cNvPr>
            <p:cNvSpPr/>
            <p:nvPr/>
          </p:nvSpPr>
          <p:spPr>
            <a:xfrm>
              <a:off x="6642719" y="2078640"/>
              <a:ext cx="2017799" cy="343440"/>
            </a:xfrm>
            <a:custGeom>
              <a:avLst/>
              <a:gdLst/>
              <a:ahLst/>
              <a:cxnLst>
                <a:cxn ang="3cd4">
                  <a:pos x="hc" y="t"/>
                </a:cxn>
                <a:cxn ang="cd2">
                  <a:pos x="l" y="vc"/>
                </a:cxn>
                <a:cxn ang="cd4">
                  <a:pos x="hc" y="b"/>
                </a:cxn>
                <a:cxn ang="0">
                  <a:pos x="r" y="vc"/>
                </a:cxn>
              </a:cxnLst>
              <a:rect l="l" t="t" r="r" b="b"/>
              <a:pathLst>
                <a:path w="5606" h="955">
                  <a:moveTo>
                    <a:pt x="2803" y="955"/>
                  </a:moveTo>
                  <a:lnTo>
                    <a:pt x="0" y="955"/>
                  </a:lnTo>
                  <a:lnTo>
                    <a:pt x="0" y="0"/>
                  </a:lnTo>
                  <a:lnTo>
                    <a:pt x="5606" y="0"/>
                  </a:lnTo>
                  <a:lnTo>
                    <a:pt x="5606" y="955"/>
                  </a:lnTo>
                  <a:close/>
                </a:path>
              </a:pathLst>
            </a:custGeom>
            <a:solidFill>
              <a:srgbClr val="FFFFFF">
                <a:alpha val="0"/>
              </a:srgbClr>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7" name="Freeform: Shape 36">
              <a:extLst>
                <a:ext uri="{FF2B5EF4-FFF2-40B4-BE49-F238E27FC236}">
                  <a16:creationId xmlns:a16="http://schemas.microsoft.com/office/drawing/2014/main" id="{142BE5BD-0204-4067-BC00-22972A2E9459}"/>
                </a:ext>
              </a:extLst>
            </p:cNvPr>
            <p:cNvSpPr/>
            <p:nvPr/>
          </p:nvSpPr>
          <p:spPr>
            <a:xfrm>
              <a:off x="6648839" y="2069640"/>
              <a:ext cx="221400" cy="258840"/>
            </a:xfrm>
            <a:custGeom>
              <a:avLst/>
              <a:gdLst/>
              <a:ahLst/>
              <a:cxnLst>
                <a:cxn ang="3cd4">
                  <a:pos x="hc" y="t"/>
                </a:cxn>
                <a:cxn ang="cd2">
                  <a:pos x="l" y="vc"/>
                </a:cxn>
                <a:cxn ang="cd4">
                  <a:pos x="hc" y="b"/>
                </a:cxn>
                <a:cxn ang="0">
                  <a:pos x="r" y="vc"/>
                </a:cxn>
              </a:cxnLst>
              <a:rect l="l" t="t" r="r" b="b"/>
              <a:pathLst>
                <a:path w="616" h="720">
                  <a:moveTo>
                    <a:pt x="95" y="479"/>
                  </a:moveTo>
                  <a:cubicBezTo>
                    <a:pt x="106" y="476"/>
                    <a:pt x="143" y="454"/>
                    <a:pt x="143" y="440"/>
                  </a:cubicBezTo>
                  <a:cubicBezTo>
                    <a:pt x="143" y="434"/>
                    <a:pt x="137" y="434"/>
                    <a:pt x="132" y="434"/>
                  </a:cubicBezTo>
                  <a:cubicBezTo>
                    <a:pt x="98" y="434"/>
                    <a:pt x="0" y="476"/>
                    <a:pt x="0" y="574"/>
                  </a:cubicBezTo>
                  <a:cubicBezTo>
                    <a:pt x="0" y="644"/>
                    <a:pt x="81" y="720"/>
                    <a:pt x="202" y="720"/>
                  </a:cubicBezTo>
                  <a:cubicBezTo>
                    <a:pt x="361" y="720"/>
                    <a:pt x="549" y="608"/>
                    <a:pt x="549" y="473"/>
                  </a:cubicBezTo>
                  <a:cubicBezTo>
                    <a:pt x="549" y="378"/>
                    <a:pt x="451" y="333"/>
                    <a:pt x="370" y="297"/>
                  </a:cubicBezTo>
                  <a:cubicBezTo>
                    <a:pt x="300" y="266"/>
                    <a:pt x="255" y="224"/>
                    <a:pt x="255" y="168"/>
                  </a:cubicBezTo>
                  <a:cubicBezTo>
                    <a:pt x="255" y="148"/>
                    <a:pt x="263" y="109"/>
                    <a:pt x="294" y="84"/>
                  </a:cubicBezTo>
                  <a:cubicBezTo>
                    <a:pt x="325" y="56"/>
                    <a:pt x="381" y="53"/>
                    <a:pt x="395" y="53"/>
                  </a:cubicBezTo>
                  <a:cubicBezTo>
                    <a:pt x="403" y="53"/>
                    <a:pt x="445" y="56"/>
                    <a:pt x="487" y="73"/>
                  </a:cubicBezTo>
                  <a:cubicBezTo>
                    <a:pt x="507" y="84"/>
                    <a:pt x="532" y="95"/>
                    <a:pt x="532" y="137"/>
                  </a:cubicBezTo>
                  <a:cubicBezTo>
                    <a:pt x="532" y="151"/>
                    <a:pt x="532" y="157"/>
                    <a:pt x="529" y="168"/>
                  </a:cubicBezTo>
                  <a:cubicBezTo>
                    <a:pt x="529" y="171"/>
                    <a:pt x="526" y="174"/>
                    <a:pt x="526" y="176"/>
                  </a:cubicBezTo>
                  <a:cubicBezTo>
                    <a:pt x="526" y="185"/>
                    <a:pt x="532" y="185"/>
                    <a:pt x="538" y="185"/>
                  </a:cubicBezTo>
                  <a:cubicBezTo>
                    <a:pt x="549" y="185"/>
                    <a:pt x="574" y="174"/>
                    <a:pt x="594" y="157"/>
                  </a:cubicBezTo>
                  <a:cubicBezTo>
                    <a:pt x="605" y="148"/>
                    <a:pt x="616" y="134"/>
                    <a:pt x="616" y="95"/>
                  </a:cubicBezTo>
                  <a:cubicBezTo>
                    <a:pt x="616" y="48"/>
                    <a:pt x="591" y="34"/>
                    <a:pt x="566" y="22"/>
                  </a:cubicBezTo>
                  <a:cubicBezTo>
                    <a:pt x="518" y="0"/>
                    <a:pt x="473" y="0"/>
                    <a:pt x="459" y="0"/>
                  </a:cubicBezTo>
                  <a:cubicBezTo>
                    <a:pt x="330" y="0"/>
                    <a:pt x="171" y="98"/>
                    <a:pt x="171" y="213"/>
                  </a:cubicBezTo>
                  <a:cubicBezTo>
                    <a:pt x="171" y="294"/>
                    <a:pt x="258" y="333"/>
                    <a:pt x="305" y="356"/>
                  </a:cubicBezTo>
                  <a:cubicBezTo>
                    <a:pt x="375" y="387"/>
                    <a:pt x="465" y="431"/>
                    <a:pt x="465" y="515"/>
                  </a:cubicBezTo>
                  <a:cubicBezTo>
                    <a:pt x="465" y="580"/>
                    <a:pt x="417" y="664"/>
                    <a:pt x="266" y="664"/>
                  </a:cubicBezTo>
                  <a:cubicBezTo>
                    <a:pt x="165" y="664"/>
                    <a:pt x="84" y="599"/>
                    <a:pt x="84" y="532"/>
                  </a:cubicBezTo>
                  <a:cubicBezTo>
                    <a:pt x="84" y="513"/>
                    <a:pt x="90" y="496"/>
                    <a:pt x="95" y="479"/>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8" name="Freeform: Shape 37">
              <a:extLst>
                <a:ext uri="{FF2B5EF4-FFF2-40B4-BE49-F238E27FC236}">
                  <a16:creationId xmlns:a16="http://schemas.microsoft.com/office/drawing/2014/main" id="{6D69A9E6-B31D-41FA-A3FC-095E413AC208}"/>
                </a:ext>
              </a:extLst>
            </p:cNvPr>
            <p:cNvSpPr/>
            <p:nvPr/>
          </p:nvSpPr>
          <p:spPr>
            <a:xfrm>
              <a:off x="6856560" y="2208960"/>
              <a:ext cx="109440" cy="215280"/>
            </a:xfrm>
            <a:custGeom>
              <a:avLst/>
              <a:gdLst/>
              <a:ahLst/>
              <a:cxnLst>
                <a:cxn ang="3cd4">
                  <a:pos x="hc" y="t"/>
                </a:cxn>
                <a:cxn ang="cd2">
                  <a:pos x="l" y="vc"/>
                </a:cxn>
                <a:cxn ang="cd4">
                  <a:pos x="hc" y="b"/>
                </a:cxn>
                <a:cxn ang="0">
                  <a:pos x="r" y="vc"/>
                </a:cxn>
              </a:cxnLst>
              <a:rect l="l" t="t" r="r" b="b"/>
              <a:pathLst>
                <a:path w="305" h="599">
                  <a:moveTo>
                    <a:pt x="305" y="25"/>
                  </a:moveTo>
                  <a:cubicBezTo>
                    <a:pt x="305" y="14"/>
                    <a:pt x="297" y="0"/>
                    <a:pt x="277" y="0"/>
                  </a:cubicBezTo>
                  <a:cubicBezTo>
                    <a:pt x="258" y="0"/>
                    <a:pt x="238" y="20"/>
                    <a:pt x="238" y="39"/>
                  </a:cubicBezTo>
                  <a:cubicBezTo>
                    <a:pt x="238" y="50"/>
                    <a:pt x="246" y="64"/>
                    <a:pt x="266" y="64"/>
                  </a:cubicBezTo>
                  <a:cubicBezTo>
                    <a:pt x="286" y="64"/>
                    <a:pt x="305" y="48"/>
                    <a:pt x="305" y="25"/>
                  </a:cubicBezTo>
                  <a:close/>
                  <a:moveTo>
                    <a:pt x="157" y="493"/>
                  </a:moveTo>
                  <a:cubicBezTo>
                    <a:pt x="146" y="541"/>
                    <a:pt x="109" y="580"/>
                    <a:pt x="67" y="580"/>
                  </a:cubicBezTo>
                  <a:cubicBezTo>
                    <a:pt x="59" y="580"/>
                    <a:pt x="50" y="580"/>
                    <a:pt x="42" y="577"/>
                  </a:cubicBezTo>
                  <a:cubicBezTo>
                    <a:pt x="62" y="569"/>
                    <a:pt x="67" y="552"/>
                    <a:pt x="67" y="541"/>
                  </a:cubicBezTo>
                  <a:cubicBezTo>
                    <a:pt x="67" y="524"/>
                    <a:pt x="53" y="515"/>
                    <a:pt x="39" y="515"/>
                  </a:cubicBezTo>
                  <a:cubicBezTo>
                    <a:pt x="17" y="515"/>
                    <a:pt x="0" y="535"/>
                    <a:pt x="0" y="557"/>
                  </a:cubicBezTo>
                  <a:cubicBezTo>
                    <a:pt x="0" y="583"/>
                    <a:pt x="28" y="599"/>
                    <a:pt x="70" y="599"/>
                  </a:cubicBezTo>
                  <a:cubicBezTo>
                    <a:pt x="109" y="599"/>
                    <a:pt x="193" y="574"/>
                    <a:pt x="213" y="490"/>
                  </a:cubicBezTo>
                  <a:lnTo>
                    <a:pt x="277" y="244"/>
                  </a:lnTo>
                  <a:cubicBezTo>
                    <a:pt x="277" y="235"/>
                    <a:pt x="280" y="230"/>
                    <a:pt x="280" y="218"/>
                  </a:cubicBezTo>
                  <a:cubicBezTo>
                    <a:pt x="280" y="182"/>
                    <a:pt x="246" y="154"/>
                    <a:pt x="204" y="154"/>
                  </a:cubicBezTo>
                  <a:cubicBezTo>
                    <a:pt x="129" y="154"/>
                    <a:pt x="84" y="249"/>
                    <a:pt x="84" y="261"/>
                  </a:cubicBezTo>
                  <a:cubicBezTo>
                    <a:pt x="84" y="269"/>
                    <a:pt x="92" y="269"/>
                    <a:pt x="95" y="269"/>
                  </a:cubicBezTo>
                  <a:cubicBezTo>
                    <a:pt x="104" y="269"/>
                    <a:pt x="104" y="266"/>
                    <a:pt x="109" y="255"/>
                  </a:cubicBezTo>
                  <a:cubicBezTo>
                    <a:pt x="126" y="216"/>
                    <a:pt x="162" y="174"/>
                    <a:pt x="204" y="174"/>
                  </a:cubicBezTo>
                  <a:cubicBezTo>
                    <a:pt x="221" y="174"/>
                    <a:pt x="227" y="185"/>
                    <a:pt x="227" y="207"/>
                  </a:cubicBezTo>
                  <a:cubicBezTo>
                    <a:pt x="227" y="216"/>
                    <a:pt x="224" y="224"/>
                    <a:pt x="224" y="227"/>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39" name="Freeform: Shape 38">
              <a:extLst>
                <a:ext uri="{FF2B5EF4-FFF2-40B4-BE49-F238E27FC236}">
                  <a16:creationId xmlns:a16="http://schemas.microsoft.com/office/drawing/2014/main" id="{2679ABE8-C245-4140-8480-83B14843C09D}"/>
                </a:ext>
              </a:extLst>
            </p:cNvPr>
            <p:cNvSpPr/>
            <p:nvPr/>
          </p:nvSpPr>
          <p:spPr>
            <a:xfrm>
              <a:off x="7035840" y="2282400"/>
              <a:ext cx="42120" cy="106560"/>
            </a:xfrm>
            <a:custGeom>
              <a:avLst/>
              <a:gdLst/>
              <a:ahLst/>
              <a:cxnLst>
                <a:cxn ang="3cd4">
                  <a:pos x="hc" y="t"/>
                </a:cxn>
                <a:cxn ang="cd2">
                  <a:pos x="l" y="vc"/>
                </a:cxn>
                <a:cxn ang="cd4">
                  <a:pos x="hc" y="b"/>
                </a:cxn>
                <a:cxn ang="0">
                  <a:pos x="r" y="vc"/>
                </a:cxn>
              </a:cxnLst>
              <a:rect l="l" t="t" r="r" b="b"/>
              <a:pathLst>
                <a:path w="118" h="297">
                  <a:moveTo>
                    <a:pt x="118" y="104"/>
                  </a:moveTo>
                  <a:cubicBezTo>
                    <a:pt x="118" y="39"/>
                    <a:pt x="92" y="0"/>
                    <a:pt x="53" y="0"/>
                  </a:cubicBezTo>
                  <a:cubicBezTo>
                    <a:pt x="20" y="0"/>
                    <a:pt x="0" y="25"/>
                    <a:pt x="0" y="53"/>
                  </a:cubicBezTo>
                  <a:cubicBezTo>
                    <a:pt x="0" y="78"/>
                    <a:pt x="20" y="106"/>
                    <a:pt x="53" y="106"/>
                  </a:cubicBezTo>
                  <a:cubicBezTo>
                    <a:pt x="64" y="106"/>
                    <a:pt x="78" y="101"/>
                    <a:pt x="90" y="92"/>
                  </a:cubicBezTo>
                  <a:cubicBezTo>
                    <a:pt x="92" y="90"/>
                    <a:pt x="92" y="90"/>
                    <a:pt x="92" y="90"/>
                  </a:cubicBezTo>
                  <a:cubicBezTo>
                    <a:pt x="95" y="90"/>
                    <a:pt x="95" y="90"/>
                    <a:pt x="95" y="104"/>
                  </a:cubicBezTo>
                  <a:cubicBezTo>
                    <a:pt x="95" y="179"/>
                    <a:pt x="62" y="238"/>
                    <a:pt x="28" y="272"/>
                  </a:cubicBezTo>
                  <a:cubicBezTo>
                    <a:pt x="17" y="280"/>
                    <a:pt x="17" y="283"/>
                    <a:pt x="17" y="286"/>
                  </a:cubicBezTo>
                  <a:cubicBezTo>
                    <a:pt x="17" y="294"/>
                    <a:pt x="22" y="297"/>
                    <a:pt x="25" y="297"/>
                  </a:cubicBezTo>
                  <a:cubicBezTo>
                    <a:pt x="36" y="297"/>
                    <a:pt x="118" y="221"/>
                    <a:pt x="118" y="104"/>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0" name="Freeform: Shape 39">
              <a:extLst>
                <a:ext uri="{FF2B5EF4-FFF2-40B4-BE49-F238E27FC236}">
                  <a16:creationId xmlns:a16="http://schemas.microsoft.com/office/drawing/2014/main" id="{BCF19A30-5FAF-42B5-8925-B52E4B83987A}"/>
                </a:ext>
              </a:extLst>
            </p:cNvPr>
            <p:cNvSpPr/>
            <p:nvPr/>
          </p:nvSpPr>
          <p:spPr>
            <a:xfrm>
              <a:off x="7194239" y="2083680"/>
              <a:ext cx="117720" cy="236520"/>
            </a:xfrm>
            <a:custGeom>
              <a:avLst/>
              <a:gdLst/>
              <a:ahLst/>
              <a:cxnLst>
                <a:cxn ang="3cd4">
                  <a:pos x="hc" y="t"/>
                </a:cxn>
                <a:cxn ang="cd2">
                  <a:pos x="l" y="vc"/>
                </a:cxn>
                <a:cxn ang="cd4">
                  <a:pos x="hc" y="b"/>
                </a:cxn>
                <a:cxn ang="0">
                  <a:pos x="r" y="vc"/>
                </a:cxn>
              </a:cxnLst>
              <a:rect l="l" t="t" r="r" b="b"/>
              <a:pathLst>
                <a:path w="328" h="658">
                  <a:moveTo>
                    <a:pt x="204" y="25"/>
                  </a:moveTo>
                  <a:cubicBezTo>
                    <a:pt x="204" y="3"/>
                    <a:pt x="204" y="0"/>
                    <a:pt x="182" y="0"/>
                  </a:cubicBezTo>
                  <a:cubicBezTo>
                    <a:pt x="120" y="64"/>
                    <a:pt x="31" y="64"/>
                    <a:pt x="0" y="64"/>
                  </a:cubicBezTo>
                  <a:lnTo>
                    <a:pt x="0" y="95"/>
                  </a:lnTo>
                  <a:cubicBezTo>
                    <a:pt x="20" y="95"/>
                    <a:pt x="78" y="95"/>
                    <a:pt x="129" y="67"/>
                  </a:cubicBezTo>
                  <a:lnTo>
                    <a:pt x="129" y="580"/>
                  </a:lnTo>
                  <a:cubicBezTo>
                    <a:pt x="129" y="616"/>
                    <a:pt x="126" y="627"/>
                    <a:pt x="36" y="627"/>
                  </a:cubicBezTo>
                  <a:lnTo>
                    <a:pt x="6" y="627"/>
                  </a:lnTo>
                  <a:lnTo>
                    <a:pt x="6" y="658"/>
                  </a:lnTo>
                  <a:cubicBezTo>
                    <a:pt x="42" y="655"/>
                    <a:pt x="126" y="655"/>
                    <a:pt x="168" y="655"/>
                  </a:cubicBezTo>
                  <a:cubicBezTo>
                    <a:pt x="207" y="655"/>
                    <a:pt x="294" y="655"/>
                    <a:pt x="328" y="658"/>
                  </a:cubicBezTo>
                  <a:lnTo>
                    <a:pt x="328" y="627"/>
                  </a:lnTo>
                  <a:lnTo>
                    <a:pt x="297" y="627"/>
                  </a:lnTo>
                  <a:cubicBezTo>
                    <a:pt x="207" y="627"/>
                    <a:pt x="204" y="616"/>
                    <a:pt x="204" y="580"/>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1" name="Freeform: Shape 40">
              <a:extLst>
                <a:ext uri="{FF2B5EF4-FFF2-40B4-BE49-F238E27FC236}">
                  <a16:creationId xmlns:a16="http://schemas.microsoft.com/office/drawing/2014/main" id="{C1CEB93F-EDDA-4AE3-9402-82BA42CCD8D6}"/>
                </a:ext>
              </a:extLst>
            </p:cNvPr>
            <p:cNvSpPr/>
            <p:nvPr/>
          </p:nvSpPr>
          <p:spPr>
            <a:xfrm>
              <a:off x="7467479" y="209484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2" name="Freeform: Shape 41">
              <a:extLst>
                <a:ext uri="{FF2B5EF4-FFF2-40B4-BE49-F238E27FC236}">
                  <a16:creationId xmlns:a16="http://schemas.microsoft.com/office/drawing/2014/main" id="{B9BE1D2D-E528-40B1-A9A0-AFB3289F6A14}"/>
                </a:ext>
              </a:extLst>
            </p:cNvPr>
            <p:cNvSpPr/>
            <p:nvPr/>
          </p:nvSpPr>
          <p:spPr>
            <a:xfrm>
              <a:off x="7805880" y="2085839"/>
              <a:ext cx="145800" cy="307080"/>
            </a:xfrm>
            <a:custGeom>
              <a:avLst/>
              <a:gdLst/>
              <a:ahLst/>
              <a:cxnLst>
                <a:cxn ang="3cd4">
                  <a:pos x="hc" y="t"/>
                </a:cxn>
                <a:cxn ang="cd2">
                  <a:pos x="l" y="vc"/>
                </a:cxn>
                <a:cxn ang="cd4">
                  <a:pos x="hc" y="b"/>
                </a:cxn>
                <a:cxn ang="0">
                  <a:pos x="r" y="vc"/>
                </a:cxn>
              </a:cxnLst>
              <a:rect l="l" t="t" r="r" b="b"/>
              <a:pathLst>
                <a:path w="406" h="854">
                  <a:moveTo>
                    <a:pt x="406" y="36"/>
                  </a:moveTo>
                  <a:cubicBezTo>
                    <a:pt x="406" y="17"/>
                    <a:pt x="392" y="0"/>
                    <a:pt x="370" y="0"/>
                  </a:cubicBezTo>
                  <a:cubicBezTo>
                    <a:pt x="347" y="0"/>
                    <a:pt x="316" y="22"/>
                    <a:pt x="316" y="53"/>
                  </a:cubicBezTo>
                  <a:cubicBezTo>
                    <a:pt x="316" y="73"/>
                    <a:pt x="330" y="87"/>
                    <a:pt x="353" y="87"/>
                  </a:cubicBezTo>
                  <a:cubicBezTo>
                    <a:pt x="381" y="87"/>
                    <a:pt x="406" y="62"/>
                    <a:pt x="406" y="36"/>
                  </a:cubicBezTo>
                  <a:close/>
                  <a:moveTo>
                    <a:pt x="207" y="703"/>
                  </a:moveTo>
                  <a:cubicBezTo>
                    <a:pt x="188" y="779"/>
                    <a:pt x="140" y="835"/>
                    <a:pt x="84" y="835"/>
                  </a:cubicBezTo>
                  <a:cubicBezTo>
                    <a:pt x="78" y="835"/>
                    <a:pt x="64" y="835"/>
                    <a:pt x="48" y="824"/>
                  </a:cubicBezTo>
                  <a:cubicBezTo>
                    <a:pt x="76" y="818"/>
                    <a:pt x="92" y="793"/>
                    <a:pt x="92" y="773"/>
                  </a:cubicBezTo>
                  <a:cubicBezTo>
                    <a:pt x="92" y="756"/>
                    <a:pt x="81" y="737"/>
                    <a:pt x="53" y="737"/>
                  </a:cubicBezTo>
                  <a:cubicBezTo>
                    <a:pt x="28" y="737"/>
                    <a:pt x="0" y="759"/>
                    <a:pt x="0" y="796"/>
                  </a:cubicBezTo>
                  <a:cubicBezTo>
                    <a:pt x="0" y="835"/>
                    <a:pt x="39" y="854"/>
                    <a:pt x="87" y="854"/>
                  </a:cubicBezTo>
                  <a:cubicBezTo>
                    <a:pt x="157" y="854"/>
                    <a:pt x="249" y="804"/>
                    <a:pt x="274" y="706"/>
                  </a:cubicBezTo>
                  <a:lnTo>
                    <a:pt x="364" y="345"/>
                  </a:lnTo>
                  <a:cubicBezTo>
                    <a:pt x="370" y="325"/>
                    <a:pt x="370" y="311"/>
                    <a:pt x="370" y="308"/>
                  </a:cubicBezTo>
                  <a:cubicBezTo>
                    <a:pt x="370" y="252"/>
                    <a:pt x="328" y="216"/>
                    <a:pt x="277" y="216"/>
                  </a:cubicBezTo>
                  <a:cubicBezTo>
                    <a:pt x="176" y="216"/>
                    <a:pt x="120" y="359"/>
                    <a:pt x="120" y="370"/>
                  </a:cubicBezTo>
                  <a:cubicBezTo>
                    <a:pt x="120" y="378"/>
                    <a:pt x="132" y="378"/>
                    <a:pt x="132" y="378"/>
                  </a:cubicBezTo>
                  <a:cubicBezTo>
                    <a:pt x="143" y="378"/>
                    <a:pt x="143" y="378"/>
                    <a:pt x="151" y="359"/>
                  </a:cubicBezTo>
                  <a:cubicBezTo>
                    <a:pt x="176" y="297"/>
                    <a:pt x="221" y="238"/>
                    <a:pt x="274" y="238"/>
                  </a:cubicBezTo>
                  <a:cubicBezTo>
                    <a:pt x="288" y="238"/>
                    <a:pt x="308" y="241"/>
                    <a:pt x="308" y="283"/>
                  </a:cubicBezTo>
                  <a:cubicBezTo>
                    <a:pt x="308" y="305"/>
                    <a:pt x="305" y="317"/>
                    <a:pt x="300" y="333"/>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3" name="Freeform: Shape 42">
              <a:extLst>
                <a:ext uri="{FF2B5EF4-FFF2-40B4-BE49-F238E27FC236}">
                  <a16:creationId xmlns:a16="http://schemas.microsoft.com/office/drawing/2014/main" id="{F8718088-7155-4340-9C6B-3840CD8B1DDE}"/>
                </a:ext>
              </a:extLst>
            </p:cNvPr>
            <p:cNvSpPr/>
            <p:nvPr/>
          </p:nvSpPr>
          <p:spPr>
            <a:xfrm>
              <a:off x="8104320" y="2094840"/>
              <a:ext cx="217440" cy="275040"/>
            </a:xfrm>
            <a:custGeom>
              <a:avLst/>
              <a:gdLst/>
              <a:ahLst/>
              <a:cxnLst>
                <a:cxn ang="3cd4">
                  <a:pos x="hc" y="t"/>
                </a:cxn>
                <a:cxn ang="cd2">
                  <a:pos x="l" y="vc"/>
                </a:cxn>
                <a:cxn ang="cd4">
                  <a:pos x="hc" y="b"/>
                </a:cxn>
                <a:cxn ang="0">
                  <a:pos x="r" y="vc"/>
                </a:cxn>
              </a:cxnLst>
              <a:rect l="l" t="t" r="r" b="b"/>
              <a:pathLst>
                <a:path w="605" h="765">
                  <a:moveTo>
                    <a:pt x="585" y="42"/>
                  </a:moveTo>
                  <a:cubicBezTo>
                    <a:pt x="596" y="36"/>
                    <a:pt x="605" y="31"/>
                    <a:pt x="605" y="20"/>
                  </a:cubicBezTo>
                  <a:cubicBezTo>
                    <a:pt x="605" y="8"/>
                    <a:pt x="596" y="0"/>
                    <a:pt x="585" y="0"/>
                  </a:cubicBezTo>
                  <a:cubicBezTo>
                    <a:pt x="580" y="0"/>
                    <a:pt x="571" y="3"/>
                    <a:pt x="566" y="6"/>
                  </a:cubicBezTo>
                  <a:lnTo>
                    <a:pt x="20" y="263"/>
                  </a:lnTo>
                  <a:cubicBezTo>
                    <a:pt x="3" y="272"/>
                    <a:pt x="0" y="277"/>
                    <a:pt x="0" y="286"/>
                  </a:cubicBezTo>
                  <a:cubicBezTo>
                    <a:pt x="0" y="294"/>
                    <a:pt x="6" y="303"/>
                    <a:pt x="20" y="308"/>
                  </a:cubicBezTo>
                  <a:lnTo>
                    <a:pt x="566" y="566"/>
                  </a:lnTo>
                  <a:cubicBezTo>
                    <a:pt x="580" y="571"/>
                    <a:pt x="582" y="571"/>
                    <a:pt x="585" y="571"/>
                  </a:cubicBezTo>
                  <a:cubicBezTo>
                    <a:pt x="596" y="571"/>
                    <a:pt x="605" y="563"/>
                    <a:pt x="605" y="552"/>
                  </a:cubicBezTo>
                  <a:cubicBezTo>
                    <a:pt x="605" y="543"/>
                    <a:pt x="599" y="538"/>
                    <a:pt x="582" y="529"/>
                  </a:cubicBezTo>
                  <a:lnTo>
                    <a:pt x="67" y="286"/>
                  </a:lnTo>
                  <a:close/>
                  <a:moveTo>
                    <a:pt x="568" y="765"/>
                  </a:moveTo>
                  <a:cubicBezTo>
                    <a:pt x="585" y="765"/>
                    <a:pt x="605" y="765"/>
                    <a:pt x="605" y="745"/>
                  </a:cubicBezTo>
                  <a:cubicBezTo>
                    <a:pt x="605" y="725"/>
                    <a:pt x="582" y="725"/>
                    <a:pt x="568" y="725"/>
                  </a:cubicBezTo>
                  <a:lnTo>
                    <a:pt x="36" y="725"/>
                  </a:lnTo>
                  <a:cubicBezTo>
                    <a:pt x="20" y="725"/>
                    <a:pt x="0" y="725"/>
                    <a:pt x="0" y="745"/>
                  </a:cubicBezTo>
                  <a:cubicBezTo>
                    <a:pt x="0" y="765"/>
                    <a:pt x="17" y="765"/>
                    <a:pt x="34" y="765"/>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4" name="Freeform: Shape 43">
              <a:extLst>
                <a:ext uri="{FF2B5EF4-FFF2-40B4-BE49-F238E27FC236}">
                  <a16:creationId xmlns:a16="http://schemas.microsoft.com/office/drawing/2014/main" id="{A3D12672-6179-4D58-B5A4-4C83DD7D4438}"/>
                </a:ext>
              </a:extLst>
            </p:cNvPr>
            <p:cNvSpPr/>
            <p:nvPr/>
          </p:nvSpPr>
          <p:spPr>
            <a:xfrm>
              <a:off x="8458200" y="2163600"/>
              <a:ext cx="192240" cy="160920"/>
            </a:xfrm>
            <a:custGeom>
              <a:avLst/>
              <a:gdLst/>
              <a:ahLst/>
              <a:cxnLst>
                <a:cxn ang="3cd4">
                  <a:pos x="hc" y="t"/>
                </a:cxn>
                <a:cxn ang="cd2">
                  <a:pos x="l" y="vc"/>
                </a:cxn>
                <a:cxn ang="cd4">
                  <a:pos x="hc" y="b"/>
                </a:cxn>
                <a:cxn ang="0">
                  <a:pos x="r" y="vc"/>
                </a:cxn>
              </a:cxnLst>
              <a:rect l="l" t="t" r="r" b="b"/>
              <a:pathLst>
                <a:path w="535" h="448">
                  <a:moveTo>
                    <a:pt x="59" y="378"/>
                  </a:moveTo>
                  <a:cubicBezTo>
                    <a:pt x="56" y="395"/>
                    <a:pt x="50" y="417"/>
                    <a:pt x="50" y="423"/>
                  </a:cubicBezTo>
                  <a:cubicBezTo>
                    <a:pt x="50" y="440"/>
                    <a:pt x="64" y="448"/>
                    <a:pt x="78" y="448"/>
                  </a:cubicBezTo>
                  <a:cubicBezTo>
                    <a:pt x="90" y="448"/>
                    <a:pt x="106" y="440"/>
                    <a:pt x="115" y="420"/>
                  </a:cubicBezTo>
                  <a:cubicBezTo>
                    <a:pt x="115" y="420"/>
                    <a:pt x="126" y="373"/>
                    <a:pt x="132" y="347"/>
                  </a:cubicBezTo>
                  <a:lnTo>
                    <a:pt x="154" y="258"/>
                  </a:lnTo>
                  <a:cubicBezTo>
                    <a:pt x="160" y="238"/>
                    <a:pt x="165" y="216"/>
                    <a:pt x="171" y="193"/>
                  </a:cubicBezTo>
                  <a:cubicBezTo>
                    <a:pt x="176" y="176"/>
                    <a:pt x="182" y="146"/>
                    <a:pt x="185" y="143"/>
                  </a:cubicBezTo>
                  <a:cubicBezTo>
                    <a:pt x="199" y="112"/>
                    <a:pt x="252" y="22"/>
                    <a:pt x="344" y="22"/>
                  </a:cubicBezTo>
                  <a:cubicBezTo>
                    <a:pt x="389" y="22"/>
                    <a:pt x="398" y="59"/>
                    <a:pt x="398" y="92"/>
                  </a:cubicBezTo>
                  <a:cubicBezTo>
                    <a:pt x="398" y="151"/>
                    <a:pt x="350" y="280"/>
                    <a:pt x="333" y="322"/>
                  </a:cubicBezTo>
                  <a:cubicBezTo>
                    <a:pt x="325" y="345"/>
                    <a:pt x="325" y="356"/>
                    <a:pt x="325" y="367"/>
                  </a:cubicBezTo>
                  <a:cubicBezTo>
                    <a:pt x="325" y="415"/>
                    <a:pt x="358" y="448"/>
                    <a:pt x="403" y="448"/>
                  </a:cubicBezTo>
                  <a:cubicBezTo>
                    <a:pt x="496" y="448"/>
                    <a:pt x="535" y="305"/>
                    <a:pt x="535" y="297"/>
                  </a:cubicBezTo>
                  <a:cubicBezTo>
                    <a:pt x="535" y="286"/>
                    <a:pt x="524" y="286"/>
                    <a:pt x="521" y="286"/>
                  </a:cubicBezTo>
                  <a:cubicBezTo>
                    <a:pt x="512" y="286"/>
                    <a:pt x="512" y="289"/>
                    <a:pt x="507" y="305"/>
                  </a:cubicBezTo>
                  <a:cubicBezTo>
                    <a:pt x="487" y="373"/>
                    <a:pt x="454" y="426"/>
                    <a:pt x="406" y="426"/>
                  </a:cubicBezTo>
                  <a:cubicBezTo>
                    <a:pt x="389" y="426"/>
                    <a:pt x="384" y="417"/>
                    <a:pt x="384" y="395"/>
                  </a:cubicBezTo>
                  <a:cubicBezTo>
                    <a:pt x="384" y="370"/>
                    <a:pt x="392" y="345"/>
                    <a:pt x="400" y="325"/>
                  </a:cubicBezTo>
                  <a:cubicBezTo>
                    <a:pt x="420" y="272"/>
                    <a:pt x="462" y="162"/>
                    <a:pt x="462" y="106"/>
                  </a:cubicBezTo>
                  <a:cubicBezTo>
                    <a:pt x="462" y="39"/>
                    <a:pt x="417" y="0"/>
                    <a:pt x="347" y="0"/>
                  </a:cubicBezTo>
                  <a:cubicBezTo>
                    <a:pt x="258" y="0"/>
                    <a:pt x="210" y="64"/>
                    <a:pt x="193" y="87"/>
                  </a:cubicBezTo>
                  <a:cubicBezTo>
                    <a:pt x="188" y="31"/>
                    <a:pt x="148" y="0"/>
                    <a:pt x="104" y="0"/>
                  </a:cubicBezTo>
                  <a:cubicBezTo>
                    <a:pt x="59" y="0"/>
                    <a:pt x="39" y="39"/>
                    <a:pt x="31" y="56"/>
                  </a:cubicBezTo>
                  <a:cubicBezTo>
                    <a:pt x="14" y="90"/>
                    <a:pt x="0" y="148"/>
                    <a:pt x="0" y="151"/>
                  </a:cubicBezTo>
                  <a:cubicBezTo>
                    <a:pt x="0" y="162"/>
                    <a:pt x="11" y="162"/>
                    <a:pt x="11" y="162"/>
                  </a:cubicBezTo>
                  <a:cubicBezTo>
                    <a:pt x="22" y="162"/>
                    <a:pt x="22" y="162"/>
                    <a:pt x="28" y="140"/>
                  </a:cubicBezTo>
                  <a:cubicBezTo>
                    <a:pt x="45" y="70"/>
                    <a:pt x="64" y="22"/>
                    <a:pt x="101" y="22"/>
                  </a:cubicBezTo>
                  <a:cubicBezTo>
                    <a:pt x="120" y="22"/>
                    <a:pt x="132" y="34"/>
                    <a:pt x="132" y="67"/>
                  </a:cubicBezTo>
                  <a:cubicBezTo>
                    <a:pt x="132" y="87"/>
                    <a:pt x="129" y="98"/>
                    <a:pt x="115" y="151"/>
                  </a:cubicBezTo>
                  <a:close/>
                </a:path>
              </a:pathLst>
            </a:custGeom>
            <a:solidFill>
              <a:srgbClr val="000000"/>
            </a:solidFill>
            <a:ln>
              <a:noFill/>
              <a:prstDash val="solid"/>
            </a:ln>
          </p:spPr>
          <p:txBody>
            <a:bodyPr vert="horz" wrap="none" lIns="90000" tIns="45000" rIns="90000" bIns="45000"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grpSp>
      <p:sp>
        <p:nvSpPr>
          <p:cNvPr id="45" name="Freeform: Shape 44">
            <a:extLst>
              <a:ext uri="{FF2B5EF4-FFF2-40B4-BE49-F238E27FC236}">
                <a16:creationId xmlns:a16="http://schemas.microsoft.com/office/drawing/2014/main" id="{AD97860E-4CB0-4BAD-BC66-64B7C773167C}"/>
              </a:ext>
            </a:extLst>
          </p:cNvPr>
          <p:cNvSpPr/>
          <p:nvPr/>
        </p:nvSpPr>
        <p:spPr>
          <a:xfrm rot="2529000">
            <a:off x="1364842" y="2511036"/>
            <a:ext cx="2604960" cy="1662479"/>
          </a:xfrm>
          <a:custGeom>
            <a:avLst/>
            <a:gdLst/>
            <a:ahLst/>
            <a:cxnLst>
              <a:cxn ang="3cd4">
                <a:pos x="hc" y="t"/>
              </a:cxn>
              <a:cxn ang="cd2">
                <a:pos x="l" y="vc"/>
              </a:cxn>
              <a:cxn ang="cd4">
                <a:pos x="hc" y="b"/>
              </a:cxn>
              <a:cxn ang="0">
                <a:pos x="r" y="vc"/>
              </a:cxn>
            </a:cxnLst>
            <a:rect l="l" t="t" r="r" b="b"/>
            <a:pathLst>
              <a:path w="7237" h="4619">
                <a:moveTo>
                  <a:pt x="0" y="3517"/>
                </a:moveTo>
                <a:cubicBezTo>
                  <a:pt x="328" y="3493"/>
                  <a:pt x="681" y="3559"/>
                  <a:pt x="943" y="3771"/>
                </a:cubicBezTo>
                <a:cubicBezTo>
                  <a:pt x="1171" y="3956"/>
                  <a:pt x="1421" y="4097"/>
                  <a:pt x="1647" y="4312"/>
                </a:cubicBezTo>
                <a:cubicBezTo>
                  <a:pt x="1868" y="4521"/>
                  <a:pt x="2116" y="4726"/>
                  <a:pt x="2403" y="4555"/>
                </a:cubicBezTo>
                <a:cubicBezTo>
                  <a:pt x="2663" y="4400"/>
                  <a:pt x="2907" y="4252"/>
                  <a:pt x="3156" y="4086"/>
                </a:cubicBezTo>
                <a:cubicBezTo>
                  <a:pt x="3397" y="3926"/>
                  <a:pt x="3584" y="3692"/>
                  <a:pt x="3803" y="3501"/>
                </a:cubicBezTo>
                <a:cubicBezTo>
                  <a:pt x="4022" y="3310"/>
                  <a:pt x="4243" y="3124"/>
                  <a:pt x="4469" y="2935"/>
                </a:cubicBezTo>
                <a:cubicBezTo>
                  <a:pt x="4687" y="2752"/>
                  <a:pt x="4912" y="2588"/>
                  <a:pt x="5114" y="2386"/>
                </a:cubicBezTo>
                <a:cubicBezTo>
                  <a:pt x="5319" y="2180"/>
                  <a:pt x="5575" y="2024"/>
                  <a:pt x="5761" y="1800"/>
                </a:cubicBezTo>
                <a:cubicBezTo>
                  <a:pt x="5956" y="1565"/>
                  <a:pt x="6147" y="1336"/>
                  <a:pt x="6339" y="1099"/>
                </a:cubicBezTo>
                <a:cubicBezTo>
                  <a:pt x="6511" y="887"/>
                  <a:pt x="6761" y="747"/>
                  <a:pt x="6931" y="528"/>
                </a:cubicBezTo>
                <a:lnTo>
                  <a:pt x="7093" y="274"/>
                </a:lnTo>
                <a:lnTo>
                  <a:pt x="7237" y="0"/>
                </a:lnTo>
              </a:path>
            </a:pathLst>
          </a:custGeom>
          <a:noFill/>
          <a:ln w="57240">
            <a:solidFill>
              <a:srgbClr val="0066FF"/>
            </a:solidFill>
            <a:prstDash val="solid"/>
          </a:ln>
        </p:spPr>
        <p:txBody>
          <a:bodyPr vert="horz" wrap="none" lIns="118440" tIns="73440" rIns="118440" bIns="73440" anchor="ctr" anchorCtr="0" compatLnSpc="0"/>
          <a:lstStyle/>
          <a:p>
            <a:pPr marL="0" marR="0" lvl="0" indent="0" rtl="0" hangingPunct="0">
              <a:lnSpc>
                <a:spcPct val="100000"/>
              </a:lnSpc>
              <a:spcBef>
                <a:spcPts val="0"/>
              </a:spcBef>
              <a:spcAft>
                <a:spcPts val="0"/>
              </a:spcAft>
              <a:buNone/>
              <a:tabLst/>
            </a:pPr>
            <a:endParaRPr lang="en-GB" sz="1800" b="0" i="0" u="none" strike="noStrike" kern="1200" cap="none">
              <a:ln>
                <a:noFill/>
              </a:ln>
              <a:latin typeface="Liberation Sans" pitchFamily="18"/>
              <a:ea typeface="Noto Sans CJK SC Regular" pitchFamily="2"/>
              <a:cs typeface="FreeSans" pitchFamily="2"/>
            </a:endParaRPr>
          </a:p>
        </p:txBody>
      </p:sp>
      <p:sp>
        <p:nvSpPr>
          <p:cNvPr id="46" name="Ellipse 45">
            <a:extLst>
              <a:ext uri="{FF2B5EF4-FFF2-40B4-BE49-F238E27FC236}">
                <a16:creationId xmlns:a16="http://schemas.microsoft.com/office/drawing/2014/main" id="{4626FE71-AC95-4BE7-A5CA-3CE84E3BBD84}"/>
              </a:ext>
            </a:extLst>
          </p:cNvPr>
          <p:cNvSpPr/>
          <p:nvPr/>
        </p:nvSpPr>
        <p:spPr>
          <a:xfrm>
            <a:off x="1368541" y="2970369"/>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C78A48B0-9B3A-4CDC-AF4E-92A223912BC2}"/>
              </a:ext>
            </a:extLst>
          </p:cNvPr>
          <p:cNvSpPr/>
          <p:nvPr/>
        </p:nvSpPr>
        <p:spPr>
          <a:xfrm>
            <a:off x="1520941" y="3122769"/>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D11AD770-2A16-4807-A549-B0538C5982F4}"/>
              </a:ext>
            </a:extLst>
          </p:cNvPr>
          <p:cNvSpPr/>
          <p:nvPr/>
        </p:nvSpPr>
        <p:spPr>
          <a:xfrm>
            <a:off x="1812107" y="3234555"/>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823A8D80-0307-49E1-83C7-A14339B3ACE3}"/>
              </a:ext>
            </a:extLst>
          </p:cNvPr>
          <p:cNvSpPr/>
          <p:nvPr/>
        </p:nvSpPr>
        <p:spPr>
          <a:xfrm>
            <a:off x="2251929" y="3229772"/>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a:extLst>
              <a:ext uri="{FF2B5EF4-FFF2-40B4-BE49-F238E27FC236}">
                <a16:creationId xmlns:a16="http://schemas.microsoft.com/office/drawing/2014/main" id="{89E2B900-D7F7-4D3E-A8EB-D2B39CD3200F}"/>
              </a:ext>
            </a:extLst>
          </p:cNvPr>
          <p:cNvSpPr/>
          <p:nvPr/>
        </p:nvSpPr>
        <p:spPr>
          <a:xfrm>
            <a:off x="2662690" y="3234813"/>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a:extLst>
              <a:ext uri="{FF2B5EF4-FFF2-40B4-BE49-F238E27FC236}">
                <a16:creationId xmlns:a16="http://schemas.microsoft.com/office/drawing/2014/main" id="{165D1CDC-B8A0-49F9-BDC1-F8392D5316DD}"/>
              </a:ext>
            </a:extLst>
          </p:cNvPr>
          <p:cNvSpPr/>
          <p:nvPr/>
        </p:nvSpPr>
        <p:spPr>
          <a:xfrm>
            <a:off x="3062372" y="3229772"/>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a:extLst>
              <a:ext uri="{FF2B5EF4-FFF2-40B4-BE49-F238E27FC236}">
                <a16:creationId xmlns:a16="http://schemas.microsoft.com/office/drawing/2014/main" id="{925C3A38-B4B7-4920-8522-8D73E68C8A19}"/>
              </a:ext>
            </a:extLst>
          </p:cNvPr>
          <p:cNvSpPr/>
          <p:nvPr/>
        </p:nvSpPr>
        <p:spPr>
          <a:xfrm>
            <a:off x="3504092" y="3206670"/>
            <a:ext cx="797760" cy="871901"/>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23724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3FF634-101E-45DC-A90D-F747C6ABCECD}"/>
              </a:ext>
            </a:extLst>
          </p:cNvPr>
          <p:cNvSpPr>
            <a:spLocks noGrp="1"/>
          </p:cNvSpPr>
          <p:nvPr>
            <p:ph type="title"/>
          </p:nvPr>
        </p:nvSpPr>
        <p:spPr/>
        <p:txBody>
          <a:bodyPr/>
          <a:lstStyle/>
          <a:p>
            <a:r>
              <a:rPr lang="fr-FR" dirty="0"/>
              <a:t>Guide-</a:t>
            </a:r>
            <a:r>
              <a:rPr lang="fr-FR" dirty="0" err="1"/>
              <a:t>path</a:t>
            </a:r>
            <a:r>
              <a:rPr lang="fr-FR" dirty="0"/>
              <a:t> </a:t>
            </a:r>
            <a:r>
              <a:rPr lang="fr-FR" dirty="0" err="1"/>
              <a:t>improves</a:t>
            </a:r>
            <a:r>
              <a:rPr lang="fr-FR" dirty="0"/>
              <a:t> slim convergence, but </a:t>
            </a:r>
            <a:r>
              <a:rPr lang="fr-FR" dirty="0" err="1"/>
              <a:t>also</a:t>
            </a:r>
            <a:r>
              <a:rPr lang="fr-FR" dirty="0"/>
              <a:t> MIP performances</a:t>
            </a:r>
          </a:p>
        </p:txBody>
      </p:sp>
      <p:sp>
        <p:nvSpPr>
          <p:cNvPr id="3" name="Espace réservé du contenu 2">
            <a:extLst>
              <a:ext uri="{FF2B5EF4-FFF2-40B4-BE49-F238E27FC236}">
                <a16:creationId xmlns:a16="http://schemas.microsoft.com/office/drawing/2014/main" id="{5E4948AC-634F-4A4A-AAE9-24299712B827}"/>
              </a:ext>
            </a:extLst>
          </p:cNvPr>
          <p:cNvSpPr>
            <a:spLocks noGrp="1"/>
          </p:cNvSpPr>
          <p:nvPr>
            <p:ph idx="1"/>
          </p:nvPr>
        </p:nvSpPr>
        <p:spPr/>
        <p:txBody>
          <a:bodyPr/>
          <a:lstStyle/>
          <a:p>
            <a:endParaRPr lang="fr-FR" dirty="0"/>
          </a:p>
        </p:txBody>
      </p:sp>
      <p:graphicFrame>
        <p:nvGraphicFramePr>
          <p:cNvPr id="7" name="Tableau 15">
            <a:extLst>
              <a:ext uri="{FF2B5EF4-FFF2-40B4-BE49-F238E27FC236}">
                <a16:creationId xmlns:a16="http://schemas.microsoft.com/office/drawing/2014/main" id="{07D0E5F4-9D7A-470C-B0D3-E0B638127C64}"/>
              </a:ext>
            </a:extLst>
          </p:cNvPr>
          <p:cNvGraphicFramePr>
            <a:graphicFrameLocks noGrp="1"/>
          </p:cNvGraphicFramePr>
          <p:nvPr>
            <p:extLst>
              <p:ext uri="{D42A27DB-BD31-4B8C-83A1-F6EECF244321}">
                <p14:modId xmlns:p14="http://schemas.microsoft.com/office/powerpoint/2010/main" val="2656054790"/>
              </p:ext>
            </p:extLst>
          </p:nvPr>
        </p:nvGraphicFramePr>
        <p:xfrm>
          <a:off x="1679611" y="3156119"/>
          <a:ext cx="6720415" cy="741680"/>
        </p:xfrm>
        <a:graphic>
          <a:graphicData uri="http://schemas.openxmlformats.org/drawingml/2006/table">
            <a:tbl>
              <a:tblPr firstRow="1" bandRow="1">
                <a:tableStyleId>{5C22544A-7EE6-4342-B048-85BDC9FD1C3A}</a:tableStyleId>
              </a:tblPr>
              <a:tblGrid>
                <a:gridCol w="1344083">
                  <a:extLst>
                    <a:ext uri="{9D8B030D-6E8A-4147-A177-3AD203B41FA5}">
                      <a16:colId xmlns:a16="http://schemas.microsoft.com/office/drawing/2014/main" val="1155176697"/>
                    </a:ext>
                  </a:extLst>
                </a:gridCol>
                <a:gridCol w="1344083">
                  <a:extLst>
                    <a:ext uri="{9D8B030D-6E8A-4147-A177-3AD203B41FA5}">
                      <a16:colId xmlns:a16="http://schemas.microsoft.com/office/drawing/2014/main" val="38585180"/>
                    </a:ext>
                  </a:extLst>
                </a:gridCol>
                <a:gridCol w="1344083">
                  <a:extLst>
                    <a:ext uri="{9D8B030D-6E8A-4147-A177-3AD203B41FA5}">
                      <a16:colId xmlns:a16="http://schemas.microsoft.com/office/drawing/2014/main" val="2692388718"/>
                    </a:ext>
                  </a:extLst>
                </a:gridCol>
                <a:gridCol w="1344083">
                  <a:extLst>
                    <a:ext uri="{9D8B030D-6E8A-4147-A177-3AD203B41FA5}">
                      <a16:colId xmlns:a16="http://schemas.microsoft.com/office/drawing/2014/main" val="3173427000"/>
                    </a:ext>
                  </a:extLst>
                </a:gridCol>
                <a:gridCol w="1344083">
                  <a:extLst>
                    <a:ext uri="{9D8B030D-6E8A-4147-A177-3AD203B41FA5}">
                      <a16:colId xmlns:a16="http://schemas.microsoft.com/office/drawing/2014/main" val="3522355371"/>
                    </a:ext>
                  </a:extLst>
                </a:gridCol>
              </a:tblGrid>
              <a:tr h="370840">
                <a:tc>
                  <a:txBody>
                    <a:bodyPr/>
                    <a:lstStyle/>
                    <a:p>
                      <a:pPr algn="ctr" rtl="0" fontAlgn="ctr"/>
                      <a:r>
                        <a:rPr lang="fr-FR" sz="1800" b="1" i="0" u="none" strike="noStrike" dirty="0">
                          <a:solidFill>
                            <a:schemeClr val="tx1"/>
                          </a:solidFill>
                          <a:effectLst/>
                          <a:latin typeface="Calibri" panose="020F0502020204030204" pitchFamily="34" charset="0"/>
                        </a:rPr>
                        <a:t>L1 </a:t>
                      </a:r>
                      <a:r>
                        <a:rPr lang="fr-FR" sz="1800" b="1" i="0" u="none" strike="noStrike" dirty="0" err="1">
                          <a:solidFill>
                            <a:schemeClr val="tx1"/>
                          </a:solidFill>
                          <a:effectLst/>
                          <a:latin typeface="Calibri" panose="020F0502020204030204" pitchFamily="34" charset="0"/>
                        </a:rPr>
                        <a:t>success</a:t>
                      </a:r>
                      <a:endParaRPr lang="fr-FR" sz="1800" b="1" i="0" u="none" strike="noStrike" dirty="0">
                        <a:solidFill>
                          <a:schemeClr val="tx1"/>
                        </a:solidFill>
                        <a:effectLst/>
                        <a:latin typeface="Calibri" panose="020F0502020204030204" pitchFamily="34" charset="0"/>
                      </a:endParaRP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FF0000"/>
                          </a:solidFill>
                          <a:effectLst/>
                          <a:latin typeface="Calibri" panose="020F0502020204030204" pitchFamily="34" charset="0"/>
                        </a:rPr>
                        <a:t>X</a:t>
                      </a:r>
                    </a:p>
                  </a:txBody>
                  <a:tcPr marL="7620" marR="7620" marT="7620" marB="0" anchor="ctr"/>
                </a:tc>
                <a:tc>
                  <a:txBody>
                    <a:bodyPr/>
                    <a:lstStyle/>
                    <a:p>
                      <a:pPr algn="ctr" rtl="0" fontAlgn="ctr"/>
                      <a:r>
                        <a:rPr lang="fr-FR" sz="1800" b="1" i="0" u="none" strike="noStrike" dirty="0">
                          <a:solidFill>
                            <a:srgbClr val="FF0000"/>
                          </a:solidFill>
                          <a:effectLst/>
                          <a:latin typeface="Calibri" panose="020F0502020204030204" pitchFamily="34" charset="0"/>
                        </a:rPr>
                        <a:t>X</a:t>
                      </a:r>
                    </a:p>
                  </a:txBody>
                  <a:tcPr marL="7620" marR="7620" marT="7620" marB="0" anchor="ctr"/>
                </a:tc>
                <a:extLst>
                  <a:ext uri="{0D108BD9-81ED-4DB2-BD59-A6C34878D82A}">
                    <a16:rowId xmlns:a16="http://schemas.microsoft.com/office/drawing/2014/main" val="1922934458"/>
                  </a:ext>
                </a:extLst>
              </a:tr>
              <a:tr h="370840">
                <a:tc>
                  <a:txBody>
                    <a:bodyPr/>
                    <a:lstStyle/>
                    <a:p>
                      <a:pPr algn="ctr" rtl="0" fontAlgn="ctr"/>
                      <a:r>
                        <a:rPr lang="fr-FR" sz="1800" b="1" i="0" u="none" strike="noStrike" dirty="0">
                          <a:solidFill>
                            <a:schemeClr val="tx1"/>
                          </a:solidFill>
                          <a:effectLst/>
                          <a:latin typeface="Calibri" panose="020F0502020204030204" pitchFamily="34" charset="0"/>
                        </a:rPr>
                        <a:t>Guide + L1</a:t>
                      </a:r>
                    </a:p>
                  </a:txBody>
                  <a:tcPr marL="7620" marR="7620" marT="762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tc>
                  <a:txBody>
                    <a:bodyPr/>
                    <a:lstStyle/>
                    <a:p>
                      <a:pPr algn="ctr" rtl="0" fontAlgn="ctr"/>
                      <a:r>
                        <a:rPr lang="fr-FR" sz="1800" b="1" i="0" u="none" strike="noStrike" dirty="0">
                          <a:solidFill>
                            <a:srgbClr val="00B050"/>
                          </a:solidFill>
                          <a:effectLst/>
                          <a:latin typeface="Calibri" panose="020F0502020204030204" pitchFamily="34" charset="0"/>
                        </a:rPr>
                        <a:t>V</a:t>
                      </a:r>
                    </a:p>
                  </a:txBody>
                  <a:tcPr marL="7620" marR="7620" marT="7620" marB="0" anchor="ctr"/>
                </a:tc>
                <a:extLst>
                  <a:ext uri="{0D108BD9-81ED-4DB2-BD59-A6C34878D82A}">
                    <a16:rowId xmlns:a16="http://schemas.microsoft.com/office/drawing/2014/main" val="4239768934"/>
                  </a:ext>
                </a:extLst>
              </a:tr>
            </a:tbl>
          </a:graphicData>
        </a:graphic>
      </p:graphicFrame>
      <p:pic>
        <p:nvPicPr>
          <p:cNvPr id="17" name="Image 16" descr="Une image contenant texte, tableau blanc&#10;&#10;Description générée automatiquement">
            <a:extLst>
              <a:ext uri="{FF2B5EF4-FFF2-40B4-BE49-F238E27FC236}">
                <a16:creationId xmlns:a16="http://schemas.microsoft.com/office/drawing/2014/main" id="{D9424452-56FC-458A-BDC2-673D8C9126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617" y="2328378"/>
            <a:ext cx="1318542" cy="741680"/>
          </a:xfrm>
          <a:prstGeom prst="rect">
            <a:avLst/>
          </a:prstGeom>
        </p:spPr>
      </p:pic>
      <p:pic>
        <p:nvPicPr>
          <p:cNvPr id="19" name="Image 18" descr="Une image contenant jouet&#10;&#10;Description générée automatiquement">
            <a:extLst>
              <a:ext uri="{FF2B5EF4-FFF2-40B4-BE49-F238E27FC236}">
                <a16:creationId xmlns:a16="http://schemas.microsoft.com/office/drawing/2014/main" id="{C85B1474-A6D0-4DC6-B776-52471A913E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47" y="2328378"/>
            <a:ext cx="1318542" cy="741680"/>
          </a:xfrm>
          <a:prstGeom prst="rect">
            <a:avLst/>
          </a:prstGeom>
        </p:spPr>
      </p:pic>
      <p:pic>
        <p:nvPicPr>
          <p:cNvPr id="21" name="Image 20">
            <a:extLst>
              <a:ext uri="{FF2B5EF4-FFF2-40B4-BE49-F238E27FC236}">
                <a16:creationId xmlns:a16="http://schemas.microsoft.com/office/drawing/2014/main" id="{DA950DD2-1E51-44F7-8E1A-6802F4619F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478" y="2328379"/>
            <a:ext cx="1318542" cy="741680"/>
          </a:xfrm>
          <a:prstGeom prst="rect">
            <a:avLst/>
          </a:prstGeom>
        </p:spPr>
      </p:pic>
      <p:pic>
        <p:nvPicPr>
          <p:cNvPr id="23" name="Image 22">
            <a:extLst>
              <a:ext uri="{FF2B5EF4-FFF2-40B4-BE49-F238E27FC236}">
                <a16:creationId xmlns:a16="http://schemas.microsoft.com/office/drawing/2014/main" id="{C20C2262-922D-4F82-9386-684D998414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4409" y="2328378"/>
            <a:ext cx="1318542" cy="741680"/>
          </a:xfrm>
          <a:prstGeom prst="rect">
            <a:avLst/>
          </a:prstGeom>
        </p:spPr>
      </p:pic>
    </p:spTree>
    <p:extLst>
      <p:ext uri="{BB962C8B-B14F-4D97-AF65-F5344CB8AC3E}">
        <p14:creationId xmlns:p14="http://schemas.microsoft.com/office/powerpoint/2010/main" val="20001564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3FF634-101E-45DC-A90D-F747C6ABCECD}"/>
              </a:ext>
            </a:extLst>
          </p:cNvPr>
          <p:cNvSpPr>
            <a:spLocks noGrp="1"/>
          </p:cNvSpPr>
          <p:nvPr>
            <p:ph type="title"/>
          </p:nvPr>
        </p:nvSpPr>
        <p:spPr/>
        <p:txBody>
          <a:bodyPr/>
          <a:lstStyle/>
          <a:p>
            <a:r>
              <a:rPr lang="fr-FR" dirty="0"/>
              <a:t>Ok but </a:t>
            </a:r>
            <a:r>
              <a:rPr lang="fr-FR" dirty="0" err="1"/>
              <a:t>why</a:t>
            </a:r>
            <a:r>
              <a:rPr lang="fr-FR" dirty="0"/>
              <a:t> </a:t>
            </a:r>
            <a:r>
              <a:rPr lang="fr-FR" dirty="0" err="1"/>
              <a:t>bother</a:t>
            </a:r>
            <a:r>
              <a:rPr lang="fr-FR" dirty="0"/>
              <a:t> ? </a:t>
            </a:r>
            <a:r>
              <a:rPr lang="fr-FR" dirty="0" err="1"/>
              <a:t>Computational</a:t>
            </a:r>
            <a:r>
              <a:rPr lang="fr-FR" dirty="0"/>
              <a:t> time (ms)</a:t>
            </a:r>
          </a:p>
        </p:txBody>
      </p:sp>
      <p:sp>
        <p:nvSpPr>
          <p:cNvPr id="3" name="Espace réservé du contenu 2">
            <a:extLst>
              <a:ext uri="{FF2B5EF4-FFF2-40B4-BE49-F238E27FC236}">
                <a16:creationId xmlns:a16="http://schemas.microsoft.com/office/drawing/2014/main" id="{5E4948AC-634F-4A4A-AAE9-24299712B827}"/>
              </a:ext>
            </a:extLst>
          </p:cNvPr>
          <p:cNvSpPr>
            <a:spLocks noGrp="1"/>
          </p:cNvSpPr>
          <p:nvPr>
            <p:ph idx="1"/>
          </p:nvPr>
        </p:nvSpPr>
        <p:spPr/>
        <p:txBody>
          <a:bodyPr/>
          <a:lstStyle/>
          <a:p>
            <a:pPr>
              <a:buNone/>
            </a:pPr>
            <a:r>
              <a:rPr lang="fr-FR" dirty="0" err="1"/>
              <a:t>Tradeoff</a:t>
            </a:r>
            <a:r>
              <a:rPr lang="fr-FR" dirty="0"/>
              <a:t> guide </a:t>
            </a:r>
            <a:r>
              <a:rPr lang="fr-FR" dirty="0" err="1"/>
              <a:t>cost</a:t>
            </a:r>
            <a:r>
              <a:rPr lang="fr-FR" dirty="0"/>
              <a:t> (about 100 ms) / Solver time</a:t>
            </a:r>
          </a:p>
        </p:txBody>
      </p:sp>
      <p:graphicFrame>
        <p:nvGraphicFramePr>
          <p:cNvPr id="7" name="Tableau 15">
            <a:extLst>
              <a:ext uri="{FF2B5EF4-FFF2-40B4-BE49-F238E27FC236}">
                <a16:creationId xmlns:a16="http://schemas.microsoft.com/office/drawing/2014/main" id="{07D0E5F4-9D7A-470C-B0D3-E0B638127C64}"/>
              </a:ext>
            </a:extLst>
          </p:cNvPr>
          <p:cNvGraphicFramePr>
            <a:graphicFrameLocks noGrp="1"/>
          </p:cNvGraphicFramePr>
          <p:nvPr>
            <p:extLst>
              <p:ext uri="{D42A27DB-BD31-4B8C-83A1-F6EECF244321}">
                <p14:modId xmlns:p14="http://schemas.microsoft.com/office/powerpoint/2010/main" val="1522526313"/>
              </p:ext>
            </p:extLst>
          </p:nvPr>
        </p:nvGraphicFramePr>
        <p:xfrm>
          <a:off x="1679611" y="3156119"/>
          <a:ext cx="6720415" cy="1112520"/>
        </p:xfrm>
        <a:graphic>
          <a:graphicData uri="http://schemas.openxmlformats.org/drawingml/2006/table">
            <a:tbl>
              <a:tblPr firstRow="1" bandRow="1">
                <a:tableStyleId>{5C22544A-7EE6-4342-B048-85BDC9FD1C3A}</a:tableStyleId>
              </a:tblPr>
              <a:tblGrid>
                <a:gridCol w="1344083">
                  <a:extLst>
                    <a:ext uri="{9D8B030D-6E8A-4147-A177-3AD203B41FA5}">
                      <a16:colId xmlns:a16="http://schemas.microsoft.com/office/drawing/2014/main" val="1155176697"/>
                    </a:ext>
                  </a:extLst>
                </a:gridCol>
                <a:gridCol w="1344083">
                  <a:extLst>
                    <a:ext uri="{9D8B030D-6E8A-4147-A177-3AD203B41FA5}">
                      <a16:colId xmlns:a16="http://schemas.microsoft.com/office/drawing/2014/main" val="38585180"/>
                    </a:ext>
                  </a:extLst>
                </a:gridCol>
                <a:gridCol w="1344083">
                  <a:extLst>
                    <a:ext uri="{9D8B030D-6E8A-4147-A177-3AD203B41FA5}">
                      <a16:colId xmlns:a16="http://schemas.microsoft.com/office/drawing/2014/main" val="2692388718"/>
                    </a:ext>
                  </a:extLst>
                </a:gridCol>
                <a:gridCol w="1344083">
                  <a:extLst>
                    <a:ext uri="{9D8B030D-6E8A-4147-A177-3AD203B41FA5}">
                      <a16:colId xmlns:a16="http://schemas.microsoft.com/office/drawing/2014/main" val="3173427000"/>
                    </a:ext>
                  </a:extLst>
                </a:gridCol>
                <a:gridCol w="1344083">
                  <a:extLst>
                    <a:ext uri="{9D8B030D-6E8A-4147-A177-3AD203B41FA5}">
                      <a16:colId xmlns:a16="http://schemas.microsoft.com/office/drawing/2014/main" val="3522355371"/>
                    </a:ext>
                  </a:extLst>
                </a:gridCol>
              </a:tblGrid>
              <a:tr h="370840">
                <a:tc>
                  <a:txBody>
                    <a:bodyPr/>
                    <a:lstStyle/>
                    <a:p>
                      <a:pPr algn="ctr" rtl="0" fontAlgn="ctr"/>
                      <a:r>
                        <a:rPr lang="fr-FR" sz="1800" b="1" i="0" u="none" strike="noStrike" dirty="0">
                          <a:solidFill>
                            <a:schemeClr val="bg1"/>
                          </a:solidFill>
                          <a:effectLst/>
                          <a:latin typeface="Calibri" panose="020F0502020204030204" pitchFamily="34" charset="0"/>
                        </a:rPr>
                        <a:t>Guide + L1</a:t>
                      </a:r>
                    </a:p>
                  </a:txBody>
                  <a:tcPr marL="7620" marR="7620" marT="7620" marB="0" anchor="ctr"/>
                </a:tc>
                <a:tc>
                  <a:txBody>
                    <a:bodyPr/>
                    <a:lstStyle/>
                    <a:p>
                      <a:pPr algn="ctr" rtl="0" fontAlgn="ctr"/>
                      <a:r>
                        <a:rPr lang="fr-FR" sz="1800" b="1" i="0" u="none" strike="noStrike" dirty="0">
                          <a:solidFill>
                            <a:schemeClr val="bg1"/>
                          </a:solidFill>
                          <a:effectLst/>
                          <a:latin typeface="Calibri" panose="020F0502020204030204" pitchFamily="34" charset="0"/>
                        </a:rPr>
                        <a:t>35</a:t>
                      </a:r>
                    </a:p>
                  </a:txBody>
                  <a:tcPr marL="7620" marR="7620" marT="7620" marB="0" anchor="ctr"/>
                </a:tc>
                <a:tc>
                  <a:txBody>
                    <a:bodyPr/>
                    <a:lstStyle/>
                    <a:p>
                      <a:pPr algn="ctr" rtl="0" fontAlgn="ctr"/>
                      <a:r>
                        <a:rPr lang="fr-FR" sz="1800" b="1" i="0" u="none" strike="noStrike" dirty="0">
                          <a:solidFill>
                            <a:schemeClr val="bg1"/>
                          </a:solidFill>
                          <a:effectLst/>
                          <a:latin typeface="Calibri" panose="020F0502020204030204" pitchFamily="34" charset="0"/>
                        </a:rPr>
                        <a:t>20</a:t>
                      </a:r>
                    </a:p>
                  </a:txBody>
                  <a:tcPr marL="7620" marR="7620" marT="7620" marB="0" anchor="ctr"/>
                </a:tc>
                <a:tc>
                  <a:txBody>
                    <a:bodyPr/>
                    <a:lstStyle/>
                    <a:p>
                      <a:pPr algn="ctr" rtl="0" fontAlgn="ctr"/>
                      <a:r>
                        <a:rPr lang="fr-FR" sz="1800" b="1" i="0" u="none" strike="noStrike" dirty="0">
                          <a:solidFill>
                            <a:schemeClr val="bg1"/>
                          </a:solidFill>
                          <a:effectLst/>
                          <a:latin typeface="Calibri" panose="020F0502020204030204" pitchFamily="34" charset="0"/>
                        </a:rPr>
                        <a:t>73</a:t>
                      </a:r>
                    </a:p>
                  </a:txBody>
                  <a:tcPr marL="7620" marR="7620" marT="7620" marB="0" anchor="ctr"/>
                </a:tc>
                <a:tc>
                  <a:txBody>
                    <a:bodyPr/>
                    <a:lstStyle/>
                    <a:p>
                      <a:pPr algn="ctr" rtl="0" fontAlgn="ctr"/>
                      <a:r>
                        <a:rPr lang="fr-FR" sz="1800" b="1" i="0" u="none" strike="noStrike" dirty="0">
                          <a:solidFill>
                            <a:schemeClr val="bg1"/>
                          </a:solidFill>
                          <a:effectLst/>
                          <a:latin typeface="Calibri" panose="020F0502020204030204" pitchFamily="34" charset="0"/>
                        </a:rPr>
                        <a:t>219</a:t>
                      </a:r>
                    </a:p>
                  </a:txBody>
                  <a:tcPr marL="7620" marR="7620" marT="7620" marB="0" anchor="ctr"/>
                </a:tc>
                <a:extLst>
                  <a:ext uri="{0D108BD9-81ED-4DB2-BD59-A6C34878D82A}">
                    <a16:rowId xmlns:a16="http://schemas.microsoft.com/office/drawing/2014/main" val="1922934458"/>
                  </a:ext>
                </a:extLst>
              </a:tr>
              <a:tr h="370840">
                <a:tc>
                  <a:txBody>
                    <a:bodyPr/>
                    <a:lstStyle/>
                    <a:p>
                      <a:pPr algn="ctr" rtl="0" fontAlgn="ctr"/>
                      <a:r>
                        <a:rPr lang="fr-FR" sz="1800" b="1" i="0" u="none" strike="noStrike" dirty="0">
                          <a:solidFill>
                            <a:schemeClr val="tx1"/>
                          </a:solidFill>
                          <a:effectLst/>
                          <a:latin typeface="Calibri" panose="020F0502020204030204" pitchFamily="34" charset="0"/>
                        </a:rPr>
                        <a:t>Guide + MIP</a:t>
                      </a:r>
                    </a:p>
                  </a:txBody>
                  <a:tcPr marL="7620" marR="7620" marT="762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800" b="1" i="0" u="none" strike="noStrike" dirty="0">
                          <a:solidFill>
                            <a:schemeClr val="tx1"/>
                          </a:solidFill>
                          <a:effectLst/>
                          <a:latin typeface="Calibri" panose="020F0502020204030204" pitchFamily="34" charset="0"/>
                        </a:rPr>
                        <a:t>77</a:t>
                      </a:r>
                    </a:p>
                  </a:txBody>
                  <a:tcPr marL="7620" marR="7620" marT="7620" marB="0" anchor="ctr"/>
                </a:tc>
                <a:tc>
                  <a:txBody>
                    <a:bodyPr/>
                    <a:lstStyle/>
                    <a:p>
                      <a:pPr algn="ctr" rtl="0" fontAlgn="ctr"/>
                      <a:r>
                        <a:rPr lang="fr-FR" sz="1800" b="1" i="0" u="none" strike="noStrike" dirty="0">
                          <a:solidFill>
                            <a:schemeClr val="tx1"/>
                          </a:solidFill>
                          <a:effectLst/>
                          <a:latin typeface="Calibri" panose="020F0502020204030204" pitchFamily="34" charset="0"/>
                        </a:rPr>
                        <a:t>34</a:t>
                      </a:r>
                    </a:p>
                  </a:txBody>
                  <a:tcPr marL="7620" marR="7620" marT="7620" marB="0" anchor="ctr"/>
                </a:tc>
                <a:tc>
                  <a:txBody>
                    <a:bodyPr/>
                    <a:lstStyle/>
                    <a:p>
                      <a:pPr algn="ctr" rtl="0" fontAlgn="ctr"/>
                      <a:r>
                        <a:rPr lang="fr-FR" sz="1800" b="1" i="0" u="none" strike="noStrike" dirty="0">
                          <a:solidFill>
                            <a:schemeClr val="tx1"/>
                          </a:solidFill>
                          <a:effectLst/>
                          <a:latin typeface="Calibri" panose="020F0502020204030204" pitchFamily="34" charset="0"/>
                        </a:rPr>
                        <a:t>230</a:t>
                      </a:r>
                    </a:p>
                  </a:txBody>
                  <a:tcPr marL="7620" marR="7620" marT="7620" marB="0" anchor="ctr"/>
                </a:tc>
                <a:tc>
                  <a:txBody>
                    <a:bodyPr/>
                    <a:lstStyle/>
                    <a:p>
                      <a:pPr algn="ctr" rtl="0" fontAlgn="ctr"/>
                      <a:r>
                        <a:rPr lang="fr-FR" sz="1800" b="1" i="0" u="none" strike="noStrike" dirty="0">
                          <a:solidFill>
                            <a:schemeClr val="tx1"/>
                          </a:solidFill>
                          <a:effectLst/>
                          <a:latin typeface="Calibri" panose="020F0502020204030204" pitchFamily="34" charset="0"/>
                        </a:rPr>
                        <a:t>508</a:t>
                      </a:r>
                    </a:p>
                  </a:txBody>
                  <a:tcPr marL="7620" marR="7620" marT="7620" marB="0" anchor="ctr"/>
                </a:tc>
                <a:extLst>
                  <a:ext uri="{0D108BD9-81ED-4DB2-BD59-A6C34878D82A}">
                    <a16:rowId xmlns:a16="http://schemas.microsoft.com/office/drawing/2014/main" val="4239768934"/>
                  </a:ext>
                </a:extLst>
              </a:tr>
              <a:tr h="37084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800" b="1" i="0" u="none" strike="noStrike" dirty="0">
                          <a:solidFill>
                            <a:schemeClr val="tx1"/>
                          </a:solidFill>
                          <a:effectLst/>
                          <a:latin typeface="Calibri" panose="020F0502020204030204" pitchFamily="34" charset="0"/>
                        </a:rPr>
                        <a:t>MIP</a:t>
                      </a:r>
                    </a:p>
                  </a:txBody>
                  <a:tcPr marL="7620" marR="7620" marT="762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1800" b="1" i="0" u="none" strike="noStrike" dirty="0">
                          <a:solidFill>
                            <a:schemeClr val="tx1"/>
                          </a:solidFill>
                          <a:effectLst/>
                          <a:latin typeface="Calibri" panose="020F0502020204030204" pitchFamily="34" charset="0"/>
                        </a:rPr>
                        <a:t>166</a:t>
                      </a:r>
                    </a:p>
                  </a:txBody>
                  <a:tcPr marL="7620" marR="7620" marT="7620" marB="0" anchor="ctr"/>
                </a:tc>
                <a:tc>
                  <a:txBody>
                    <a:bodyPr/>
                    <a:lstStyle/>
                    <a:p>
                      <a:pPr algn="ctr" rtl="0" fontAlgn="ctr"/>
                      <a:r>
                        <a:rPr lang="fr-FR" sz="1800" b="1" i="0" u="none" strike="noStrike" dirty="0">
                          <a:solidFill>
                            <a:schemeClr val="tx1"/>
                          </a:solidFill>
                          <a:effectLst/>
                          <a:latin typeface="Calibri" panose="020F0502020204030204" pitchFamily="34" charset="0"/>
                        </a:rPr>
                        <a:t>59</a:t>
                      </a:r>
                    </a:p>
                  </a:txBody>
                  <a:tcPr marL="7620" marR="7620" marT="7620" marB="0" anchor="ctr"/>
                </a:tc>
                <a:tc>
                  <a:txBody>
                    <a:bodyPr/>
                    <a:lstStyle/>
                    <a:p>
                      <a:pPr algn="ctr" rtl="0" fontAlgn="ctr"/>
                      <a:r>
                        <a:rPr lang="fr-FR" sz="1800" b="1" i="0" u="none" strike="noStrike" dirty="0">
                          <a:solidFill>
                            <a:schemeClr val="tx1"/>
                          </a:solidFill>
                          <a:effectLst/>
                          <a:latin typeface="Calibri" panose="020F0502020204030204" pitchFamily="34" charset="0"/>
                        </a:rPr>
                        <a:t>389</a:t>
                      </a:r>
                    </a:p>
                  </a:txBody>
                  <a:tcPr marL="7620" marR="7620" marT="7620" marB="0" anchor="ctr"/>
                </a:tc>
                <a:tc>
                  <a:txBody>
                    <a:bodyPr/>
                    <a:lstStyle/>
                    <a:p>
                      <a:pPr algn="ctr" rtl="0" fontAlgn="ctr"/>
                      <a:r>
                        <a:rPr lang="fr-FR" sz="1800" b="1" i="0" u="none" strike="noStrike" dirty="0">
                          <a:solidFill>
                            <a:schemeClr val="tx1"/>
                          </a:solidFill>
                          <a:effectLst/>
                          <a:latin typeface="Calibri" panose="020F0502020204030204" pitchFamily="34" charset="0"/>
                        </a:rPr>
                        <a:t>74710</a:t>
                      </a:r>
                    </a:p>
                  </a:txBody>
                  <a:tcPr marL="7620" marR="7620" marT="7620" marB="0" anchor="ctr"/>
                </a:tc>
                <a:extLst>
                  <a:ext uri="{0D108BD9-81ED-4DB2-BD59-A6C34878D82A}">
                    <a16:rowId xmlns:a16="http://schemas.microsoft.com/office/drawing/2014/main" val="2011153557"/>
                  </a:ext>
                </a:extLst>
              </a:tr>
            </a:tbl>
          </a:graphicData>
        </a:graphic>
      </p:graphicFrame>
      <p:pic>
        <p:nvPicPr>
          <p:cNvPr id="4" name="Image 3" descr="Une image contenant texte, tableau blanc&#10;&#10;Description générée automatiquement">
            <a:extLst>
              <a:ext uri="{FF2B5EF4-FFF2-40B4-BE49-F238E27FC236}">
                <a16:creationId xmlns:a16="http://schemas.microsoft.com/office/drawing/2014/main" id="{2E99BEA0-137E-4C38-B8F1-0E46CF8F1B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617" y="2328378"/>
            <a:ext cx="1318542" cy="741680"/>
          </a:xfrm>
          <a:prstGeom prst="rect">
            <a:avLst/>
          </a:prstGeom>
        </p:spPr>
      </p:pic>
      <p:pic>
        <p:nvPicPr>
          <p:cNvPr id="6" name="Image 5" descr="Une image contenant jouet&#10;&#10;Description générée automatiquement">
            <a:extLst>
              <a:ext uri="{FF2B5EF4-FFF2-40B4-BE49-F238E27FC236}">
                <a16:creationId xmlns:a16="http://schemas.microsoft.com/office/drawing/2014/main" id="{FC1837DF-94E4-47CE-8F25-879A4A4B7C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0547" y="2328378"/>
            <a:ext cx="1318542" cy="741680"/>
          </a:xfrm>
          <a:prstGeom prst="rect">
            <a:avLst/>
          </a:prstGeom>
        </p:spPr>
      </p:pic>
      <p:pic>
        <p:nvPicPr>
          <p:cNvPr id="10" name="Image 9">
            <a:extLst>
              <a:ext uri="{FF2B5EF4-FFF2-40B4-BE49-F238E27FC236}">
                <a16:creationId xmlns:a16="http://schemas.microsoft.com/office/drawing/2014/main" id="{2E51C850-8909-4E25-982E-2C9D4CF706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7478" y="2328379"/>
            <a:ext cx="1318542" cy="741680"/>
          </a:xfrm>
          <a:prstGeom prst="rect">
            <a:avLst/>
          </a:prstGeom>
        </p:spPr>
      </p:pic>
      <p:pic>
        <p:nvPicPr>
          <p:cNvPr id="12" name="Image 11">
            <a:extLst>
              <a:ext uri="{FF2B5EF4-FFF2-40B4-BE49-F238E27FC236}">
                <a16:creationId xmlns:a16="http://schemas.microsoft.com/office/drawing/2014/main" id="{27AFB42A-0C8C-4BE2-A95B-33E3755085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94409" y="2328378"/>
            <a:ext cx="1318542" cy="741680"/>
          </a:xfrm>
          <a:prstGeom prst="rect">
            <a:avLst/>
          </a:prstGeom>
        </p:spPr>
      </p:pic>
      <p:sp>
        <p:nvSpPr>
          <p:cNvPr id="13" name="Rectangle 12">
            <a:extLst>
              <a:ext uri="{FF2B5EF4-FFF2-40B4-BE49-F238E27FC236}">
                <a16:creationId xmlns:a16="http://schemas.microsoft.com/office/drawing/2014/main" id="{B7370EE4-FA7A-4098-A236-4880A938D29C}"/>
              </a:ext>
            </a:extLst>
          </p:cNvPr>
          <p:cNvSpPr/>
          <p:nvPr/>
        </p:nvSpPr>
        <p:spPr>
          <a:xfrm>
            <a:off x="3023617" y="2228193"/>
            <a:ext cx="2694011" cy="212309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290BA079-D8E0-4E7C-AD0D-901991D6B8BA}"/>
              </a:ext>
            </a:extLst>
          </p:cNvPr>
          <p:cNvSpPr/>
          <p:nvPr/>
        </p:nvSpPr>
        <p:spPr>
          <a:xfrm>
            <a:off x="5751052" y="2233449"/>
            <a:ext cx="2694011" cy="212309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840245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5FFA4D-1565-4940-9812-B91129F2C4B1}"/>
              </a:ext>
            </a:extLst>
          </p:cNvPr>
          <p:cNvSpPr>
            <a:spLocks noGrp="1"/>
          </p:cNvSpPr>
          <p:nvPr>
            <p:ph type="title"/>
          </p:nvPr>
        </p:nvSpPr>
        <p:spPr/>
        <p:txBody>
          <a:bodyPr/>
          <a:lstStyle/>
          <a:p>
            <a:r>
              <a:rPr lang="fr-FR" dirty="0" err="1"/>
              <a:t>Early</a:t>
            </a:r>
            <a:r>
              <a:rPr lang="fr-FR" dirty="0"/>
              <a:t> conclusions for </a:t>
            </a:r>
            <a:r>
              <a:rPr lang="fr-FR" dirty="0" err="1"/>
              <a:t>footstep</a:t>
            </a:r>
            <a:r>
              <a:rPr lang="fr-FR" dirty="0"/>
              <a:t> planning</a:t>
            </a:r>
          </a:p>
        </p:txBody>
      </p:sp>
      <p:sp>
        <p:nvSpPr>
          <p:cNvPr id="3" name="Espace réservé du contenu 2">
            <a:extLst>
              <a:ext uri="{FF2B5EF4-FFF2-40B4-BE49-F238E27FC236}">
                <a16:creationId xmlns:a16="http://schemas.microsoft.com/office/drawing/2014/main" id="{629B961A-6D32-42B2-8AFF-707451937847}"/>
              </a:ext>
            </a:extLst>
          </p:cNvPr>
          <p:cNvSpPr>
            <a:spLocks noGrp="1"/>
          </p:cNvSpPr>
          <p:nvPr>
            <p:ph idx="1"/>
          </p:nvPr>
        </p:nvSpPr>
        <p:spPr/>
        <p:txBody>
          <a:bodyPr/>
          <a:lstStyle/>
          <a:p>
            <a:pPr marL="342900" indent="-342900"/>
            <a:r>
              <a:rPr lang="fr-FR" dirty="0" err="1"/>
              <a:t>Refining</a:t>
            </a:r>
            <a:r>
              <a:rPr lang="fr-FR" dirty="0"/>
              <a:t> </a:t>
            </a:r>
            <a:r>
              <a:rPr lang="fr-FR" dirty="0" err="1"/>
              <a:t>problem</a:t>
            </a:r>
            <a:r>
              <a:rPr lang="fr-FR" dirty="0"/>
              <a:t> </a:t>
            </a:r>
            <a:r>
              <a:rPr lang="fr-FR" dirty="0" err="1"/>
              <a:t>definition</a:t>
            </a:r>
            <a:r>
              <a:rPr lang="fr-FR" dirty="0"/>
              <a:t> leads to </a:t>
            </a:r>
            <a:r>
              <a:rPr lang="fr-FR" dirty="0" err="1"/>
              <a:t>vanishing</a:t>
            </a:r>
            <a:r>
              <a:rPr lang="fr-FR" dirty="0"/>
              <a:t> </a:t>
            </a:r>
            <a:r>
              <a:rPr lang="fr-FR" dirty="0" err="1"/>
              <a:t>combinatorics</a:t>
            </a:r>
            <a:endParaRPr lang="fr-FR" dirty="0"/>
          </a:p>
          <a:p>
            <a:pPr lvl="2">
              <a:buNone/>
            </a:pPr>
            <a:r>
              <a:rPr lang="fr-FR" dirty="0"/>
              <a:t>	</a:t>
            </a:r>
            <a:r>
              <a:rPr lang="fr-FR" sz="2000" dirty="0" err="1"/>
              <a:t>Using</a:t>
            </a:r>
            <a:r>
              <a:rPr lang="fr-FR" sz="2000" dirty="0"/>
              <a:t> </a:t>
            </a:r>
            <a:r>
              <a:rPr lang="fr-FR" sz="2000" dirty="0" err="1"/>
              <a:t>domain-specific</a:t>
            </a:r>
            <a:r>
              <a:rPr lang="fr-FR" sz="2000" dirty="0"/>
              <a:t> </a:t>
            </a:r>
            <a:r>
              <a:rPr lang="fr-FR" sz="2000" dirty="0" err="1"/>
              <a:t>knowledge</a:t>
            </a:r>
            <a:r>
              <a:rPr lang="fr-FR" sz="2000" dirty="0"/>
              <a:t> </a:t>
            </a:r>
            <a:r>
              <a:rPr lang="fr-FR" sz="2000" dirty="0" err="1"/>
              <a:t>seems</a:t>
            </a:r>
            <a:r>
              <a:rPr lang="fr-FR" sz="2000" dirty="0"/>
              <a:t> </a:t>
            </a:r>
            <a:r>
              <a:rPr lang="fr-FR" sz="2000" dirty="0" err="1"/>
              <a:t>promising</a:t>
            </a:r>
            <a:br>
              <a:rPr lang="fr-FR" sz="2000" dirty="0"/>
            </a:br>
            <a:r>
              <a:rPr lang="fr-FR" sz="2000" dirty="0"/>
              <a:t>	</a:t>
            </a:r>
            <a:r>
              <a:rPr lang="fr-FR" sz="2000" dirty="0" err="1"/>
              <a:t>Other</a:t>
            </a:r>
            <a:r>
              <a:rPr lang="fr-FR" sz="2000" dirty="0"/>
              <a:t> issues to </a:t>
            </a:r>
            <a:r>
              <a:rPr lang="fr-FR" sz="2000" dirty="0" err="1"/>
              <a:t>consider</a:t>
            </a:r>
            <a:r>
              <a:rPr lang="fr-FR" sz="2000" dirty="0"/>
              <a:t> (</a:t>
            </a:r>
            <a:r>
              <a:rPr lang="fr-FR" sz="2000" dirty="0" err="1"/>
              <a:t>what</a:t>
            </a:r>
            <a:r>
              <a:rPr lang="fr-FR" sz="2000" dirty="0"/>
              <a:t> </a:t>
            </a:r>
            <a:r>
              <a:rPr lang="fr-FR" sz="2000" dirty="0" err="1"/>
              <a:t>is</a:t>
            </a:r>
            <a:r>
              <a:rPr lang="fr-FR" sz="2000" dirty="0"/>
              <a:t> the right </a:t>
            </a:r>
            <a:r>
              <a:rPr lang="fr-FR" sz="2000" dirty="0" err="1"/>
              <a:t>path</a:t>
            </a:r>
            <a:r>
              <a:rPr lang="fr-FR" sz="2000" dirty="0"/>
              <a:t> </a:t>
            </a:r>
            <a:r>
              <a:rPr lang="fr-FR" sz="2000" dirty="0" err="1"/>
              <a:t>discretisation</a:t>
            </a:r>
            <a:r>
              <a:rPr lang="fr-FR" sz="2000" dirty="0"/>
              <a:t> ?)</a:t>
            </a:r>
            <a:br>
              <a:rPr lang="fr-FR" dirty="0"/>
            </a:br>
            <a:endParaRPr lang="fr-FR" dirty="0"/>
          </a:p>
          <a:p>
            <a:pPr marL="342900" lvl="2" indent="-342900"/>
            <a:r>
              <a:rPr lang="fr-FR" dirty="0"/>
              <a:t>L1-norm relaxation converges to </a:t>
            </a:r>
            <a:r>
              <a:rPr lang="fr-FR" dirty="0" err="1"/>
              <a:t>feasible</a:t>
            </a:r>
            <a:r>
              <a:rPr lang="fr-FR" dirty="0"/>
              <a:t> solution </a:t>
            </a:r>
            <a:r>
              <a:rPr lang="fr-FR" dirty="0" err="1"/>
              <a:t>faster</a:t>
            </a:r>
            <a:br>
              <a:rPr lang="fr-FR" dirty="0"/>
            </a:br>
            <a:endParaRPr lang="fr-FR" dirty="0"/>
          </a:p>
          <a:p>
            <a:pPr marL="342900" lvl="2" indent="-342900"/>
            <a:r>
              <a:rPr lang="fr-FR" dirty="0" err="1"/>
              <a:t>What</a:t>
            </a:r>
            <a:r>
              <a:rPr lang="fr-FR" dirty="0"/>
              <a:t> about more </a:t>
            </a:r>
            <a:r>
              <a:rPr lang="fr-FR" dirty="0" err="1"/>
              <a:t>challenging</a:t>
            </a:r>
            <a:r>
              <a:rPr lang="fr-FR" dirty="0"/>
              <a:t> </a:t>
            </a:r>
            <a:r>
              <a:rPr lang="fr-FR" dirty="0" err="1"/>
              <a:t>problems</a:t>
            </a:r>
            <a:r>
              <a:rPr lang="fr-FR" dirty="0"/>
              <a:t> (</a:t>
            </a:r>
            <a:r>
              <a:rPr lang="fr-FR" dirty="0" err="1"/>
              <a:t>gait</a:t>
            </a:r>
            <a:r>
              <a:rPr lang="fr-FR" dirty="0"/>
              <a:t> </a:t>
            </a:r>
            <a:r>
              <a:rPr lang="fr-FR" dirty="0" err="1"/>
              <a:t>selection</a:t>
            </a:r>
            <a:r>
              <a:rPr lang="fr-FR" dirty="0"/>
              <a:t>) ?</a:t>
            </a:r>
            <a:br>
              <a:rPr lang="fr-FR" dirty="0"/>
            </a:br>
            <a:endParaRPr lang="fr-FR" dirty="0"/>
          </a:p>
          <a:p>
            <a:pPr marL="342900" lvl="2" indent="-342900"/>
            <a:r>
              <a:rPr lang="fr-FR" dirty="0" err="1"/>
              <a:t>Optimality</a:t>
            </a:r>
            <a:r>
              <a:rPr lang="fr-FR" dirty="0"/>
              <a:t> ? I </a:t>
            </a:r>
            <a:r>
              <a:rPr lang="fr-FR" dirty="0" err="1"/>
              <a:t>think</a:t>
            </a:r>
            <a:r>
              <a:rPr lang="fr-FR" dirty="0"/>
              <a:t> </a:t>
            </a:r>
            <a:r>
              <a:rPr lang="fr-FR" dirty="0" err="1"/>
              <a:t>we</a:t>
            </a:r>
            <a:r>
              <a:rPr lang="fr-FR" dirty="0"/>
              <a:t> do not care!</a:t>
            </a:r>
          </a:p>
        </p:txBody>
      </p:sp>
    </p:spTree>
    <p:extLst>
      <p:ext uri="{BB962C8B-B14F-4D97-AF65-F5344CB8AC3E}">
        <p14:creationId xmlns:p14="http://schemas.microsoft.com/office/powerpoint/2010/main" val="3528856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C5E2B8-3282-4E0E-A19C-8A7DB8D70E3D}"/>
              </a:ext>
            </a:extLst>
          </p:cNvPr>
          <p:cNvSpPr>
            <a:spLocks noGrp="1"/>
          </p:cNvSpPr>
          <p:nvPr>
            <p:ph type="title"/>
          </p:nvPr>
        </p:nvSpPr>
        <p:spPr/>
        <p:txBody>
          <a:bodyPr/>
          <a:lstStyle/>
          <a:p>
            <a:r>
              <a:rPr lang="fr-FR" dirty="0" err="1"/>
              <a:t>Overall</a:t>
            </a:r>
            <a:r>
              <a:rPr lang="fr-FR" dirty="0"/>
              <a:t> conclusions for Contact planning</a:t>
            </a:r>
          </a:p>
        </p:txBody>
      </p:sp>
      <p:sp>
        <p:nvSpPr>
          <p:cNvPr id="3" name="Espace réservé du contenu 2">
            <a:extLst>
              <a:ext uri="{FF2B5EF4-FFF2-40B4-BE49-F238E27FC236}">
                <a16:creationId xmlns:a16="http://schemas.microsoft.com/office/drawing/2014/main" id="{B777AE9C-0233-4060-BA3E-39462140CA24}"/>
              </a:ext>
            </a:extLst>
          </p:cNvPr>
          <p:cNvSpPr>
            <a:spLocks noGrp="1"/>
          </p:cNvSpPr>
          <p:nvPr>
            <p:ph idx="1"/>
          </p:nvPr>
        </p:nvSpPr>
        <p:spPr/>
        <p:txBody>
          <a:bodyPr/>
          <a:lstStyle/>
          <a:p>
            <a:pPr>
              <a:buNone/>
            </a:pPr>
            <a:r>
              <a:rPr lang="fr-FR" dirty="0" err="1"/>
              <a:t>Should</a:t>
            </a:r>
            <a:r>
              <a:rPr lang="fr-FR" dirty="0"/>
              <a:t> </a:t>
            </a:r>
            <a:r>
              <a:rPr lang="fr-FR" dirty="0" err="1"/>
              <a:t>we</a:t>
            </a:r>
            <a:r>
              <a:rPr lang="fr-FR" dirty="0"/>
              <a:t> </a:t>
            </a:r>
            <a:r>
              <a:rPr lang="fr-FR" dirty="0" err="1"/>
              <a:t>embrace</a:t>
            </a:r>
            <a:r>
              <a:rPr lang="fr-FR" dirty="0"/>
              <a:t> </a:t>
            </a:r>
            <a:r>
              <a:rPr lang="fr-FR" dirty="0" err="1"/>
              <a:t>combinatorics</a:t>
            </a:r>
            <a:r>
              <a:rPr lang="fr-FR" dirty="0"/>
              <a:t> or </a:t>
            </a:r>
            <a:r>
              <a:rPr lang="fr-FR" dirty="0" err="1"/>
              <a:t>try</a:t>
            </a:r>
            <a:r>
              <a:rPr lang="fr-FR" dirty="0"/>
              <a:t> to ignore </a:t>
            </a:r>
            <a:r>
              <a:rPr lang="fr-FR" dirty="0" err="1"/>
              <a:t>it</a:t>
            </a:r>
            <a:r>
              <a:rPr lang="fr-FR" dirty="0"/>
              <a:t> ?</a:t>
            </a:r>
          </a:p>
          <a:p>
            <a:pPr>
              <a:buNone/>
            </a:pPr>
            <a:endParaRPr lang="fr-FR" dirty="0"/>
          </a:p>
          <a:p>
            <a:pPr lvl="1">
              <a:buNone/>
            </a:pPr>
            <a:r>
              <a:rPr lang="fr-FR" dirty="0" err="1"/>
              <a:t>What</a:t>
            </a:r>
            <a:r>
              <a:rPr lang="fr-FR" dirty="0"/>
              <a:t> can </a:t>
            </a:r>
            <a:r>
              <a:rPr lang="fr-FR" dirty="0" err="1"/>
              <a:t>we</a:t>
            </a:r>
            <a:r>
              <a:rPr lang="fr-FR" dirty="0"/>
              <a:t> </a:t>
            </a:r>
            <a:r>
              <a:rPr lang="fr-FR" dirty="0" err="1"/>
              <a:t>expect</a:t>
            </a:r>
            <a:r>
              <a:rPr lang="fr-FR" dirty="0"/>
              <a:t> for more </a:t>
            </a:r>
            <a:r>
              <a:rPr lang="fr-FR" dirty="0" err="1"/>
              <a:t>challenging</a:t>
            </a:r>
            <a:r>
              <a:rPr lang="fr-FR" dirty="0"/>
              <a:t> </a:t>
            </a:r>
            <a:r>
              <a:rPr lang="fr-FR" dirty="0" err="1"/>
              <a:t>tasks</a:t>
            </a:r>
            <a:r>
              <a:rPr lang="fr-FR" dirty="0"/>
              <a:t> ?</a:t>
            </a:r>
          </a:p>
          <a:p>
            <a:pPr lvl="1">
              <a:buNone/>
            </a:pPr>
            <a:r>
              <a:rPr lang="fr-FR" dirty="0"/>
              <a:t>	</a:t>
            </a:r>
            <a:r>
              <a:rPr lang="fr-FR" dirty="0" err="1"/>
              <a:t>ie</a:t>
            </a:r>
            <a:r>
              <a:rPr lang="fr-FR" dirty="0"/>
              <a:t>. Can </a:t>
            </a:r>
            <a:r>
              <a:rPr lang="fr-FR" dirty="0" err="1"/>
              <a:t>we</a:t>
            </a:r>
            <a:r>
              <a:rPr lang="fr-FR" dirty="0"/>
              <a:t> « </a:t>
            </a:r>
            <a:r>
              <a:rPr lang="fr-FR" dirty="0" err="1"/>
              <a:t>presolve</a:t>
            </a:r>
            <a:r>
              <a:rPr lang="fr-FR" dirty="0"/>
              <a:t> » harder </a:t>
            </a:r>
            <a:r>
              <a:rPr lang="fr-FR" dirty="0" err="1"/>
              <a:t>problems</a:t>
            </a:r>
            <a:r>
              <a:rPr lang="fr-FR" dirty="0"/>
              <a:t> ?</a:t>
            </a:r>
          </a:p>
          <a:p>
            <a:pPr lvl="1">
              <a:buNone/>
            </a:pPr>
            <a:r>
              <a:rPr lang="fr-FR" dirty="0"/>
              <a:t>	Non-</a:t>
            </a:r>
            <a:r>
              <a:rPr lang="fr-FR" dirty="0" err="1"/>
              <a:t>linear</a:t>
            </a:r>
            <a:r>
              <a:rPr lang="fr-FR" dirty="0"/>
              <a:t> </a:t>
            </a:r>
            <a:r>
              <a:rPr lang="fr-FR" dirty="0" err="1"/>
              <a:t>problems</a:t>
            </a:r>
            <a:r>
              <a:rPr lang="fr-FR" dirty="0"/>
              <a:t>, </a:t>
            </a:r>
            <a:r>
              <a:rPr lang="fr-FR" dirty="0" err="1"/>
              <a:t>unknown</a:t>
            </a:r>
            <a:r>
              <a:rPr lang="fr-FR" dirty="0"/>
              <a:t> </a:t>
            </a:r>
            <a:r>
              <a:rPr lang="fr-FR" dirty="0" err="1"/>
              <a:t>gait</a:t>
            </a:r>
            <a:r>
              <a:rPr lang="fr-FR" dirty="0"/>
              <a:t> patterns</a:t>
            </a:r>
          </a:p>
          <a:p>
            <a:pPr lvl="1">
              <a:buNone/>
            </a:pPr>
            <a:br>
              <a:rPr lang="fr-FR" dirty="0"/>
            </a:br>
            <a:r>
              <a:rPr lang="fr-FR" dirty="0"/>
              <a:t>I </a:t>
            </a:r>
            <a:r>
              <a:rPr lang="fr-FR" dirty="0" err="1"/>
              <a:t>believe</a:t>
            </a:r>
            <a:r>
              <a:rPr lang="fr-FR" dirty="0"/>
              <a:t> </a:t>
            </a:r>
            <a:r>
              <a:rPr lang="fr-FR" dirty="0" err="1"/>
              <a:t>those</a:t>
            </a:r>
            <a:r>
              <a:rPr lang="fr-FR" dirty="0"/>
              <a:t> questions are </a:t>
            </a:r>
            <a:r>
              <a:rPr lang="fr-FR" dirty="0" err="1"/>
              <a:t>challenging</a:t>
            </a:r>
            <a:r>
              <a:rPr lang="fr-FR" dirty="0"/>
              <a:t>, important and fun</a:t>
            </a:r>
          </a:p>
        </p:txBody>
      </p:sp>
    </p:spTree>
    <p:extLst>
      <p:ext uri="{BB962C8B-B14F-4D97-AF65-F5344CB8AC3E}">
        <p14:creationId xmlns:p14="http://schemas.microsoft.com/office/powerpoint/2010/main" val="10761072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page3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3F3B4-0D70-443C-BF1A-2226BF949DB6}"/>
              </a:ext>
            </a:extLst>
          </p:cNvPr>
          <p:cNvSpPr txBox="1">
            <a:spLocks noGrp="1"/>
          </p:cNvSpPr>
          <p:nvPr>
            <p:ph type="title"/>
          </p:nvPr>
        </p:nvSpPr>
        <p:spPr/>
        <p:txBody>
          <a:bodyPr>
            <a:spAutoFit/>
          </a:bodyPr>
          <a:lstStyle/>
          <a:p>
            <a:pPr lvl="0"/>
            <a:r>
              <a:rPr lang="en-GB" dirty="0"/>
              <a:t>That’s all for now</a:t>
            </a:r>
          </a:p>
        </p:txBody>
      </p:sp>
      <p:sp>
        <p:nvSpPr>
          <p:cNvPr id="4" name="Content Placeholder 3">
            <a:extLst>
              <a:ext uri="{FF2B5EF4-FFF2-40B4-BE49-F238E27FC236}">
                <a16:creationId xmlns:a16="http://schemas.microsoft.com/office/drawing/2014/main" id="{7276445B-83D8-4297-A2DB-058F3D016F7E}"/>
              </a:ext>
            </a:extLst>
          </p:cNvPr>
          <p:cNvSpPr>
            <a:spLocks noGrp="1"/>
          </p:cNvSpPr>
          <p:nvPr>
            <p:ph idx="1"/>
          </p:nvPr>
        </p:nvSpPr>
        <p:spPr/>
        <p:txBody>
          <a:bodyPr/>
          <a:lstStyle/>
          <a:p>
            <a:pPr>
              <a:buNone/>
            </a:pPr>
            <a:endParaRPr lang="en-GB" dirty="0">
              <a:hlinkClick r:id="rId3"/>
            </a:endParaRPr>
          </a:p>
          <a:p>
            <a:pPr>
              <a:buNone/>
            </a:pPr>
            <a:endParaRPr lang="en-GB" dirty="0">
              <a:hlinkClick r:id="rId3"/>
            </a:endParaRPr>
          </a:p>
          <a:p>
            <a:pPr>
              <a:buNone/>
            </a:pPr>
            <a:endParaRPr lang="en-GB" dirty="0">
              <a:hlinkClick r:id="rId3"/>
            </a:endParaRPr>
          </a:p>
          <a:p>
            <a:pPr algn="ctr">
              <a:buNone/>
            </a:pPr>
            <a:r>
              <a:rPr lang="en-GB" dirty="0">
                <a:hlinkClick r:id="rId3"/>
              </a:rPr>
              <a:t>https://stevetonneau.fr</a:t>
            </a:r>
            <a:r>
              <a:rPr lang="en-GB" dirty="0"/>
              <a:t> for papers, videos, source code</a:t>
            </a:r>
          </a:p>
          <a:p>
            <a:pPr>
              <a:buNone/>
            </a:pPr>
            <a:endParaRPr lang="en-GB" dirty="0"/>
          </a:p>
        </p:txBody>
      </p:sp>
    </p:spTree>
  </p:cSld>
  <p:clrMapOvr>
    <a:masterClrMapping/>
  </p:clrMapOvr>
</p:sld>
</file>

<file path=ppt/theme/theme1.xml><?xml version="1.0" encoding="utf-8"?>
<a:theme xmlns:a="http://schemas.openxmlformats.org/drawingml/2006/main" name="Standar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9703458E99FB4EB1463DB8E31875A4" ma:contentTypeVersion="12" ma:contentTypeDescription="Create a new document." ma:contentTypeScope="" ma:versionID="0aaf4710ee2f6fd4513a0225455802ec">
  <xsd:schema xmlns:xsd="http://www.w3.org/2001/XMLSchema" xmlns:xs="http://www.w3.org/2001/XMLSchema" xmlns:p="http://schemas.microsoft.com/office/2006/metadata/properties" xmlns:ns3="43299df2-31b7-4f02-9d8e-c8d2edbfcb20" xmlns:ns4="f37e22d6-0f42-4c33-85d1-64c5166fb51a" targetNamespace="http://schemas.microsoft.com/office/2006/metadata/properties" ma:root="true" ma:fieldsID="705c8752b421f343b52310784f50c2b5" ns3:_="" ns4:_="">
    <xsd:import namespace="43299df2-31b7-4f02-9d8e-c8d2edbfcb20"/>
    <xsd:import namespace="f37e22d6-0f42-4c33-85d1-64c5166fb51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299df2-31b7-4f02-9d8e-c8d2edbfcb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7e22d6-0f42-4c33-85d1-64c5166fb51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8D7D43-903F-4C2E-8031-1BF269FFF9C9}">
  <ds:schemaRef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http://purl.org/dc/elements/1.1/"/>
    <ds:schemaRef ds:uri="http://purl.org/dc/terms/"/>
    <ds:schemaRef ds:uri="http://schemas.microsoft.com/office/infopath/2007/PartnerControls"/>
    <ds:schemaRef ds:uri="f37e22d6-0f42-4c33-85d1-64c5166fb51a"/>
    <ds:schemaRef ds:uri="43299df2-31b7-4f02-9d8e-c8d2edbfcb20"/>
    <ds:schemaRef ds:uri="http://www.w3.org/XML/1998/namespace"/>
  </ds:schemaRefs>
</ds:datastoreItem>
</file>

<file path=customXml/itemProps2.xml><?xml version="1.0" encoding="utf-8"?>
<ds:datastoreItem xmlns:ds="http://schemas.openxmlformats.org/officeDocument/2006/customXml" ds:itemID="{A90D64DA-A935-45E8-9495-1274881DD7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299df2-31b7-4f02-9d8e-c8d2edbfcb20"/>
    <ds:schemaRef ds:uri="f37e22d6-0f42-4c33-85d1-64c5166fb5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66C46F0-7FCB-4B1D-A0FB-8266515354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5691</TotalTime>
  <Words>2662</Words>
  <Application>Microsoft Office PowerPoint</Application>
  <PresentationFormat>Custom</PresentationFormat>
  <Paragraphs>439</Paragraphs>
  <Slides>56</Slides>
  <Notes>55</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Arial</vt:lpstr>
      <vt:lpstr>Calibri</vt:lpstr>
      <vt:lpstr>Liberation Sans</vt:lpstr>
      <vt:lpstr>Liberation Serif</vt:lpstr>
      <vt:lpstr>StarSymbol</vt:lpstr>
      <vt:lpstr>Standard</vt:lpstr>
      <vt:lpstr>PowerPoint Presentation</vt:lpstr>
      <vt:lpstr>Collaborators for this work</vt:lpstr>
      <vt:lpstr>Research goal: autonomous legged locomotion</vt:lpstr>
      <vt:lpstr>Contact postures in high-dimensional space ?</vt:lpstr>
      <vt:lpstr>Contact-dependent, discontinuous, non-linear dynamics / geometric constraints</vt:lpstr>
      <vt:lpstr>Contact interactions without collisions ?</vt:lpstr>
      <vt:lpstr>Legged locomotion is too hard</vt:lpstr>
      <vt:lpstr>A divide and conquer approach [Tonneau et al. 15]</vt:lpstr>
      <vt:lpstr>A divide and conquer approach [Tonneau et al. 15]</vt:lpstr>
      <vt:lpstr>A divide and conquer approach [Tonneau et al. 15]</vt:lpstr>
      <vt:lpstr>Cheating assumption: low-dimensional space</vt:lpstr>
      <vt:lpstr>Cheating assumption: low-dimensional space</vt:lpstr>
      <vt:lpstr>Cheating assumption: low-dimensional space</vt:lpstr>
      <vt:lpstr>Cheating assumption: linear kinematic constraints</vt:lpstr>
      <vt:lpstr>Cheat.. conservative assumption: linear dynamics</vt:lpstr>
      <vt:lpstr>What’s left ?</vt:lpstr>
      <vt:lpstr>Example: how to reach the platform ?</vt:lpstr>
      <vt:lpstr>Combinatorial step planning</vt:lpstr>
      <vt:lpstr>Combinatorial step planning</vt:lpstr>
      <vt:lpstr>Combinatorial step planning</vt:lpstr>
      <vt:lpstr>Combinatorial step planning</vt:lpstr>
      <vt:lpstr>Combinatorial step planning</vt:lpstr>
      <vt:lpstr>Combinatorial step planning</vt:lpstr>
      <vt:lpstr>Combinatorial step planning</vt:lpstr>
      <vt:lpstr>Which contact surface ?</vt:lpstr>
      <vt:lpstr>Which contact surface ?</vt:lpstr>
      <vt:lpstr>Which contact surface ?</vt:lpstr>
      <vt:lpstr>Which contact surface ?</vt:lpstr>
      <vt:lpstr>Contact planning as a feasibility problem</vt:lpstr>
      <vt:lpstr>Contact planning as a feasibility problem</vt:lpstr>
      <vt:lpstr>An equivalent cardinality minimisation problem</vt:lpstr>
      <vt:lpstr>An equivalent cardinality minimisation problem</vt:lpstr>
      <vt:lpstr>An equivalent cardinality minimisation problem</vt:lpstr>
      <vt:lpstr>An equivalent cardinality minimisation problem</vt:lpstr>
      <vt:lpstr>An equivalent cardinality minimisation problem</vt:lpstr>
      <vt:lpstr>Convex relaxation with sparsity inducing norm</vt:lpstr>
      <vt:lpstr>L1 Norm induces sparsity</vt:lpstr>
      <vt:lpstr>L1 Norm induces sparsity</vt:lpstr>
      <vt:lpstr>L1 Norm induces sparsity</vt:lpstr>
      <vt:lpstr>Euclidian norm does not lead to sparsity</vt:lpstr>
      <vt:lpstr>Convex relaxation with sparsity inducing norm</vt:lpstr>
      <vt:lpstr>Some results</vt:lpstr>
      <vt:lpstr>Ongoing work: extension to quadrupeds</vt:lpstr>
      <vt:lpstr>L1 relaxation is faster, but less reliable</vt:lpstr>
      <vt:lpstr>Let’s look at the number of nodes explored by MI:</vt:lpstr>
      <vt:lpstr>Let’s look at the number of nodes explored by MI:</vt:lpstr>
      <vt:lpstr>With presolve, at most 1 node exploration for feasibility problem</vt:lpstr>
      <vt:lpstr>With presolve, at most 1 node exploration for feasibility problem</vt:lpstr>
      <vt:lpstr>COMPLEXITY CAN BE REDUCED WITH A GUIDE</vt:lpstr>
      <vt:lpstr>COMPLEXITY CAN BE REDUCED WITH A GUIDE</vt:lpstr>
      <vt:lpstr>COMPLEXITY CAN BE REDUCED WITH A GUIDE</vt:lpstr>
      <vt:lpstr>Guide-path improves slim convergence, but also MIP performances</vt:lpstr>
      <vt:lpstr>Ok but why bother ? Computational time (ms)</vt:lpstr>
      <vt:lpstr>Early conclusions for footstep planning</vt:lpstr>
      <vt:lpstr>Overall conclusions for Contact planning</vt:lpstr>
      <vt:lpstr>That’s all for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dc:creator>
  <cp:lastModifiedBy>TONNEAU Steve</cp:lastModifiedBy>
  <cp:revision>411</cp:revision>
  <dcterms:created xsi:type="dcterms:W3CDTF">2019-07-22T11:20:51Z</dcterms:created>
  <dcterms:modified xsi:type="dcterms:W3CDTF">2020-12-10T11:11:45Z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xMathsIgnorePreamble">
    <vt:lpwstr>FALSE</vt:lpwstr>
  </property>
  <property fmtid="{D5CDD505-2E9C-101B-9397-08002B2CF9AE}" pid="3" name="TexMathsPreamble">
    <vt:lpwstr>\usepackage{amsmath}§\usepackage{amssymb}§\usepackage[usenames]{color}§§% Uncomment this line for sans-serif font§%\everymath{\mathsf{\xdef\mysf{\mathgroup\the\mathgroup\relax}}\mysf}§§% Uncomment these lines for colored equations§% Caution! Background co</vt:lpwstr>
  </property>
  <property fmtid="{D5CDD505-2E9C-101B-9397-08002B2CF9AE}" pid="4" name="ContentTypeId">
    <vt:lpwstr>0x010100539703458E99FB4EB1463DB8E31875A4</vt:lpwstr>
  </property>
</Properties>
</file>